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xml" ContentType="application/vnd.openxmlformats-officedocument.drawingml.chart+xml"/>
  <Override PartName="/ppt/notesSlides/notesSlide30.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88" r:id="rId1"/>
  </p:sldMasterIdLst>
  <p:notesMasterIdLst>
    <p:notesMasterId r:id="rId45"/>
  </p:notesMasterIdLst>
  <p:handoutMasterIdLst>
    <p:handoutMasterId r:id="rId46"/>
  </p:handoutMasterIdLst>
  <p:sldIdLst>
    <p:sldId id="256" r:id="rId2"/>
    <p:sldId id="515" r:id="rId3"/>
    <p:sldId id="644" r:id="rId4"/>
    <p:sldId id="517" r:id="rId5"/>
    <p:sldId id="518" r:id="rId6"/>
    <p:sldId id="520" r:id="rId7"/>
    <p:sldId id="521" r:id="rId8"/>
    <p:sldId id="519" r:id="rId9"/>
    <p:sldId id="523" r:id="rId10"/>
    <p:sldId id="713" r:id="rId11"/>
    <p:sldId id="741" r:id="rId12"/>
    <p:sldId id="714" r:id="rId13"/>
    <p:sldId id="444" r:id="rId14"/>
    <p:sldId id="551" r:id="rId15"/>
    <p:sldId id="742" r:id="rId16"/>
    <p:sldId id="699" r:id="rId17"/>
    <p:sldId id="700" r:id="rId18"/>
    <p:sldId id="728" r:id="rId19"/>
    <p:sldId id="729" r:id="rId20"/>
    <p:sldId id="522" r:id="rId21"/>
    <p:sldId id="725" r:id="rId22"/>
    <p:sldId id="740" r:id="rId23"/>
    <p:sldId id="653" r:id="rId24"/>
    <p:sldId id="654" r:id="rId25"/>
    <p:sldId id="684" r:id="rId26"/>
    <p:sldId id="527" r:id="rId27"/>
    <p:sldId id="572" r:id="rId28"/>
    <p:sldId id="528" r:id="rId29"/>
    <p:sldId id="529" r:id="rId30"/>
    <p:sldId id="573" r:id="rId31"/>
    <p:sldId id="709" r:id="rId32"/>
    <p:sldId id="707" r:id="rId33"/>
    <p:sldId id="711" r:id="rId34"/>
    <p:sldId id="732" r:id="rId35"/>
    <p:sldId id="733" r:id="rId36"/>
    <p:sldId id="722" r:id="rId37"/>
    <p:sldId id="738" r:id="rId38"/>
    <p:sldId id="720" r:id="rId39"/>
    <p:sldId id="734" r:id="rId40"/>
    <p:sldId id="588" r:id="rId41"/>
    <p:sldId id="705" r:id="rId42"/>
    <p:sldId id="589" r:id="rId43"/>
    <p:sldId id="668" r:id="rId44"/>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9933"/>
    <a:srgbClr val="E77619"/>
    <a:srgbClr val="A6AFCE"/>
    <a:srgbClr val="3333FF"/>
    <a:srgbClr val="3366FF"/>
    <a:srgbClr val="6699FF"/>
    <a:srgbClr val="7D8CB9"/>
    <a:srgbClr val="566AA3"/>
    <a:srgbClr val="ACB3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0" autoAdjust="0"/>
    <p:restoredTop sz="58511" autoAdjust="0"/>
  </p:normalViewPr>
  <p:slideViewPr>
    <p:cSldViewPr>
      <p:cViewPr varScale="1">
        <p:scale>
          <a:sx n="51" d="100"/>
          <a:sy n="51" d="100"/>
        </p:scale>
        <p:origin x="2366" y="34"/>
      </p:cViewPr>
      <p:guideLst>
        <p:guide orient="horz" pos="2160"/>
        <p:guide pos="2880"/>
      </p:guideLst>
    </p:cSldViewPr>
  </p:slideViewPr>
  <p:outlineViewPr>
    <p:cViewPr>
      <p:scale>
        <a:sx n="33" d="100"/>
        <a:sy n="33" d="100"/>
      </p:scale>
      <p:origin x="0" y="-5232"/>
    </p:cViewPr>
  </p:outlineViewPr>
  <p:notesTextViewPr>
    <p:cViewPr>
      <p:scale>
        <a:sx n="125" d="100"/>
        <a:sy n="125" d="100"/>
      </p:scale>
      <p:origin x="0" y="0"/>
    </p:cViewPr>
  </p:notesTextViewPr>
  <p:sorterViewPr>
    <p:cViewPr>
      <p:scale>
        <a:sx n="100" d="100"/>
        <a:sy n="100" d="100"/>
      </p:scale>
      <p:origin x="0" y="0"/>
    </p:cViewPr>
  </p:sorterViewPr>
  <p:notesViewPr>
    <p:cSldViewPr>
      <p:cViewPr>
        <p:scale>
          <a:sx n="77" d="100"/>
          <a:sy n="77" d="100"/>
        </p:scale>
        <p:origin x="2418" y="-9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D:\TakayamaNa\Desktop\&#12452;&#12521;&#12531;&#30740;&#20462;\PowerPoint\&#20013;&#22830;&#22259;&#26360;&#39208;&#12304;H27&#24180;&#24230;&#12305;&#23455;&#32318;&#22577;&#21578;.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062634362958104E-2"/>
          <c:y val="3.7939553891481959E-2"/>
          <c:w val="0.94065640482942281"/>
          <c:h val="0.79828222396786208"/>
        </c:manualLayout>
      </c:layout>
      <c:barChart>
        <c:barDir val="col"/>
        <c:grouping val="stacked"/>
        <c:varyColors val="0"/>
        <c:ser>
          <c:idx val="0"/>
          <c:order val="0"/>
          <c:tx>
            <c:strRef>
              <c:f>Sheet1!$B$1</c:f>
              <c:strCache>
                <c:ptCount val="1"/>
                <c:pt idx="0">
                  <c:v>設備更新型実績</c:v>
                </c:pt>
              </c:strCache>
            </c:strRef>
          </c:tx>
          <c:spPr>
            <a:solidFill>
              <a:schemeClr val="accent1"/>
            </a:solidFill>
            <a:ln>
              <a:solidFill>
                <a:schemeClr val="tx1"/>
              </a:solidFill>
            </a:ln>
            <a:effectLst/>
          </c:spPr>
          <c:invertIfNegative val="0"/>
          <c:cat>
            <c:numRef>
              <c:f>Sheet1!$A$2:$A$27</c:f>
              <c:numCache>
                <c:formatCode>General</c:formatCode>
                <c:ptCount val="26"/>
                <c:pt idx="0">
                  <c:v>13</c:v>
                </c:pt>
                <c:pt idx="1">
                  <c:v>14</c:v>
                </c:pt>
                <c:pt idx="2">
                  <c:v>15</c:v>
                </c:pt>
                <c:pt idx="3">
                  <c:v>16</c:v>
                </c:pt>
                <c:pt idx="4">
                  <c:v>17</c:v>
                </c:pt>
                <c:pt idx="5">
                  <c:v>18</c:v>
                </c:pt>
                <c:pt idx="6">
                  <c:v>19</c:v>
                </c:pt>
                <c:pt idx="7">
                  <c:v>20</c:v>
                </c:pt>
                <c:pt idx="8">
                  <c:v>21</c:v>
                </c:pt>
                <c:pt idx="9">
                  <c:v>22</c:v>
                </c:pt>
                <c:pt idx="10">
                  <c:v>23</c:v>
                </c:pt>
                <c:pt idx="11">
                  <c:v>24</c:v>
                </c:pt>
                <c:pt idx="12">
                  <c:v>25</c:v>
                </c:pt>
                <c:pt idx="13">
                  <c:v>26</c:v>
                </c:pt>
                <c:pt idx="14">
                  <c:v>27</c:v>
                </c:pt>
                <c:pt idx="15">
                  <c:v>28</c:v>
                </c:pt>
                <c:pt idx="16">
                  <c:v>29</c:v>
                </c:pt>
                <c:pt idx="17">
                  <c:v>30</c:v>
                </c:pt>
                <c:pt idx="18">
                  <c:v>1</c:v>
                </c:pt>
                <c:pt idx="19">
                  <c:v>2</c:v>
                </c:pt>
                <c:pt idx="20">
                  <c:v>3</c:v>
                </c:pt>
                <c:pt idx="21">
                  <c:v>4</c:v>
                </c:pt>
                <c:pt idx="22">
                  <c:v>5</c:v>
                </c:pt>
                <c:pt idx="23">
                  <c:v>6</c:v>
                </c:pt>
                <c:pt idx="24">
                  <c:v>7</c:v>
                </c:pt>
                <c:pt idx="25">
                  <c:v>8</c:v>
                </c:pt>
              </c:numCache>
            </c:numRef>
          </c:cat>
          <c:val>
            <c:numRef>
              <c:f>Sheet1!$B$2:$B$27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3</c:v>
                </c:pt>
                <c:pt idx="18">
                  <c:v>3</c:v>
                </c:pt>
                <c:pt idx="19">
                  <c:v>3</c:v>
                </c:pt>
                <c:pt idx="20">
                  <c:v>3</c:v>
                </c:pt>
                <c:pt idx="21">
                  <c:v>4</c:v>
                </c:pt>
                <c:pt idx="22">
                  <c:v>4</c:v>
                </c:pt>
                <c:pt idx="23">
                  <c:v>4</c:v>
                </c:pt>
                <c:pt idx="24">
                  <c:v>4</c:v>
                </c:pt>
                <c:pt idx="25">
                  <c:v>5</c:v>
                </c:pt>
              </c:numCache>
            </c:numRef>
          </c:val>
          <c:extLst>
            <c:ext xmlns:c16="http://schemas.microsoft.com/office/drawing/2014/chart" uri="{C3380CC4-5D6E-409C-BE32-E72D297353CC}">
              <c16:uniqueId val="{00000000-E7F1-4E95-87A8-02C4CEF0F595}"/>
            </c:ext>
          </c:extLst>
        </c:ser>
        <c:ser>
          <c:idx val="1"/>
          <c:order val="1"/>
          <c:tx>
            <c:strRef>
              <c:f>Sheet1!$C$1</c:f>
              <c:strCache>
                <c:ptCount val="1"/>
                <c:pt idx="0">
                  <c:v>設備更新型新規</c:v>
                </c:pt>
              </c:strCache>
            </c:strRef>
          </c:tx>
          <c:spPr>
            <a:solidFill>
              <a:schemeClr val="accent2"/>
            </a:solidFill>
            <a:ln>
              <a:solidFill>
                <a:schemeClr val="tx1"/>
              </a:solidFill>
            </a:ln>
            <a:effectLst/>
          </c:spPr>
          <c:invertIfNegative val="0"/>
          <c:cat>
            <c:numRef>
              <c:f>Sheet1!$A$2:$A$27</c:f>
              <c:numCache>
                <c:formatCode>General</c:formatCode>
                <c:ptCount val="26"/>
                <c:pt idx="0">
                  <c:v>13</c:v>
                </c:pt>
                <c:pt idx="1">
                  <c:v>14</c:v>
                </c:pt>
                <c:pt idx="2">
                  <c:v>15</c:v>
                </c:pt>
                <c:pt idx="3">
                  <c:v>16</c:v>
                </c:pt>
                <c:pt idx="4">
                  <c:v>17</c:v>
                </c:pt>
                <c:pt idx="5">
                  <c:v>18</c:v>
                </c:pt>
                <c:pt idx="6">
                  <c:v>19</c:v>
                </c:pt>
                <c:pt idx="7">
                  <c:v>20</c:v>
                </c:pt>
                <c:pt idx="8">
                  <c:v>21</c:v>
                </c:pt>
                <c:pt idx="9">
                  <c:v>22</c:v>
                </c:pt>
                <c:pt idx="10">
                  <c:v>23</c:v>
                </c:pt>
                <c:pt idx="11">
                  <c:v>24</c:v>
                </c:pt>
                <c:pt idx="12">
                  <c:v>25</c:v>
                </c:pt>
                <c:pt idx="13">
                  <c:v>26</c:v>
                </c:pt>
                <c:pt idx="14">
                  <c:v>27</c:v>
                </c:pt>
                <c:pt idx="15">
                  <c:v>28</c:v>
                </c:pt>
                <c:pt idx="16">
                  <c:v>29</c:v>
                </c:pt>
                <c:pt idx="17">
                  <c:v>30</c:v>
                </c:pt>
                <c:pt idx="18">
                  <c:v>1</c:v>
                </c:pt>
                <c:pt idx="19">
                  <c:v>2</c:v>
                </c:pt>
                <c:pt idx="20">
                  <c:v>3</c:v>
                </c:pt>
                <c:pt idx="21">
                  <c:v>4</c:v>
                </c:pt>
                <c:pt idx="22">
                  <c:v>5</c:v>
                </c:pt>
                <c:pt idx="23">
                  <c:v>6</c:v>
                </c:pt>
                <c:pt idx="24">
                  <c:v>7</c:v>
                </c:pt>
                <c:pt idx="25">
                  <c:v>8</c:v>
                </c:pt>
              </c:numCache>
            </c:numRef>
          </c:cat>
          <c:val>
            <c:numRef>
              <c:f>Sheet1!$C$2:$C$27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1</c:v>
                </c:pt>
                <c:pt idx="17">
                  <c:v>0</c:v>
                </c:pt>
                <c:pt idx="18">
                  <c:v>0</c:v>
                </c:pt>
                <c:pt idx="19">
                  <c:v>0</c:v>
                </c:pt>
                <c:pt idx="20">
                  <c:v>1</c:v>
                </c:pt>
                <c:pt idx="21">
                  <c:v>0</c:v>
                </c:pt>
                <c:pt idx="22">
                  <c:v>0</c:v>
                </c:pt>
                <c:pt idx="23">
                  <c:v>0</c:v>
                </c:pt>
                <c:pt idx="24">
                  <c:v>1</c:v>
                </c:pt>
                <c:pt idx="25">
                  <c:v>4</c:v>
                </c:pt>
              </c:numCache>
            </c:numRef>
          </c:val>
          <c:extLst>
            <c:ext xmlns:c16="http://schemas.microsoft.com/office/drawing/2014/chart" uri="{C3380CC4-5D6E-409C-BE32-E72D297353CC}">
              <c16:uniqueId val="{00000001-E7F1-4E95-87A8-02C4CEF0F595}"/>
            </c:ext>
          </c:extLst>
        </c:ser>
        <c:ser>
          <c:idx val="2"/>
          <c:order val="2"/>
          <c:tx>
            <c:strRef>
              <c:f>Sheet1!$D$1</c:f>
              <c:strCache>
                <c:ptCount val="1"/>
                <c:pt idx="0">
                  <c:v>シェアード実績</c:v>
                </c:pt>
              </c:strCache>
            </c:strRef>
          </c:tx>
          <c:spPr>
            <a:solidFill>
              <a:srgbClr val="E77619"/>
            </a:solidFill>
            <a:ln>
              <a:solidFill>
                <a:schemeClr val="tx1"/>
              </a:solidFill>
            </a:ln>
            <a:effectLst/>
          </c:spPr>
          <c:invertIfNegative val="0"/>
          <c:cat>
            <c:numRef>
              <c:f>Sheet1!$A$2:$A$27</c:f>
              <c:numCache>
                <c:formatCode>General</c:formatCode>
                <c:ptCount val="26"/>
                <c:pt idx="0">
                  <c:v>13</c:v>
                </c:pt>
                <c:pt idx="1">
                  <c:v>14</c:v>
                </c:pt>
                <c:pt idx="2">
                  <c:v>15</c:v>
                </c:pt>
                <c:pt idx="3">
                  <c:v>16</c:v>
                </c:pt>
                <c:pt idx="4">
                  <c:v>17</c:v>
                </c:pt>
                <c:pt idx="5">
                  <c:v>18</c:v>
                </c:pt>
                <c:pt idx="6">
                  <c:v>19</c:v>
                </c:pt>
                <c:pt idx="7">
                  <c:v>20</c:v>
                </c:pt>
                <c:pt idx="8">
                  <c:v>21</c:v>
                </c:pt>
                <c:pt idx="9">
                  <c:v>22</c:v>
                </c:pt>
                <c:pt idx="10">
                  <c:v>23</c:v>
                </c:pt>
                <c:pt idx="11">
                  <c:v>24</c:v>
                </c:pt>
                <c:pt idx="12">
                  <c:v>25</c:v>
                </c:pt>
                <c:pt idx="13">
                  <c:v>26</c:v>
                </c:pt>
                <c:pt idx="14">
                  <c:v>27</c:v>
                </c:pt>
                <c:pt idx="15">
                  <c:v>28</c:v>
                </c:pt>
                <c:pt idx="16">
                  <c:v>29</c:v>
                </c:pt>
                <c:pt idx="17">
                  <c:v>30</c:v>
                </c:pt>
                <c:pt idx="18">
                  <c:v>1</c:v>
                </c:pt>
                <c:pt idx="19">
                  <c:v>2</c:v>
                </c:pt>
                <c:pt idx="20">
                  <c:v>3</c:v>
                </c:pt>
                <c:pt idx="21">
                  <c:v>4</c:v>
                </c:pt>
                <c:pt idx="22">
                  <c:v>5</c:v>
                </c:pt>
                <c:pt idx="23">
                  <c:v>6</c:v>
                </c:pt>
                <c:pt idx="24">
                  <c:v>7</c:v>
                </c:pt>
                <c:pt idx="25">
                  <c:v>8</c:v>
                </c:pt>
              </c:numCache>
            </c:numRef>
          </c:cat>
          <c:val>
            <c:numRef>
              <c:f>Sheet1!$D$2:$D$27</c:f>
              <c:numCache>
                <c:formatCode>General</c:formatCode>
                <c:ptCount val="26"/>
                <c:pt idx="0">
                  <c:v>0</c:v>
                </c:pt>
                <c:pt idx="1">
                  <c:v>1</c:v>
                </c:pt>
                <c:pt idx="2">
                  <c:v>5</c:v>
                </c:pt>
                <c:pt idx="3">
                  <c:v>9</c:v>
                </c:pt>
                <c:pt idx="4">
                  <c:v>12</c:v>
                </c:pt>
                <c:pt idx="5">
                  <c:v>16</c:v>
                </c:pt>
                <c:pt idx="6">
                  <c:v>19</c:v>
                </c:pt>
                <c:pt idx="7">
                  <c:v>20</c:v>
                </c:pt>
                <c:pt idx="8">
                  <c:v>20</c:v>
                </c:pt>
                <c:pt idx="9">
                  <c:v>20</c:v>
                </c:pt>
                <c:pt idx="10">
                  <c:v>20</c:v>
                </c:pt>
                <c:pt idx="11">
                  <c:v>20</c:v>
                </c:pt>
                <c:pt idx="12">
                  <c:v>20</c:v>
                </c:pt>
                <c:pt idx="13">
                  <c:v>31</c:v>
                </c:pt>
                <c:pt idx="14">
                  <c:v>33</c:v>
                </c:pt>
                <c:pt idx="15">
                  <c:v>42</c:v>
                </c:pt>
                <c:pt idx="16">
                  <c:v>56</c:v>
                </c:pt>
                <c:pt idx="17">
                  <c:v>70</c:v>
                </c:pt>
                <c:pt idx="18">
                  <c:v>84</c:v>
                </c:pt>
                <c:pt idx="19">
                  <c:v>96</c:v>
                </c:pt>
                <c:pt idx="20">
                  <c:v>105</c:v>
                </c:pt>
                <c:pt idx="21">
                  <c:v>106</c:v>
                </c:pt>
                <c:pt idx="22">
                  <c:v>107</c:v>
                </c:pt>
                <c:pt idx="23">
                  <c:v>112</c:v>
                </c:pt>
                <c:pt idx="24">
                  <c:v>115</c:v>
                </c:pt>
                <c:pt idx="25">
                  <c:v>149</c:v>
                </c:pt>
              </c:numCache>
            </c:numRef>
          </c:val>
          <c:extLst>
            <c:ext xmlns:c16="http://schemas.microsoft.com/office/drawing/2014/chart" uri="{C3380CC4-5D6E-409C-BE32-E72D297353CC}">
              <c16:uniqueId val="{00000002-E7F1-4E95-87A8-02C4CEF0F595}"/>
            </c:ext>
          </c:extLst>
        </c:ser>
        <c:ser>
          <c:idx val="3"/>
          <c:order val="3"/>
          <c:tx>
            <c:strRef>
              <c:f>Sheet1!$E$1</c:f>
              <c:strCache>
                <c:ptCount val="1"/>
                <c:pt idx="0">
                  <c:v>シェアード新規</c:v>
                </c:pt>
              </c:strCache>
            </c:strRef>
          </c:tx>
          <c:spPr>
            <a:solidFill>
              <a:srgbClr val="FFC000"/>
            </a:solidFill>
            <a:ln>
              <a:solidFill>
                <a:schemeClr val="tx1"/>
              </a:solidFill>
            </a:ln>
            <a:effectLst/>
          </c:spPr>
          <c:invertIfNegative val="0"/>
          <c:cat>
            <c:numRef>
              <c:f>Sheet1!$A$2:$A$27</c:f>
              <c:numCache>
                <c:formatCode>General</c:formatCode>
                <c:ptCount val="26"/>
                <c:pt idx="0">
                  <c:v>13</c:v>
                </c:pt>
                <c:pt idx="1">
                  <c:v>14</c:v>
                </c:pt>
                <c:pt idx="2">
                  <c:v>15</c:v>
                </c:pt>
                <c:pt idx="3">
                  <c:v>16</c:v>
                </c:pt>
                <c:pt idx="4">
                  <c:v>17</c:v>
                </c:pt>
                <c:pt idx="5">
                  <c:v>18</c:v>
                </c:pt>
                <c:pt idx="6">
                  <c:v>19</c:v>
                </c:pt>
                <c:pt idx="7">
                  <c:v>20</c:v>
                </c:pt>
                <c:pt idx="8">
                  <c:v>21</c:v>
                </c:pt>
                <c:pt idx="9">
                  <c:v>22</c:v>
                </c:pt>
                <c:pt idx="10">
                  <c:v>23</c:v>
                </c:pt>
                <c:pt idx="11">
                  <c:v>24</c:v>
                </c:pt>
                <c:pt idx="12">
                  <c:v>25</c:v>
                </c:pt>
                <c:pt idx="13">
                  <c:v>26</c:v>
                </c:pt>
                <c:pt idx="14">
                  <c:v>27</c:v>
                </c:pt>
                <c:pt idx="15">
                  <c:v>28</c:v>
                </c:pt>
                <c:pt idx="16">
                  <c:v>29</c:v>
                </c:pt>
                <c:pt idx="17">
                  <c:v>30</c:v>
                </c:pt>
                <c:pt idx="18">
                  <c:v>1</c:v>
                </c:pt>
                <c:pt idx="19">
                  <c:v>2</c:v>
                </c:pt>
                <c:pt idx="20">
                  <c:v>3</c:v>
                </c:pt>
                <c:pt idx="21">
                  <c:v>4</c:v>
                </c:pt>
                <c:pt idx="22">
                  <c:v>5</c:v>
                </c:pt>
                <c:pt idx="23">
                  <c:v>6</c:v>
                </c:pt>
                <c:pt idx="24">
                  <c:v>7</c:v>
                </c:pt>
                <c:pt idx="25">
                  <c:v>8</c:v>
                </c:pt>
              </c:numCache>
            </c:numRef>
          </c:cat>
          <c:val>
            <c:numRef>
              <c:f>Sheet1!$E$2:$E$27</c:f>
              <c:numCache>
                <c:formatCode>General</c:formatCode>
                <c:ptCount val="26"/>
                <c:pt idx="0">
                  <c:v>1</c:v>
                </c:pt>
                <c:pt idx="1">
                  <c:v>4</c:v>
                </c:pt>
                <c:pt idx="2">
                  <c:v>4</c:v>
                </c:pt>
                <c:pt idx="3">
                  <c:v>3</c:v>
                </c:pt>
                <c:pt idx="4">
                  <c:v>4</c:v>
                </c:pt>
                <c:pt idx="5">
                  <c:v>3</c:v>
                </c:pt>
                <c:pt idx="6">
                  <c:v>1</c:v>
                </c:pt>
                <c:pt idx="7">
                  <c:v>0</c:v>
                </c:pt>
                <c:pt idx="8">
                  <c:v>0</c:v>
                </c:pt>
                <c:pt idx="9">
                  <c:v>0</c:v>
                </c:pt>
                <c:pt idx="10">
                  <c:v>0</c:v>
                </c:pt>
                <c:pt idx="11">
                  <c:v>0</c:v>
                </c:pt>
                <c:pt idx="12">
                  <c:v>11</c:v>
                </c:pt>
                <c:pt idx="13">
                  <c:v>2</c:v>
                </c:pt>
                <c:pt idx="14">
                  <c:v>9</c:v>
                </c:pt>
                <c:pt idx="15">
                  <c:v>14</c:v>
                </c:pt>
                <c:pt idx="16">
                  <c:v>14</c:v>
                </c:pt>
                <c:pt idx="17">
                  <c:v>14</c:v>
                </c:pt>
                <c:pt idx="18">
                  <c:v>12</c:v>
                </c:pt>
                <c:pt idx="19">
                  <c:v>9</c:v>
                </c:pt>
                <c:pt idx="20">
                  <c:v>1</c:v>
                </c:pt>
                <c:pt idx="21">
                  <c:v>1</c:v>
                </c:pt>
                <c:pt idx="22">
                  <c:v>5</c:v>
                </c:pt>
                <c:pt idx="23">
                  <c:v>3</c:v>
                </c:pt>
                <c:pt idx="24">
                  <c:v>34</c:v>
                </c:pt>
                <c:pt idx="25">
                  <c:v>27</c:v>
                </c:pt>
              </c:numCache>
            </c:numRef>
          </c:val>
          <c:extLst>
            <c:ext xmlns:c16="http://schemas.microsoft.com/office/drawing/2014/chart" uri="{C3380CC4-5D6E-409C-BE32-E72D297353CC}">
              <c16:uniqueId val="{00000005-E7F1-4E95-87A8-02C4CEF0F595}"/>
            </c:ext>
          </c:extLst>
        </c:ser>
        <c:ser>
          <c:idx val="4"/>
          <c:order val="4"/>
          <c:tx>
            <c:strRef>
              <c:f>Sheet1!$F$1</c:f>
              <c:strCache>
                <c:ptCount val="1"/>
                <c:pt idx="0">
                  <c:v>合計</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Sheet1!$A$2:$A$27</c:f>
              <c:numCache>
                <c:formatCode>General</c:formatCode>
                <c:ptCount val="26"/>
                <c:pt idx="0">
                  <c:v>13</c:v>
                </c:pt>
                <c:pt idx="1">
                  <c:v>14</c:v>
                </c:pt>
                <c:pt idx="2">
                  <c:v>15</c:v>
                </c:pt>
                <c:pt idx="3">
                  <c:v>16</c:v>
                </c:pt>
                <c:pt idx="4">
                  <c:v>17</c:v>
                </c:pt>
                <c:pt idx="5">
                  <c:v>18</c:v>
                </c:pt>
                <c:pt idx="6">
                  <c:v>19</c:v>
                </c:pt>
                <c:pt idx="7">
                  <c:v>20</c:v>
                </c:pt>
                <c:pt idx="8">
                  <c:v>21</c:v>
                </c:pt>
                <c:pt idx="9">
                  <c:v>22</c:v>
                </c:pt>
                <c:pt idx="10">
                  <c:v>23</c:v>
                </c:pt>
                <c:pt idx="11">
                  <c:v>24</c:v>
                </c:pt>
                <c:pt idx="12">
                  <c:v>25</c:v>
                </c:pt>
                <c:pt idx="13">
                  <c:v>26</c:v>
                </c:pt>
                <c:pt idx="14">
                  <c:v>27</c:v>
                </c:pt>
                <c:pt idx="15">
                  <c:v>28</c:v>
                </c:pt>
                <c:pt idx="16">
                  <c:v>29</c:v>
                </c:pt>
                <c:pt idx="17">
                  <c:v>30</c:v>
                </c:pt>
                <c:pt idx="18">
                  <c:v>1</c:v>
                </c:pt>
                <c:pt idx="19">
                  <c:v>2</c:v>
                </c:pt>
                <c:pt idx="20">
                  <c:v>3</c:v>
                </c:pt>
                <c:pt idx="21">
                  <c:v>4</c:v>
                </c:pt>
                <c:pt idx="22">
                  <c:v>5</c:v>
                </c:pt>
                <c:pt idx="23">
                  <c:v>6</c:v>
                </c:pt>
                <c:pt idx="24">
                  <c:v>7</c:v>
                </c:pt>
                <c:pt idx="25">
                  <c:v>8</c:v>
                </c:pt>
              </c:numCache>
            </c:numRef>
          </c:cat>
          <c:val>
            <c:numRef>
              <c:f>Sheet1!$F$2:$F$27</c:f>
              <c:numCache>
                <c:formatCode>General</c:formatCode>
                <c:ptCount val="26"/>
                <c:pt idx="0">
                  <c:v>1</c:v>
                </c:pt>
                <c:pt idx="1">
                  <c:v>5</c:v>
                </c:pt>
                <c:pt idx="2">
                  <c:v>9</c:v>
                </c:pt>
                <c:pt idx="3">
                  <c:v>12</c:v>
                </c:pt>
                <c:pt idx="4">
                  <c:v>16</c:v>
                </c:pt>
                <c:pt idx="5">
                  <c:v>19</c:v>
                </c:pt>
                <c:pt idx="6">
                  <c:v>20</c:v>
                </c:pt>
                <c:pt idx="7">
                  <c:v>20</c:v>
                </c:pt>
                <c:pt idx="8">
                  <c:v>20</c:v>
                </c:pt>
                <c:pt idx="9">
                  <c:v>20</c:v>
                </c:pt>
                <c:pt idx="10">
                  <c:v>20</c:v>
                </c:pt>
                <c:pt idx="11">
                  <c:v>20</c:v>
                </c:pt>
                <c:pt idx="12">
                  <c:v>31</c:v>
                </c:pt>
                <c:pt idx="13">
                  <c:v>33</c:v>
                </c:pt>
                <c:pt idx="14">
                  <c:v>42</c:v>
                </c:pt>
                <c:pt idx="15">
                  <c:v>58</c:v>
                </c:pt>
                <c:pt idx="16">
                  <c:v>73</c:v>
                </c:pt>
                <c:pt idx="17">
                  <c:v>87</c:v>
                </c:pt>
                <c:pt idx="18">
                  <c:v>99</c:v>
                </c:pt>
                <c:pt idx="19">
                  <c:v>108</c:v>
                </c:pt>
                <c:pt idx="20">
                  <c:v>110</c:v>
                </c:pt>
                <c:pt idx="21">
                  <c:v>111</c:v>
                </c:pt>
                <c:pt idx="22">
                  <c:v>116</c:v>
                </c:pt>
                <c:pt idx="23">
                  <c:v>119</c:v>
                </c:pt>
                <c:pt idx="24">
                  <c:v>154</c:v>
                </c:pt>
                <c:pt idx="25">
                  <c:v>185</c:v>
                </c:pt>
              </c:numCache>
            </c:numRef>
          </c:val>
          <c:extLst>
            <c:ext xmlns:c16="http://schemas.microsoft.com/office/drawing/2014/chart" uri="{C3380CC4-5D6E-409C-BE32-E72D297353CC}">
              <c16:uniqueId val="{00000006-E7F1-4E95-87A8-02C4CEF0F595}"/>
            </c:ext>
          </c:extLst>
        </c:ser>
        <c:dLbls>
          <c:showLegendKey val="0"/>
          <c:showVal val="0"/>
          <c:showCatName val="0"/>
          <c:showSerName val="0"/>
          <c:showPercent val="0"/>
          <c:showBubbleSize val="0"/>
        </c:dLbls>
        <c:gapWidth val="90"/>
        <c:overlap val="100"/>
        <c:axId val="1975053535"/>
        <c:axId val="1975053951"/>
      </c:barChart>
      <c:catAx>
        <c:axId val="197505353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1975053951"/>
        <c:crosses val="autoZero"/>
        <c:auto val="1"/>
        <c:lblAlgn val="ctr"/>
        <c:lblOffset val="100"/>
        <c:noMultiLvlLbl val="0"/>
      </c:catAx>
      <c:valAx>
        <c:axId val="1975053951"/>
        <c:scaling>
          <c:orientation val="minMax"/>
          <c:max val="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1975053535"/>
        <c:crosses val="autoZero"/>
        <c:crossBetween val="between"/>
      </c:valAx>
      <c:spPr>
        <a:noFill/>
        <a:ln w="9525">
          <a:solidFill>
            <a:schemeClr val="tx1"/>
          </a:solidFill>
        </a:ln>
        <a:effectLst/>
      </c:spPr>
    </c:plotArea>
    <c:legend>
      <c:legendPos val="b"/>
      <c:legendEntry>
        <c:idx val="4"/>
        <c:delete val="1"/>
      </c:legendEntry>
      <c:layout>
        <c:manualLayout>
          <c:xMode val="edge"/>
          <c:yMode val="edge"/>
          <c:x val="0.14663746344285836"/>
          <c:y val="0.9290658994730645"/>
          <c:w val="0.72195855942832043"/>
          <c:h val="4.8290118011113527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eiryo UI" panose="020B0604030504040204" pitchFamily="50" charset="-128"/>
          <a:ea typeface="Meiryo UI" panose="020B0604030504040204"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379428887105044"/>
          <c:y val="6.9263675741878666E-2"/>
          <c:w val="0.84032171575254522"/>
          <c:h val="0.79287623360481907"/>
        </c:manualLayout>
      </c:layout>
      <c:barChart>
        <c:barDir val="col"/>
        <c:grouping val="clustered"/>
        <c:varyColors val="0"/>
        <c:ser>
          <c:idx val="0"/>
          <c:order val="0"/>
          <c:tx>
            <c:v>補正後ﾍﾞｰｽﾗｲﾝ</c:v>
          </c:tx>
          <c:spPr>
            <a:solidFill>
              <a:srgbClr val="3333FF"/>
            </a:solidFill>
            <a:ln w="12700">
              <a:noFill/>
              <a:prstDash val="solid"/>
            </a:ln>
          </c:spPr>
          <c:invertIfNegative val="0"/>
          <c:cat>
            <c:numRef>
              <c:f>[中央図書館【H27年度】実績報告.xlsx]府様式!$E$1:$P$1</c:f>
              <c:numCache>
                <c:formatCode>#,##0_ </c:formatCode>
                <c:ptCount val="12"/>
                <c:pt idx="0">
                  <c:v>4</c:v>
                </c:pt>
                <c:pt idx="1">
                  <c:v>5</c:v>
                </c:pt>
                <c:pt idx="2">
                  <c:v>6</c:v>
                </c:pt>
                <c:pt idx="3">
                  <c:v>7</c:v>
                </c:pt>
                <c:pt idx="4">
                  <c:v>8</c:v>
                </c:pt>
                <c:pt idx="5">
                  <c:v>9</c:v>
                </c:pt>
                <c:pt idx="6">
                  <c:v>10</c:v>
                </c:pt>
                <c:pt idx="7">
                  <c:v>11</c:v>
                </c:pt>
                <c:pt idx="8">
                  <c:v>12</c:v>
                </c:pt>
                <c:pt idx="9">
                  <c:v>1</c:v>
                </c:pt>
                <c:pt idx="10">
                  <c:v>2</c:v>
                </c:pt>
                <c:pt idx="11">
                  <c:v>3</c:v>
                </c:pt>
              </c:numCache>
            </c:numRef>
          </c:cat>
          <c:val>
            <c:numRef>
              <c:f>[中央図書館【H27年度】実績報告.xlsx]府様式!$E$11:$P$11</c:f>
              <c:numCache>
                <c:formatCode>#,##0_);[Red]\(#,##0\)</c:formatCode>
                <c:ptCount val="12"/>
                <c:pt idx="0">
                  <c:v>6242909.916666667</c:v>
                </c:pt>
                <c:pt idx="1">
                  <c:v>6149039.916666667</c:v>
                </c:pt>
                <c:pt idx="2">
                  <c:v>6517883.916666667</c:v>
                </c:pt>
                <c:pt idx="3">
                  <c:v>7260583.916666667</c:v>
                </c:pt>
                <c:pt idx="4">
                  <c:v>7865622.416666667</c:v>
                </c:pt>
                <c:pt idx="5">
                  <c:v>8181853.416666667</c:v>
                </c:pt>
                <c:pt idx="6">
                  <c:v>7333867.416666667</c:v>
                </c:pt>
                <c:pt idx="7">
                  <c:v>5990608.416666667</c:v>
                </c:pt>
                <c:pt idx="8">
                  <c:v>5320662.916666667</c:v>
                </c:pt>
                <c:pt idx="9">
                  <c:v>5545171.916666667</c:v>
                </c:pt>
                <c:pt idx="10">
                  <c:v>6417050.916666667</c:v>
                </c:pt>
                <c:pt idx="11">
                  <c:v>6297748.916666667</c:v>
                </c:pt>
              </c:numCache>
            </c:numRef>
          </c:val>
          <c:extLst>
            <c:ext xmlns:c16="http://schemas.microsoft.com/office/drawing/2014/chart" uri="{C3380CC4-5D6E-409C-BE32-E72D297353CC}">
              <c16:uniqueId val="{00000000-A9F2-4829-AA25-7A69EED4A5A2}"/>
            </c:ext>
          </c:extLst>
        </c:ser>
        <c:ser>
          <c:idx val="1"/>
          <c:order val="1"/>
          <c:tx>
            <c:v>27年度実績</c:v>
          </c:tx>
          <c:spPr>
            <a:solidFill>
              <a:srgbClr val="FF9933"/>
            </a:solidFill>
            <a:ln w="12700">
              <a:noFill/>
              <a:prstDash val="solid"/>
            </a:ln>
          </c:spPr>
          <c:invertIfNegative val="0"/>
          <c:cat>
            <c:numRef>
              <c:f>[中央図書館【H27年度】実績報告.xlsx]府様式!$E$1:$P$1</c:f>
              <c:numCache>
                <c:formatCode>#,##0_ </c:formatCode>
                <c:ptCount val="12"/>
                <c:pt idx="0">
                  <c:v>4</c:v>
                </c:pt>
                <c:pt idx="1">
                  <c:v>5</c:v>
                </c:pt>
                <c:pt idx="2">
                  <c:v>6</c:v>
                </c:pt>
                <c:pt idx="3">
                  <c:v>7</c:v>
                </c:pt>
                <c:pt idx="4">
                  <c:v>8</c:v>
                </c:pt>
                <c:pt idx="5">
                  <c:v>9</c:v>
                </c:pt>
                <c:pt idx="6">
                  <c:v>10</c:v>
                </c:pt>
                <c:pt idx="7">
                  <c:v>11</c:v>
                </c:pt>
                <c:pt idx="8">
                  <c:v>12</c:v>
                </c:pt>
                <c:pt idx="9">
                  <c:v>1</c:v>
                </c:pt>
                <c:pt idx="10">
                  <c:v>2</c:v>
                </c:pt>
                <c:pt idx="11">
                  <c:v>3</c:v>
                </c:pt>
              </c:numCache>
            </c:numRef>
          </c:cat>
          <c:val>
            <c:numRef>
              <c:f>[中央図書館【H27年度】実績報告.xlsx]府様式!$E$15:$P$15</c:f>
              <c:numCache>
                <c:formatCode>#,##0_);[Red]\(#,##0\)</c:formatCode>
                <c:ptCount val="12"/>
                <c:pt idx="0">
                  <c:v>3108517.8450000002</c:v>
                </c:pt>
                <c:pt idx="1">
                  <c:v>3497543.7150000003</c:v>
                </c:pt>
                <c:pt idx="2">
                  <c:v>3573043.7900000005</c:v>
                </c:pt>
                <c:pt idx="3">
                  <c:v>4483556.5199999996</c:v>
                </c:pt>
                <c:pt idx="4">
                  <c:v>5193832.6900000004</c:v>
                </c:pt>
                <c:pt idx="5">
                  <c:v>3930919.35</c:v>
                </c:pt>
                <c:pt idx="6">
                  <c:v>3512064.5300000003</c:v>
                </c:pt>
                <c:pt idx="7">
                  <c:v>3129299.47</c:v>
                </c:pt>
                <c:pt idx="8">
                  <c:v>3034310.5</c:v>
                </c:pt>
                <c:pt idx="9">
                  <c:v>3610935.23</c:v>
                </c:pt>
                <c:pt idx="10">
                  <c:v>3324386.7199999997</c:v>
                </c:pt>
                <c:pt idx="11">
                  <c:v>2895824.98</c:v>
                </c:pt>
              </c:numCache>
            </c:numRef>
          </c:val>
          <c:extLst>
            <c:ext xmlns:c16="http://schemas.microsoft.com/office/drawing/2014/chart" uri="{C3380CC4-5D6E-409C-BE32-E72D297353CC}">
              <c16:uniqueId val="{00000001-A9F2-4829-AA25-7A69EED4A5A2}"/>
            </c:ext>
          </c:extLst>
        </c:ser>
        <c:dLbls>
          <c:showLegendKey val="0"/>
          <c:showVal val="0"/>
          <c:showCatName val="0"/>
          <c:showSerName val="0"/>
          <c:showPercent val="0"/>
          <c:showBubbleSize val="0"/>
        </c:dLbls>
        <c:gapWidth val="150"/>
        <c:axId val="102398464"/>
        <c:axId val="80272128"/>
      </c:barChart>
      <c:catAx>
        <c:axId val="102398464"/>
        <c:scaling>
          <c:orientation val="minMax"/>
        </c:scaling>
        <c:delete val="0"/>
        <c:axPos val="b"/>
        <c:numFmt formatCode="#,##0_);[Red]\(#,##0\)" sourceLinked="0"/>
        <c:majorTickMark val="in"/>
        <c:minorTickMark val="none"/>
        <c:tickLblPos val="low"/>
        <c:spPr>
          <a:ln w="3175">
            <a:solidFill>
              <a:srgbClr val="000000"/>
            </a:solidFill>
            <a:prstDash val="solid"/>
          </a:ln>
        </c:spPr>
        <c:txPr>
          <a:bodyPr rot="0" vert="horz"/>
          <a:lstStyle/>
          <a:p>
            <a:pPr>
              <a:defRPr/>
            </a:pPr>
            <a:endParaRPr lang="ja-JP"/>
          </a:p>
        </c:txPr>
        <c:crossAx val="80272128"/>
        <c:crosses val="autoZero"/>
        <c:auto val="1"/>
        <c:lblAlgn val="ctr"/>
        <c:lblOffset val="100"/>
        <c:noMultiLvlLbl val="0"/>
      </c:catAx>
      <c:valAx>
        <c:axId val="80272128"/>
        <c:scaling>
          <c:orientation val="minMax"/>
        </c:scaling>
        <c:delete val="0"/>
        <c:axPos val="l"/>
        <c:majorGridlines>
          <c:spPr>
            <a:ln w="3175">
              <a:solidFill>
                <a:srgbClr val="000000"/>
              </a:solidFill>
              <a:prstDash val="solid"/>
            </a:ln>
          </c:spPr>
        </c:majorGridlines>
        <c:numFmt formatCode="#,##0_);[Red]\(#,##0\)" sourceLinked="1"/>
        <c:majorTickMark val="in"/>
        <c:minorTickMark val="none"/>
        <c:tickLblPos val="nextTo"/>
        <c:spPr>
          <a:ln w="3175">
            <a:solidFill>
              <a:srgbClr val="000000"/>
            </a:solidFill>
            <a:prstDash val="solid"/>
          </a:ln>
        </c:spPr>
        <c:txPr>
          <a:bodyPr rot="0" vert="horz"/>
          <a:lstStyle/>
          <a:p>
            <a:pPr>
              <a:defRPr/>
            </a:pPr>
            <a:endParaRPr lang="ja-JP"/>
          </a:p>
        </c:txPr>
        <c:crossAx val="102398464"/>
        <c:crosses val="autoZero"/>
        <c:crossBetween val="between"/>
        <c:dispUnits>
          <c:builtInUnit val="thousands"/>
        </c:dispUnits>
      </c:valAx>
      <c:spPr>
        <a:noFill/>
        <a:ln w="12700">
          <a:solidFill>
            <a:schemeClr val="tx1"/>
          </a:solidFill>
          <a:prstDash val="solid"/>
        </a:ln>
      </c:spPr>
    </c:plotArea>
    <c:plotVisOnly val="1"/>
    <c:dispBlanksAs val="gap"/>
    <c:showDLblsOverMax val="0"/>
  </c:chart>
  <c:spPr>
    <a:solidFill>
      <a:srgbClr val="FFFFFF"/>
    </a:solidFill>
    <a:ln w="3175">
      <a:noFill/>
      <a:prstDash val="solid"/>
    </a:ln>
  </c:spPr>
  <c:txPr>
    <a:bodyPr/>
    <a:lstStyle/>
    <a:p>
      <a:pPr>
        <a:defRPr sz="1000" b="1" i="0" u="none" strike="noStrike" baseline="0">
          <a:solidFill>
            <a:srgbClr val="000000"/>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3333FF"/>
            </a:solidFill>
            <a:ln>
              <a:solidFill>
                <a:schemeClr val="tx1"/>
              </a:solidFill>
            </a:ln>
            <a:effectLst/>
          </c:spPr>
          <c:invertIfNegative val="0"/>
          <c:cat>
            <c:numRef>
              <c:f>府様式!$E$321:$P$321</c:f>
              <c:numCache>
                <c:formatCode>#,##0_ </c:formatCode>
                <c:ptCount val="12"/>
                <c:pt idx="0">
                  <c:v>4</c:v>
                </c:pt>
                <c:pt idx="1">
                  <c:v>5</c:v>
                </c:pt>
                <c:pt idx="2">
                  <c:v>6</c:v>
                </c:pt>
                <c:pt idx="3">
                  <c:v>7</c:v>
                </c:pt>
                <c:pt idx="4">
                  <c:v>8</c:v>
                </c:pt>
                <c:pt idx="5">
                  <c:v>9</c:v>
                </c:pt>
                <c:pt idx="6">
                  <c:v>10</c:v>
                </c:pt>
                <c:pt idx="7">
                  <c:v>11</c:v>
                </c:pt>
                <c:pt idx="8">
                  <c:v>12</c:v>
                </c:pt>
                <c:pt idx="9">
                  <c:v>1</c:v>
                </c:pt>
                <c:pt idx="10">
                  <c:v>2</c:v>
                </c:pt>
                <c:pt idx="11">
                  <c:v>3</c:v>
                </c:pt>
              </c:numCache>
            </c:numRef>
          </c:cat>
          <c:val>
            <c:numRef>
              <c:f>府様式!$E$322:$P$322</c:f>
              <c:numCache>
                <c:formatCode>#,##0_ </c:formatCode>
                <c:ptCount val="12"/>
                <c:pt idx="0">
                  <c:v>6242.9099166666674</c:v>
                </c:pt>
                <c:pt idx="1">
                  <c:v>6149.0399166666703</c:v>
                </c:pt>
                <c:pt idx="2">
                  <c:v>6517.8839166666667</c:v>
                </c:pt>
                <c:pt idx="3">
                  <c:v>7260.5839166666674</c:v>
                </c:pt>
                <c:pt idx="4">
                  <c:v>7865.622416666667</c:v>
                </c:pt>
                <c:pt idx="5">
                  <c:v>8181.8534166666668</c:v>
                </c:pt>
                <c:pt idx="6">
                  <c:v>7333.8674166666669</c:v>
                </c:pt>
                <c:pt idx="7">
                  <c:v>5990.6084166666669</c:v>
                </c:pt>
                <c:pt idx="8">
                  <c:v>5320.6629166666671</c:v>
                </c:pt>
                <c:pt idx="9">
                  <c:v>5545.1719166666671</c:v>
                </c:pt>
                <c:pt idx="10">
                  <c:v>6417.050916666667</c:v>
                </c:pt>
                <c:pt idx="11">
                  <c:v>6297.7489166666674</c:v>
                </c:pt>
              </c:numCache>
            </c:numRef>
          </c:val>
          <c:extLst>
            <c:ext xmlns:c16="http://schemas.microsoft.com/office/drawing/2014/chart" uri="{C3380CC4-5D6E-409C-BE32-E72D297353CC}">
              <c16:uniqueId val="{00000000-C710-4E79-8CCE-EB51491D28D1}"/>
            </c:ext>
          </c:extLst>
        </c:ser>
        <c:ser>
          <c:idx val="1"/>
          <c:order val="1"/>
          <c:spPr>
            <a:solidFill>
              <a:srgbClr val="FF9933"/>
            </a:solidFill>
            <a:ln>
              <a:solidFill>
                <a:schemeClr val="tx1"/>
              </a:solidFill>
            </a:ln>
            <a:effectLst/>
          </c:spPr>
          <c:invertIfNegative val="0"/>
          <c:cat>
            <c:numRef>
              <c:f>府様式!$E$321:$P$321</c:f>
              <c:numCache>
                <c:formatCode>#,##0_ </c:formatCode>
                <c:ptCount val="12"/>
                <c:pt idx="0">
                  <c:v>4</c:v>
                </c:pt>
                <c:pt idx="1">
                  <c:v>5</c:v>
                </c:pt>
                <c:pt idx="2">
                  <c:v>6</c:v>
                </c:pt>
                <c:pt idx="3">
                  <c:v>7</c:v>
                </c:pt>
                <c:pt idx="4">
                  <c:v>8</c:v>
                </c:pt>
                <c:pt idx="5">
                  <c:v>9</c:v>
                </c:pt>
                <c:pt idx="6">
                  <c:v>10</c:v>
                </c:pt>
                <c:pt idx="7">
                  <c:v>11</c:v>
                </c:pt>
                <c:pt idx="8">
                  <c:v>12</c:v>
                </c:pt>
                <c:pt idx="9">
                  <c:v>1</c:v>
                </c:pt>
                <c:pt idx="10">
                  <c:v>2</c:v>
                </c:pt>
                <c:pt idx="11">
                  <c:v>3</c:v>
                </c:pt>
              </c:numCache>
            </c:numRef>
          </c:cat>
          <c:val>
            <c:numRef>
              <c:f>府様式!$E$323:$P$323</c:f>
              <c:numCache>
                <c:formatCode>#,##0_ </c:formatCode>
                <c:ptCount val="12"/>
                <c:pt idx="0">
                  <c:v>2381</c:v>
                </c:pt>
                <c:pt idx="1">
                  <c:v>2727</c:v>
                </c:pt>
                <c:pt idx="2">
                  <c:v>2987</c:v>
                </c:pt>
                <c:pt idx="3">
                  <c:v>3719</c:v>
                </c:pt>
                <c:pt idx="4">
                  <c:v>4363</c:v>
                </c:pt>
                <c:pt idx="5">
                  <c:v>3792</c:v>
                </c:pt>
                <c:pt idx="6">
                  <c:v>2841</c:v>
                </c:pt>
                <c:pt idx="7">
                  <c:v>2591</c:v>
                </c:pt>
                <c:pt idx="8">
                  <c:v>2853</c:v>
                </c:pt>
                <c:pt idx="9">
                  <c:v>3168</c:v>
                </c:pt>
                <c:pt idx="10">
                  <c:v>3088</c:v>
                </c:pt>
                <c:pt idx="11">
                  <c:v>3004</c:v>
                </c:pt>
              </c:numCache>
            </c:numRef>
          </c:val>
          <c:extLst>
            <c:ext xmlns:c16="http://schemas.microsoft.com/office/drawing/2014/chart" uri="{C3380CC4-5D6E-409C-BE32-E72D297353CC}">
              <c16:uniqueId val="{00000001-C710-4E79-8CCE-EB51491D28D1}"/>
            </c:ext>
          </c:extLst>
        </c:ser>
        <c:dLbls>
          <c:showLegendKey val="0"/>
          <c:showVal val="0"/>
          <c:showCatName val="0"/>
          <c:showSerName val="0"/>
          <c:showPercent val="0"/>
          <c:showBubbleSize val="0"/>
        </c:dLbls>
        <c:gapWidth val="150"/>
        <c:axId val="463423328"/>
        <c:axId val="463412928"/>
      </c:barChart>
      <c:catAx>
        <c:axId val="463423328"/>
        <c:scaling>
          <c:orientation val="minMax"/>
        </c:scaling>
        <c:delete val="0"/>
        <c:axPos val="b"/>
        <c:numFmt formatCode="#,##0_ "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ja-JP"/>
          </a:p>
        </c:txPr>
        <c:crossAx val="463412928"/>
        <c:crosses val="autoZero"/>
        <c:auto val="1"/>
        <c:lblAlgn val="ctr"/>
        <c:lblOffset val="100"/>
        <c:noMultiLvlLbl val="0"/>
      </c:catAx>
      <c:valAx>
        <c:axId val="463412928"/>
        <c:scaling>
          <c:orientation val="minMax"/>
        </c:scaling>
        <c:delete val="0"/>
        <c:axPos val="l"/>
        <c:majorGridlines>
          <c:spPr>
            <a:ln w="9525" cap="flat" cmpd="sng" algn="ctr">
              <a:solidFill>
                <a:schemeClr val="tx1"/>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ja-JP"/>
          </a:p>
        </c:txPr>
        <c:crossAx val="463423328"/>
        <c:crosses val="autoZero"/>
        <c:crossBetween val="between"/>
        <c:majorUnit val="2000"/>
      </c:valAx>
      <c:spPr>
        <a:noFill/>
        <a:ln>
          <a:solidFill>
            <a:schemeClr val="tx1"/>
          </a:solid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5667935887954872E-2"/>
          <c:y val="8.5479092395801481E-2"/>
          <c:w val="0.88728682932888259"/>
          <c:h val="0.77578277160167275"/>
        </c:manualLayout>
      </c:layout>
      <c:barChart>
        <c:barDir val="col"/>
        <c:grouping val="clustered"/>
        <c:varyColors val="0"/>
        <c:ser>
          <c:idx val="0"/>
          <c:order val="0"/>
          <c:spPr>
            <a:solidFill>
              <a:srgbClr val="3333FF"/>
            </a:solidFill>
            <a:ln>
              <a:solidFill>
                <a:schemeClr val="tx1"/>
              </a:solidFill>
            </a:ln>
            <a:effectLst/>
          </c:spPr>
          <c:invertIfNegative val="0"/>
          <c:cat>
            <c:numRef>
              <c:f>府様式!$E$318:$P$318</c:f>
              <c:numCache>
                <c:formatCode>#,##0_ </c:formatCode>
                <c:ptCount val="12"/>
                <c:pt idx="0">
                  <c:v>4</c:v>
                </c:pt>
                <c:pt idx="1">
                  <c:v>5</c:v>
                </c:pt>
                <c:pt idx="2">
                  <c:v>6</c:v>
                </c:pt>
                <c:pt idx="3">
                  <c:v>7</c:v>
                </c:pt>
                <c:pt idx="4">
                  <c:v>8</c:v>
                </c:pt>
                <c:pt idx="5">
                  <c:v>9</c:v>
                </c:pt>
                <c:pt idx="6">
                  <c:v>10</c:v>
                </c:pt>
                <c:pt idx="7">
                  <c:v>11</c:v>
                </c:pt>
                <c:pt idx="8">
                  <c:v>12</c:v>
                </c:pt>
                <c:pt idx="9">
                  <c:v>1</c:v>
                </c:pt>
                <c:pt idx="10">
                  <c:v>2</c:v>
                </c:pt>
                <c:pt idx="11">
                  <c:v>3</c:v>
                </c:pt>
              </c:numCache>
            </c:numRef>
          </c:cat>
          <c:val>
            <c:numRef>
              <c:f>府様式!$E$319:$P$319</c:f>
              <c:numCache>
                <c:formatCode>#,##0_ </c:formatCode>
                <c:ptCount val="12"/>
                <c:pt idx="0">
                  <c:v>6242.9099166666674</c:v>
                </c:pt>
                <c:pt idx="1">
                  <c:v>6149.0399166666666</c:v>
                </c:pt>
                <c:pt idx="2">
                  <c:v>6517.8839166666667</c:v>
                </c:pt>
                <c:pt idx="3">
                  <c:v>7260.5839166666674</c:v>
                </c:pt>
                <c:pt idx="4">
                  <c:v>7865.622416666667</c:v>
                </c:pt>
                <c:pt idx="5">
                  <c:v>8181.8534166666668</c:v>
                </c:pt>
                <c:pt idx="6">
                  <c:v>7333.8674166666669</c:v>
                </c:pt>
                <c:pt idx="7">
                  <c:v>5990.6084166666669</c:v>
                </c:pt>
                <c:pt idx="8">
                  <c:v>5320.6629166666671</c:v>
                </c:pt>
                <c:pt idx="9">
                  <c:v>5545.1719166666671</c:v>
                </c:pt>
                <c:pt idx="10">
                  <c:v>6417.050916666667</c:v>
                </c:pt>
                <c:pt idx="11">
                  <c:v>6297.7489166666674</c:v>
                </c:pt>
              </c:numCache>
            </c:numRef>
          </c:val>
          <c:extLst>
            <c:ext xmlns:c16="http://schemas.microsoft.com/office/drawing/2014/chart" uri="{C3380CC4-5D6E-409C-BE32-E72D297353CC}">
              <c16:uniqueId val="{00000000-1014-48CC-AB4A-98F4AE38EAC5}"/>
            </c:ext>
          </c:extLst>
        </c:ser>
        <c:ser>
          <c:idx val="1"/>
          <c:order val="1"/>
          <c:spPr>
            <a:solidFill>
              <a:srgbClr val="FF9933"/>
            </a:solidFill>
            <a:ln>
              <a:solidFill>
                <a:schemeClr val="tx1"/>
              </a:solidFill>
            </a:ln>
            <a:effectLst/>
          </c:spPr>
          <c:invertIfNegative val="0"/>
          <c:cat>
            <c:numRef>
              <c:f>府様式!$E$318:$P$318</c:f>
              <c:numCache>
                <c:formatCode>#,##0_ </c:formatCode>
                <c:ptCount val="12"/>
                <c:pt idx="0">
                  <c:v>4</c:v>
                </c:pt>
                <c:pt idx="1">
                  <c:v>5</c:v>
                </c:pt>
                <c:pt idx="2">
                  <c:v>6</c:v>
                </c:pt>
                <c:pt idx="3">
                  <c:v>7</c:v>
                </c:pt>
                <c:pt idx="4">
                  <c:v>8</c:v>
                </c:pt>
                <c:pt idx="5">
                  <c:v>9</c:v>
                </c:pt>
                <c:pt idx="6">
                  <c:v>10</c:v>
                </c:pt>
                <c:pt idx="7">
                  <c:v>11</c:v>
                </c:pt>
                <c:pt idx="8">
                  <c:v>12</c:v>
                </c:pt>
                <c:pt idx="9">
                  <c:v>1</c:v>
                </c:pt>
                <c:pt idx="10">
                  <c:v>2</c:v>
                </c:pt>
                <c:pt idx="11">
                  <c:v>3</c:v>
                </c:pt>
              </c:numCache>
            </c:numRef>
          </c:cat>
          <c:val>
            <c:numRef>
              <c:f>府様式!$E$320:$P$320</c:f>
              <c:numCache>
                <c:formatCode>#,##0_ </c:formatCode>
                <c:ptCount val="12"/>
                <c:pt idx="0">
                  <c:v>2475</c:v>
                </c:pt>
                <c:pt idx="1">
                  <c:v>2656</c:v>
                </c:pt>
                <c:pt idx="2">
                  <c:v>3044</c:v>
                </c:pt>
                <c:pt idx="3">
                  <c:v>4041</c:v>
                </c:pt>
                <c:pt idx="4">
                  <c:v>4131</c:v>
                </c:pt>
                <c:pt idx="5">
                  <c:v>3235</c:v>
                </c:pt>
                <c:pt idx="6">
                  <c:v>2657</c:v>
                </c:pt>
                <c:pt idx="7">
                  <c:v>2350</c:v>
                </c:pt>
                <c:pt idx="8">
                  <c:v>2640</c:v>
                </c:pt>
                <c:pt idx="9">
                  <c:v>3197</c:v>
                </c:pt>
                <c:pt idx="10">
                  <c:v>3218</c:v>
                </c:pt>
                <c:pt idx="11">
                  <c:v>2534</c:v>
                </c:pt>
              </c:numCache>
            </c:numRef>
          </c:val>
          <c:extLst>
            <c:ext xmlns:c16="http://schemas.microsoft.com/office/drawing/2014/chart" uri="{C3380CC4-5D6E-409C-BE32-E72D297353CC}">
              <c16:uniqueId val="{00000001-1014-48CC-AB4A-98F4AE38EAC5}"/>
            </c:ext>
          </c:extLst>
        </c:ser>
        <c:dLbls>
          <c:showLegendKey val="0"/>
          <c:showVal val="0"/>
          <c:showCatName val="0"/>
          <c:showSerName val="0"/>
          <c:showPercent val="0"/>
          <c:showBubbleSize val="0"/>
        </c:dLbls>
        <c:gapWidth val="150"/>
        <c:axId val="378602064"/>
        <c:axId val="378600400"/>
      </c:barChart>
      <c:catAx>
        <c:axId val="378602064"/>
        <c:scaling>
          <c:orientation val="minMax"/>
        </c:scaling>
        <c:delete val="0"/>
        <c:axPos val="b"/>
        <c:numFmt formatCode="#,##0_ "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ja-JP"/>
          </a:p>
        </c:txPr>
        <c:crossAx val="378600400"/>
        <c:crosses val="autoZero"/>
        <c:auto val="1"/>
        <c:lblAlgn val="ctr"/>
        <c:lblOffset val="100"/>
        <c:noMultiLvlLbl val="0"/>
      </c:catAx>
      <c:valAx>
        <c:axId val="378600400"/>
        <c:scaling>
          <c:orientation val="minMax"/>
        </c:scaling>
        <c:delete val="0"/>
        <c:axPos val="l"/>
        <c:majorGridlines>
          <c:spPr>
            <a:ln w="9525" cap="flat" cmpd="sng" algn="ctr">
              <a:solidFill>
                <a:schemeClr val="tx1"/>
              </a:solidFill>
              <a:round/>
            </a:ln>
            <a:effectLst/>
          </c:spPr>
        </c:majorGridlines>
        <c:numFmt formatCode="#,##0_ "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ja-JP"/>
          </a:p>
        </c:txPr>
        <c:crossAx val="378602064"/>
        <c:crosses val="autoZero"/>
        <c:crossBetween val="between"/>
        <c:majorUnit val="2000"/>
      </c:valAx>
      <c:spPr>
        <a:noFill/>
        <a:ln>
          <a:solidFill>
            <a:schemeClr val="tx1"/>
          </a:solid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4" cy="496888"/>
          </a:xfrm>
          <a:prstGeom prst="rect">
            <a:avLst/>
          </a:prstGeom>
        </p:spPr>
        <p:txBody>
          <a:bodyPr vert="horz" lIns="91423" tIns="45713" rIns="91423" bIns="45713"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3856039" y="0"/>
            <a:ext cx="2949574" cy="496888"/>
          </a:xfrm>
          <a:prstGeom prst="rect">
            <a:avLst/>
          </a:prstGeom>
        </p:spPr>
        <p:txBody>
          <a:bodyPr vert="horz" lIns="91423" tIns="45713" rIns="91423" bIns="45713" rtlCol="0"/>
          <a:lstStyle>
            <a:lvl1pPr algn="r">
              <a:defRPr sz="1100"/>
            </a:lvl1pPr>
          </a:lstStyle>
          <a:p>
            <a:fld id="{199FB6C1-B92C-4719-A163-F0AF8F982334}" type="datetimeFigureOut">
              <a:rPr kumimoji="1" lang="ja-JP" altLang="en-US" smtClean="0"/>
              <a:t>2026/10/27</a:t>
            </a:fld>
            <a:endParaRPr kumimoji="1" lang="ja-JP" altLang="en-US"/>
          </a:p>
        </p:txBody>
      </p:sp>
      <p:sp>
        <p:nvSpPr>
          <p:cNvPr id="4" name="フッター プレースホルダー 3"/>
          <p:cNvSpPr>
            <a:spLocks noGrp="1"/>
          </p:cNvSpPr>
          <p:nvPr>
            <p:ph type="ftr" sz="quarter" idx="2"/>
          </p:nvPr>
        </p:nvSpPr>
        <p:spPr>
          <a:xfrm>
            <a:off x="2" y="9440863"/>
            <a:ext cx="2949574" cy="496887"/>
          </a:xfrm>
          <a:prstGeom prst="rect">
            <a:avLst/>
          </a:prstGeom>
        </p:spPr>
        <p:txBody>
          <a:bodyPr vert="horz" lIns="91423" tIns="45713" rIns="91423" bIns="45713"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3856039" y="9440863"/>
            <a:ext cx="2949574" cy="496887"/>
          </a:xfrm>
          <a:prstGeom prst="rect">
            <a:avLst/>
          </a:prstGeom>
        </p:spPr>
        <p:txBody>
          <a:bodyPr vert="horz" lIns="91423" tIns="45713" rIns="91423" bIns="45713" rtlCol="0" anchor="b"/>
          <a:lstStyle>
            <a:lvl1pPr algn="r">
              <a:defRPr sz="1100"/>
            </a:lvl1pPr>
          </a:lstStyle>
          <a:p>
            <a:fld id="{DC6AC9B6-5613-4627-A2C2-548BD07945D6}" type="slidenum">
              <a:rPr kumimoji="1" lang="ja-JP" altLang="en-US" smtClean="0"/>
              <a:t>‹#›</a:t>
            </a:fld>
            <a:endParaRPr kumimoji="1" lang="ja-JP" altLang="en-US"/>
          </a:p>
        </p:txBody>
      </p:sp>
    </p:spTree>
    <p:extLst>
      <p:ext uri="{BB962C8B-B14F-4D97-AF65-F5344CB8AC3E}">
        <p14:creationId xmlns:p14="http://schemas.microsoft.com/office/powerpoint/2010/main" val="302554765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4" cy="496888"/>
          </a:xfrm>
          <a:prstGeom prst="rect">
            <a:avLst/>
          </a:prstGeom>
        </p:spPr>
        <p:txBody>
          <a:bodyPr vert="horz" lIns="91423" tIns="45713" rIns="91423" bIns="45713" rtlCol="0"/>
          <a:lstStyle>
            <a:lvl1pPr algn="l">
              <a:defRPr sz="1100"/>
            </a:lvl1pPr>
          </a:lstStyle>
          <a:p>
            <a:endParaRPr kumimoji="1" lang="ja-JP" altLang="en-US"/>
          </a:p>
        </p:txBody>
      </p:sp>
      <p:sp>
        <p:nvSpPr>
          <p:cNvPr id="3" name="日付プレースホルダー 2"/>
          <p:cNvSpPr>
            <a:spLocks noGrp="1"/>
          </p:cNvSpPr>
          <p:nvPr>
            <p:ph type="dt" idx="1"/>
          </p:nvPr>
        </p:nvSpPr>
        <p:spPr>
          <a:xfrm>
            <a:off x="3856039" y="0"/>
            <a:ext cx="2949574" cy="496888"/>
          </a:xfrm>
          <a:prstGeom prst="rect">
            <a:avLst/>
          </a:prstGeom>
        </p:spPr>
        <p:txBody>
          <a:bodyPr vert="horz" lIns="91423" tIns="45713" rIns="91423" bIns="45713" rtlCol="0"/>
          <a:lstStyle>
            <a:lvl1pPr algn="r">
              <a:defRPr sz="1100"/>
            </a:lvl1pPr>
          </a:lstStyle>
          <a:p>
            <a:fld id="{B77C7B7B-FFF4-42BE-9F52-EEC8B680A53E}" type="datetimeFigureOut">
              <a:rPr kumimoji="1" lang="ja-JP" altLang="en-US" smtClean="0"/>
              <a:t>2026/10/27</a:t>
            </a:fld>
            <a:endParaRPr kumimoji="1" lang="ja-JP" altLang="en-US"/>
          </a:p>
        </p:txBody>
      </p:sp>
      <p:sp>
        <p:nvSpPr>
          <p:cNvPr id="4" name="スライド イメージ プレースホルダー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423" tIns="45713" rIns="91423" bIns="45713" rtlCol="0" anchor="ctr"/>
          <a:lstStyle/>
          <a:p>
            <a:endParaRPr lang="ja-JP" altLang="en-US"/>
          </a:p>
        </p:txBody>
      </p:sp>
      <p:sp>
        <p:nvSpPr>
          <p:cNvPr id="5" name="ノート プレースホルダー 4"/>
          <p:cNvSpPr>
            <a:spLocks noGrp="1"/>
          </p:cNvSpPr>
          <p:nvPr>
            <p:ph type="body" sz="quarter" idx="3"/>
          </p:nvPr>
        </p:nvSpPr>
        <p:spPr>
          <a:xfrm>
            <a:off x="681039" y="4721226"/>
            <a:ext cx="5445126" cy="4471989"/>
          </a:xfrm>
          <a:prstGeom prst="rect">
            <a:avLst/>
          </a:prstGeom>
        </p:spPr>
        <p:txBody>
          <a:bodyPr vert="horz" lIns="91423" tIns="45713" rIns="91423" bIns="457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3"/>
            <a:ext cx="2949574" cy="496887"/>
          </a:xfrm>
          <a:prstGeom prst="rect">
            <a:avLst/>
          </a:prstGeom>
        </p:spPr>
        <p:txBody>
          <a:bodyPr vert="horz" lIns="91423" tIns="45713" rIns="91423" bIns="45713"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56039" y="9440863"/>
            <a:ext cx="2949574" cy="496887"/>
          </a:xfrm>
          <a:prstGeom prst="rect">
            <a:avLst/>
          </a:prstGeom>
        </p:spPr>
        <p:txBody>
          <a:bodyPr vert="horz" lIns="91423" tIns="45713" rIns="91423" bIns="45713" rtlCol="0" anchor="b"/>
          <a:lstStyle>
            <a:lvl1pPr algn="r">
              <a:defRPr sz="1100"/>
            </a:lvl1pPr>
          </a:lstStyle>
          <a:p>
            <a:fld id="{5851141E-478A-4E51-BAF5-41475249CC58}" type="slidenum">
              <a:rPr kumimoji="1" lang="ja-JP" altLang="en-US" smtClean="0"/>
              <a:t>‹#›</a:t>
            </a:fld>
            <a:endParaRPr kumimoji="1" lang="ja-JP" altLang="en-US"/>
          </a:p>
        </p:txBody>
      </p:sp>
    </p:spTree>
    <p:extLst>
      <p:ext uri="{BB962C8B-B14F-4D97-AF65-F5344CB8AC3E}">
        <p14:creationId xmlns:p14="http://schemas.microsoft.com/office/powerpoint/2010/main" val="49450646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09518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76442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47602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78028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023680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273043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en-US"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907787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3609303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306802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609589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86522-4B11-E103-C17A-01C41601F2A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095A0DE-88B3-C187-2A4D-629D59B35DA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63A3EC0-A934-10D3-230B-926E468C9DB3}"/>
              </a:ext>
            </a:extLst>
          </p:cNvPr>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1500944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911260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en-US"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55208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39368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94ABF-9042-8DEC-DE42-0DB02A790A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124D30-56D6-3E03-A351-F2BCFB9B9B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33E9979-A226-64CF-C4ED-8F09F54B3E8C}"/>
              </a:ext>
            </a:extLst>
          </p:cNvPr>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814853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5851141E-478A-4E51-BAF5-41475249CC58}" type="slidenum">
              <a:rPr kumimoji="1" lang="ja-JP" altLang="en-US" smtClean="0"/>
              <a:t>16</a:t>
            </a:fld>
            <a:endParaRPr kumimoji="1" lang="ja-JP" altLang="en-US"/>
          </a:p>
        </p:txBody>
      </p:sp>
    </p:spTree>
    <p:extLst>
      <p:ext uri="{BB962C8B-B14F-4D97-AF65-F5344CB8AC3E}">
        <p14:creationId xmlns:p14="http://schemas.microsoft.com/office/powerpoint/2010/main" val="4043719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en-US" altLang="ja-JP" sz="1200" b="0" i="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5851141E-478A-4E51-BAF5-41475249CC58}" type="slidenum">
              <a:rPr kumimoji="1" lang="ja-JP" altLang="en-US" smtClean="0"/>
              <a:t>17</a:t>
            </a:fld>
            <a:endParaRPr kumimoji="1" lang="ja-JP" altLang="en-US"/>
          </a:p>
        </p:txBody>
      </p:sp>
    </p:spTree>
    <p:extLst>
      <p:ext uri="{BB962C8B-B14F-4D97-AF65-F5344CB8AC3E}">
        <p14:creationId xmlns:p14="http://schemas.microsoft.com/office/powerpoint/2010/main" val="2194098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en-US" altLang="ja-JP" sz="1200" b="0" i="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5851141E-478A-4E51-BAF5-41475249CC58}" type="slidenum">
              <a:rPr kumimoji="1" lang="ja-JP" altLang="en-US" smtClean="0"/>
              <a:t>18</a:t>
            </a:fld>
            <a:endParaRPr kumimoji="1" lang="ja-JP" altLang="en-US"/>
          </a:p>
        </p:txBody>
      </p:sp>
    </p:spTree>
    <p:extLst>
      <p:ext uri="{BB962C8B-B14F-4D97-AF65-F5344CB8AC3E}">
        <p14:creationId xmlns:p14="http://schemas.microsoft.com/office/powerpoint/2010/main" val="3590861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en-US" dirty="0"/>
          </a:p>
        </p:txBody>
      </p:sp>
      <p:sp>
        <p:nvSpPr>
          <p:cNvPr id="4" name="スライド番号プレースホルダー 3"/>
          <p:cNvSpPr>
            <a:spLocks noGrp="1"/>
          </p:cNvSpPr>
          <p:nvPr>
            <p:ph type="sldNum" sz="quarter" idx="10"/>
          </p:nvPr>
        </p:nvSpPr>
        <p:spPr/>
        <p:txBody>
          <a:bodyPr/>
          <a:lstStyle/>
          <a:p>
            <a:fld id="{5851141E-478A-4E51-BAF5-41475249CC58}" type="slidenum">
              <a:rPr kumimoji="1" lang="ja-JP" altLang="en-US" smtClean="0"/>
              <a:t>19</a:t>
            </a:fld>
            <a:endParaRPr kumimoji="1" lang="ja-JP" altLang="en-US"/>
          </a:p>
        </p:txBody>
      </p:sp>
    </p:spTree>
    <p:extLst>
      <p:ext uri="{BB962C8B-B14F-4D97-AF65-F5344CB8AC3E}">
        <p14:creationId xmlns:p14="http://schemas.microsoft.com/office/powerpoint/2010/main" val="3102722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1039" y="4721226"/>
            <a:ext cx="5445126" cy="5218112"/>
          </a:xfrm>
        </p:spPr>
        <p:txBody>
          <a:bodyPr/>
          <a:lstStyle/>
          <a:p>
            <a:endParaRPr lang="en-US" altLang="ja-JP" dirty="0"/>
          </a:p>
        </p:txBody>
      </p:sp>
    </p:spTree>
    <p:extLst>
      <p:ext uri="{BB962C8B-B14F-4D97-AF65-F5344CB8AC3E}">
        <p14:creationId xmlns:p14="http://schemas.microsoft.com/office/powerpoint/2010/main" val="412805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5">
              <a:defRPr/>
            </a:pPr>
            <a:endParaRPr lang="en-US" altLang="ja-JP" dirty="0"/>
          </a:p>
        </p:txBody>
      </p:sp>
      <p:sp>
        <p:nvSpPr>
          <p:cNvPr id="4" name="スライド番号プレースホルダー 3"/>
          <p:cNvSpPr>
            <a:spLocks noGrp="1"/>
          </p:cNvSpPr>
          <p:nvPr>
            <p:ph type="sldNum" sz="quarter" idx="10"/>
          </p:nvPr>
        </p:nvSpPr>
        <p:spPr/>
        <p:txBody>
          <a:bodyPr/>
          <a:lstStyle/>
          <a:p>
            <a:fld id="{5851141E-478A-4E51-BAF5-41475249CC58}" type="slidenum">
              <a:rPr kumimoji="1" lang="ja-JP" altLang="en-US" smtClean="0"/>
              <a:t>21</a:t>
            </a:fld>
            <a:endParaRPr kumimoji="1" lang="ja-JP" altLang="en-US"/>
          </a:p>
        </p:txBody>
      </p:sp>
    </p:spTree>
    <p:extLst>
      <p:ext uri="{BB962C8B-B14F-4D97-AF65-F5344CB8AC3E}">
        <p14:creationId xmlns:p14="http://schemas.microsoft.com/office/powerpoint/2010/main" val="3157703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3490956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370644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2053907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870838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5">
              <a:defRPr/>
            </a:pPr>
            <a:endParaRPr lang="en-US" altLang="ja-JP" dirty="0"/>
          </a:p>
        </p:txBody>
      </p:sp>
    </p:spTree>
    <p:extLst>
      <p:ext uri="{BB962C8B-B14F-4D97-AF65-F5344CB8AC3E}">
        <p14:creationId xmlns:p14="http://schemas.microsoft.com/office/powerpoint/2010/main" val="416972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18458717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2956591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27161054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38356276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2968608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5851141E-478A-4E51-BAF5-41475249CC58}" type="slidenum">
              <a:rPr kumimoji="1" lang="ja-JP" altLang="en-US" smtClean="0"/>
              <a:t>32</a:t>
            </a:fld>
            <a:endParaRPr kumimoji="1" lang="ja-JP" altLang="en-US"/>
          </a:p>
        </p:txBody>
      </p:sp>
    </p:spTree>
    <p:extLst>
      <p:ext uri="{BB962C8B-B14F-4D97-AF65-F5344CB8AC3E}">
        <p14:creationId xmlns:p14="http://schemas.microsoft.com/office/powerpoint/2010/main" val="27325428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5">
              <a:defRPr/>
            </a:pPr>
            <a:endParaRPr lang="ja-JP" altLang="en-US" dirty="0"/>
          </a:p>
        </p:txBody>
      </p:sp>
    </p:spTree>
    <p:extLst>
      <p:ext uri="{BB962C8B-B14F-4D97-AF65-F5344CB8AC3E}">
        <p14:creationId xmlns:p14="http://schemas.microsoft.com/office/powerpoint/2010/main" val="2691593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109495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05">
              <a:defRPr/>
            </a:pPr>
            <a:endParaRPr lang="en-US" altLang="ja-JP" dirty="0"/>
          </a:p>
        </p:txBody>
      </p:sp>
    </p:spTree>
    <p:extLst>
      <p:ext uri="{BB962C8B-B14F-4D97-AF65-F5344CB8AC3E}">
        <p14:creationId xmlns:p14="http://schemas.microsoft.com/office/powerpoint/2010/main" val="2715254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en-US"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373755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146812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254072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fontAlgn="t"/>
            <a:endParaRPr kumimoji="1" lang="ja-JP" altLang="ja-JP"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952038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42219814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Tree>
    <p:extLst>
      <p:ext uri="{BB962C8B-B14F-4D97-AF65-F5344CB8AC3E}">
        <p14:creationId xmlns:p14="http://schemas.microsoft.com/office/powerpoint/2010/main" val="4104408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39653205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Tree>
    <p:extLst>
      <p:ext uri="{BB962C8B-B14F-4D97-AF65-F5344CB8AC3E}">
        <p14:creationId xmlns:p14="http://schemas.microsoft.com/office/powerpoint/2010/main" val="593885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a:t>マスター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マスター サブタイトルの書式設定</a:t>
            </a:r>
            <a:endParaRPr kumimoji="0" lang="en-US"/>
          </a:p>
        </p:txBody>
      </p:sp>
      <p:sp>
        <p:nvSpPr>
          <p:cNvPr id="28" name="日付プレースホルダー 27"/>
          <p:cNvSpPr>
            <a:spLocks noGrp="1"/>
          </p:cNvSpPr>
          <p:nvPr>
            <p:ph type="dt" sz="half" idx="10"/>
          </p:nvPr>
        </p:nvSpPr>
        <p:spPr>
          <a:xfrm>
            <a:off x="6705600" y="4206240"/>
            <a:ext cx="960120" cy="457200"/>
          </a:xfrm>
        </p:spPr>
        <p:txBody>
          <a:bodyPr/>
          <a:lstStyle/>
          <a:p>
            <a:fld id="{D0375190-96D1-4473-9051-ED20A24A9CB0}" type="datetime1">
              <a:rPr kumimoji="1" lang="ja-JP" altLang="en-US" smtClean="0"/>
              <a:t>2026/10/27</a:t>
            </a:fld>
            <a:endParaRPr kumimoji="1" lang="ja-JP" altLang="en-US"/>
          </a:p>
        </p:txBody>
      </p:sp>
      <p:sp>
        <p:nvSpPr>
          <p:cNvPr id="17" name="フッター プレースホルダー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ー 28"/>
          <p:cNvSpPr>
            <a:spLocks noGrp="1"/>
          </p:cNvSpPr>
          <p:nvPr>
            <p:ph type="sldNum" sz="quarter" idx="12"/>
          </p:nvPr>
        </p:nvSpPr>
        <p:spPr>
          <a:xfrm>
            <a:off x="8316416" y="54936"/>
            <a:ext cx="747712" cy="365760"/>
          </a:xfrm>
        </p:spPr>
        <p:txBody>
          <a:bodyPr/>
          <a:lstStyle>
            <a:lvl1pPr algn="r">
              <a:defRPr sz="1800">
                <a:solidFill>
                  <a:schemeClr val="bg1"/>
                </a:solidFill>
              </a:defRPr>
            </a:lvl1pPr>
          </a:lstStyle>
          <a:p>
            <a:fld id="{6DBCCE75-96CE-4693-9D68-DB546D813132}" type="slidenum">
              <a:rPr kumimoji="1" lang="ja-JP" altLang="en-US" smtClean="0"/>
              <a:pPr/>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マスター タイトルの書式設定</a:t>
            </a:r>
            <a:endParaRPr kumimoji="0" lang="en-US"/>
          </a:p>
        </p:txBody>
      </p:sp>
      <p:sp>
        <p:nvSpPr>
          <p:cNvPr id="3" name="コンテンツ プレースホルダー 2"/>
          <p:cNvSpPr>
            <a:spLocks noGrp="1"/>
          </p:cNvSpPr>
          <p:nvPr>
            <p:ph idx="1"/>
          </p:nvPr>
        </p:nvSpPr>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ー 3"/>
          <p:cNvSpPr>
            <a:spLocks noGrp="1"/>
          </p:cNvSpPr>
          <p:nvPr>
            <p:ph type="dt" sz="half" idx="10"/>
          </p:nvPr>
        </p:nvSpPr>
        <p:spPr/>
        <p:txBody>
          <a:bodyPr/>
          <a:lstStyle/>
          <a:p>
            <a:fld id="{48CBC64A-4320-4BA9-90BC-B13B65DD8A7B}"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sz="1800">
                <a:solidFill>
                  <a:schemeClr val="tx1"/>
                </a:solidFill>
                <a:latin typeface="Meiryo UI" panose="020B0604030504040204" pitchFamily="50" charset="-128"/>
                <a:ea typeface="Meiryo UI" panose="020B0604030504040204" pitchFamily="50" charset="-128"/>
              </a:defRPr>
            </a:lvl1pPr>
          </a:lstStyle>
          <a:p>
            <a:fld id="{6DBCCE75-96CE-4693-9D68-DB546D813132}" type="slidenum">
              <a:rPr kumimoji="1" lang="ja-JP" altLang="en-US" smtClean="0"/>
              <a:pPr/>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a:t>マスター タイトルの書式設定</a:t>
            </a:r>
            <a:endParaRPr kumimoji="0" lang="en-US"/>
          </a:p>
        </p:txBody>
      </p:sp>
      <p:sp>
        <p:nvSpPr>
          <p:cNvPr id="3" name="日付プレースホルダー 2"/>
          <p:cNvSpPr>
            <a:spLocks noGrp="1"/>
          </p:cNvSpPr>
          <p:nvPr>
            <p:ph type="dt" sz="half" idx="10"/>
          </p:nvPr>
        </p:nvSpPr>
        <p:spPr>
          <a:xfrm>
            <a:off x="6583680" y="612648"/>
            <a:ext cx="957264" cy="457200"/>
          </a:xfrm>
        </p:spPr>
        <p:txBody>
          <a:bodyPr/>
          <a:lstStyle/>
          <a:p>
            <a:fld id="{2775A902-5CA2-4FCE-92C2-9A9278FC79E4}" type="datetime1">
              <a:rPr kumimoji="1" lang="ja-JP" altLang="en-US" smtClean="0"/>
              <a:t>2026/10/27</a:t>
            </a:fld>
            <a:endParaRPr kumimoji="1" lang="ja-JP" altLang="en-US"/>
          </a:p>
        </p:txBody>
      </p:sp>
      <p:sp>
        <p:nvSpPr>
          <p:cNvPr id="4" name="フッター プレースホルダー 3"/>
          <p:cNvSpPr>
            <a:spLocks noGrp="1"/>
          </p:cNvSpPr>
          <p:nvPr>
            <p:ph type="ftr" sz="quarter" idx="11"/>
          </p:nvPr>
        </p:nvSpPr>
        <p:spPr>
          <a:xfrm>
            <a:off x="5257800" y="612648"/>
            <a:ext cx="1325880" cy="457200"/>
          </a:xfrm>
        </p:spPr>
        <p:txBody>
          <a:bodyPr/>
          <a:lstStyle/>
          <a:p>
            <a:endParaRPr kumimoji="1" lang="ja-JP" altLang="en-US"/>
          </a:p>
        </p:txBody>
      </p:sp>
      <p:sp>
        <p:nvSpPr>
          <p:cNvPr id="7" name="スライド番号プレースホルダー 5">
            <a:extLst>
              <a:ext uri="{FF2B5EF4-FFF2-40B4-BE49-F238E27FC236}">
                <a16:creationId xmlns:a16="http://schemas.microsoft.com/office/drawing/2014/main" id="{DDA13E6A-81F3-46F3-A904-104241DBCDE8}"/>
              </a:ext>
            </a:extLst>
          </p:cNvPr>
          <p:cNvSpPr>
            <a:spLocks noGrp="1"/>
          </p:cNvSpPr>
          <p:nvPr>
            <p:ph type="sldNum" sz="quarter" idx="12"/>
          </p:nvPr>
        </p:nvSpPr>
        <p:spPr>
          <a:xfrm>
            <a:off x="8305800" y="100584"/>
            <a:ext cx="762000" cy="365760"/>
          </a:xfrm>
        </p:spPr>
        <p:txBody>
          <a:bodyPr/>
          <a:lstStyle>
            <a:lvl1pPr>
              <a:defRPr sz="1800">
                <a:solidFill>
                  <a:schemeClr val="tx1"/>
                </a:solidFill>
                <a:latin typeface="Meiryo UI" panose="020B0604030504040204" pitchFamily="50" charset="-128"/>
                <a:ea typeface="Meiryo UI" panose="020B0604030504040204" pitchFamily="50" charset="-128"/>
              </a:defRPr>
            </a:lvl1pPr>
          </a:lstStyle>
          <a:p>
            <a:fld id="{6DBCCE75-96CE-4693-9D68-DB546D813132}" type="slidenum">
              <a:rPr kumimoji="1" lang="ja-JP" altLang="en-US" smtClean="0"/>
              <a:pPr/>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CA18544-4E2C-4BE3-ABF5-F61B6404A783}" type="datetime1">
              <a:rPr kumimoji="1" lang="ja-JP" altLang="en-US" smtClean="0"/>
              <a:t>2026/10/27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18E202A-3144-4FF0-A017-A2038F7C442D}"/>
              </a:ext>
            </a:extLst>
          </p:cNvPr>
          <p:cNvSpPr>
            <a:spLocks noGrp="1"/>
          </p:cNvSpPr>
          <p:nvPr>
            <p:ph type="sldNum" sz="quarter" idx="12"/>
          </p:nvPr>
        </p:nvSpPr>
        <p:spPr>
          <a:xfrm>
            <a:off x="8305800" y="100584"/>
            <a:ext cx="762000" cy="365760"/>
          </a:xfrm>
        </p:spPr>
        <p:txBody>
          <a:bodyPr/>
          <a:lstStyle>
            <a:lvl1pPr>
              <a:defRPr sz="1800">
                <a:solidFill>
                  <a:schemeClr val="tx1"/>
                </a:solidFill>
                <a:latin typeface="Meiryo UI" panose="020B0604030504040204" pitchFamily="50" charset="-128"/>
                <a:ea typeface="Meiryo UI" panose="020B0604030504040204" pitchFamily="50" charset="-128"/>
              </a:defRPr>
            </a:lvl1pPr>
          </a:lstStyle>
          <a:p>
            <a:fld id="{6DBCCE75-96CE-4693-9D68-DB546D813132}" type="slidenum">
              <a:rPr kumimoji="1" lang="ja-JP" altLang="en-US" smtClean="0"/>
              <a:pPr/>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a:t>マスター タイトルの書式設定</a:t>
            </a:r>
            <a:endParaRPr kumimoji="0" lang="en-US"/>
          </a:p>
        </p:txBody>
      </p:sp>
      <p:sp>
        <p:nvSpPr>
          <p:cNvPr id="13" name="テキスト プレースホルダー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4" name="日付プレースホルダー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6C1FEF1-7FB5-44A0-9689-9172C23C6905}" type="datetime1">
              <a:rPr kumimoji="1" lang="ja-JP" altLang="en-US" smtClean="0"/>
              <a:t>2026/10/27</a:t>
            </a:fld>
            <a:endParaRPr kumimoji="1" lang="ja-JP" altLang="en-US"/>
          </a:p>
        </p:txBody>
      </p:sp>
      <p:sp>
        <p:nvSpPr>
          <p:cNvPr id="3" name="フッター プレースホルダー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ー 22"/>
          <p:cNvSpPr>
            <a:spLocks noGrp="1"/>
          </p:cNvSpPr>
          <p:nvPr>
            <p:ph type="sldNum" sz="quarter" idx="4"/>
          </p:nvPr>
        </p:nvSpPr>
        <p:spPr>
          <a:xfrm>
            <a:off x="8305800" y="100584"/>
            <a:ext cx="762000" cy="365760"/>
          </a:xfrm>
          <a:prstGeom prst="rect">
            <a:avLst/>
          </a:prstGeom>
        </p:spPr>
        <p:txBody>
          <a:bodyPr vert="horz" anchor="b"/>
          <a:lstStyle>
            <a:lvl1pPr algn="r" eaLnBrk="1" latinLnBrk="0" hangingPunct="1">
              <a:defRPr kumimoji="0" sz="1800">
                <a:solidFill>
                  <a:schemeClr val="tx1"/>
                </a:solidFill>
                <a:latin typeface="Meiryo UI" panose="020B0604030504040204" pitchFamily="50" charset="-128"/>
                <a:ea typeface="Meiryo UI" panose="020B0604030504040204" pitchFamily="50" charset="-128"/>
              </a:defRPr>
            </a:lvl1pPr>
          </a:lstStyle>
          <a:p>
            <a:fld id="{6DBCCE75-96CE-4693-9D68-DB546D813132}" type="slidenum">
              <a:rPr kumimoji="1" lang="ja-JP" altLang="en-US" smtClean="0"/>
              <a:pPr/>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4" r:id="rId3"/>
    <p:sldLayoutId id="2147483895" r:id="rId4"/>
  </p:sldLayoutIdLst>
  <p:hf hdr="0" ftr="0" dt="0"/>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hyperlink" Target="http://www.google.co.jp/url?url=http://bsoza.com/topic_05.htm&amp;rct=j&amp;frm=1&amp;q=&amp;esrc=s&amp;sa=U&amp;ved=0CBYQ9QEwAGoVChMIgO3-3O_rxgIVCCqUCh3u2gGV&amp;usg=AFQjCNEejjhKkh1haqtsyiv-dfAbkowlNg" TargetMode="External"/><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6.xml"/><Relationship Id="rId16"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53.png"/><Relationship Id="rId4" Type="http://schemas.openxmlformats.org/officeDocument/2006/relationships/image" Target="../media/image52.wmf"/></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6.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60.emf"/></Relationships>
</file>

<file path=ppt/slides/_rels/slide2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65.jpeg"/><Relationship Id="rId13" Type="http://schemas.openxmlformats.org/officeDocument/2006/relationships/image" Target="../media/image70.png"/><Relationship Id="rId18" Type="http://schemas.openxmlformats.org/officeDocument/2006/relationships/image" Target="../media/image75.png"/><Relationship Id="rId3" Type="http://schemas.openxmlformats.org/officeDocument/2006/relationships/image" Target="../media/image62.png"/><Relationship Id="rId21" Type="http://schemas.openxmlformats.org/officeDocument/2006/relationships/image" Target="../media/image78.png"/><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png"/><Relationship Id="rId2" Type="http://schemas.openxmlformats.org/officeDocument/2006/relationships/notesSlide" Target="../notesSlides/notesSlide27.xml"/><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slideLayout" Target="../slideLayouts/slideLayout4.xml"/><Relationship Id="rId6" Type="http://schemas.openxmlformats.org/officeDocument/2006/relationships/image" Target="../media/image63.jpeg"/><Relationship Id="rId11" Type="http://schemas.openxmlformats.org/officeDocument/2006/relationships/image" Target="../media/image68.png"/><Relationship Id="rId5" Type="http://schemas.microsoft.com/office/2007/relationships/hdphoto" Target="../media/hdphoto2.wdp"/><Relationship Id="rId15" Type="http://schemas.openxmlformats.org/officeDocument/2006/relationships/image" Target="../media/image72.png"/><Relationship Id="rId10" Type="http://schemas.openxmlformats.org/officeDocument/2006/relationships/image" Target="../media/image67.png"/><Relationship Id="rId19" Type="http://schemas.openxmlformats.org/officeDocument/2006/relationships/image" Target="../media/image76.png"/><Relationship Id="rId4" Type="http://schemas.openxmlformats.org/officeDocument/2006/relationships/image" Target="../media/image14.png"/><Relationship Id="rId9" Type="http://schemas.openxmlformats.org/officeDocument/2006/relationships/image" Target="../media/image66.png"/><Relationship Id="rId14" Type="http://schemas.openxmlformats.org/officeDocument/2006/relationships/image" Target="../media/image71.png"/></Relationships>
</file>

<file path=ppt/slides/_rels/slide28.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82.jpe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80.png"/><Relationship Id="rId9" Type="http://schemas.openxmlformats.org/officeDocument/2006/relationships/image" Target="../media/image85.png"/></Relationships>
</file>

<file path=ppt/slides/_rels/slide29.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8.png"/><Relationship Id="rId3" Type="http://schemas.openxmlformats.org/officeDocument/2006/relationships/image" Target="../media/image90.jpeg"/><Relationship Id="rId7" Type="http://schemas.openxmlformats.org/officeDocument/2006/relationships/image" Target="../media/image93.png"/><Relationship Id="rId12" Type="http://schemas.openxmlformats.org/officeDocument/2006/relationships/image" Target="../media/image97.jpeg"/><Relationship Id="rId17" Type="http://schemas.openxmlformats.org/officeDocument/2006/relationships/image" Target="../media/image99.jpeg"/><Relationship Id="rId2" Type="http://schemas.openxmlformats.org/officeDocument/2006/relationships/notesSlide" Target="../notesSlides/notesSlide29.xml"/><Relationship Id="rId16" Type="http://schemas.openxmlformats.org/officeDocument/2006/relationships/image" Target="../media/image74.png"/><Relationship Id="rId1" Type="http://schemas.openxmlformats.org/officeDocument/2006/relationships/slideLayout" Target="../slideLayouts/slideLayout4.xml"/><Relationship Id="rId6" Type="http://schemas.openxmlformats.org/officeDocument/2006/relationships/image" Target="../media/image92.jpeg"/><Relationship Id="rId11" Type="http://schemas.openxmlformats.org/officeDocument/2006/relationships/image" Target="../media/image96.png"/><Relationship Id="rId5" Type="http://schemas.openxmlformats.org/officeDocument/2006/relationships/image" Target="../media/image87.png"/><Relationship Id="rId15" Type="http://schemas.openxmlformats.org/officeDocument/2006/relationships/image" Target="../media/image73.png"/><Relationship Id="rId10" Type="http://schemas.openxmlformats.org/officeDocument/2006/relationships/image" Target="../media/image95.jpeg"/><Relationship Id="rId4" Type="http://schemas.openxmlformats.org/officeDocument/2006/relationships/image" Target="../media/image91.jpeg"/><Relationship Id="rId9" Type="http://schemas.microsoft.com/office/2007/relationships/hdphoto" Target="../media/hdphoto3.wdp"/><Relationship Id="rId14" Type="http://schemas.openxmlformats.org/officeDocument/2006/relationships/chart" Target="../charts/chart2.xml"/></Relationships>
</file>

<file path=ppt/slides/_rels/slide3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chart" Target="../charts/chart4.xml"/></Relationships>
</file>

<file path=ppt/slides/_rels/slide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00.png"/></Relationships>
</file>

<file path=ppt/slides/_rels/slide32.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jpeg"/><Relationship Id="rId3" Type="http://schemas.openxmlformats.org/officeDocument/2006/relationships/image" Target="../media/image73.png"/><Relationship Id="rId7" Type="http://schemas.openxmlformats.org/officeDocument/2006/relationships/image" Target="../media/image104.png"/><Relationship Id="rId12" Type="http://schemas.openxmlformats.org/officeDocument/2006/relationships/image" Target="../media/image109.jpe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5" Type="http://schemas.openxmlformats.org/officeDocument/2006/relationships/image" Target="../media/image112.png"/><Relationship Id="rId10" Type="http://schemas.openxmlformats.org/officeDocument/2006/relationships/image" Target="../media/image107.jpeg"/><Relationship Id="rId4" Type="http://schemas.openxmlformats.org/officeDocument/2006/relationships/image" Target="../media/image101.png"/><Relationship Id="rId9" Type="http://schemas.openxmlformats.org/officeDocument/2006/relationships/image" Target="../media/image106.png"/><Relationship Id="rId14" Type="http://schemas.openxmlformats.org/officeDocument/2006/relationships/image" Target="../media/image11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87.png"/><Relationship Id="rId4" Type="http://schemas.microsoft.com/office/2007/relationships/hdphoto" Target="../media/hdphoto4.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3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11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121.png"/><Relationship Id="rId4" Type="http://schemas.openxmlformats.org/officeDocument/2006/relationships/image" Target="../media/image120.png"/></Relationships>
</file>

<file path=ppt/slides/_rels/slide4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1.xml"/><Relationship Id="rId1" Type="http://schemas.openxmlformats.org/officeDocument/2006/relationships/slideLayout" Target="../slideLayouts/slideLayout4.xml"/><Relationship Id="rId5" Type="http://schemas.openxmlformats.org/officeDocument/2006/relationships/image" Target="../media/image121.png"/><Relationship Id="rId4" Type="http://schemas.openxmlformats.org/officeDocument/2006/relationships/image" Target="../media/image123.png"/></Relationships>
</file>

<file path=ppt/slides/_rels/slide4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42.xml"/><Relationship Id="rId1" Type="http://schemas.openxmlformats.org/officeDocument/2006/relationships/slideLayout" Target="../slideLayouts/slideLayout4.xml"/><Relationship Id="rId5" Type="http://schemas.openxmlformats.org/officeDocument/2006/relationships/image" Target="../media/image126.jpeg"/><Relationship Id="rId4" Type="http://schemas.openxmlformats.org/officeDocument/2006/relationships/image" Target="../media/image125.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2"/>
          <p:cNvSpPr>
            <a:spLocks noGrp="1"/>
          </p:cNvSpPr>
          <p:nvPr>
            <p:ph type="ctrTitle"/>
          </p:nvPr>
        </p:nvSpPr>
        <p:spPr>
          <a:xfrm>
            <a:off x="0" y="99220"/>
            <a:ext cx="9144000" cy="3476850"/>
          </a:xfrm>
        </p:spPr>
        <p:txBody>
          <a:bodyPr anchor="ctr">
            <a:normAutofit/>
          </a:bodyPr>
          <a:lstStyle/>
          <a:p>
            <a:pPr algn="ctr"/>
            <a:r>
              <a:rPr lang="ja-JP" altLang="en-US" sz="4800" b="1" dirty="0">
                <a:solidFill>
                  <a:srgbClr val="FFFFFF"/>
                </a:solidFill>
                <a:latin typeface="Meiryo UI" panose="020B0604030504040204" pitchFamily="50" charset="-128"/>
                <a:ea typeface="Meiryo UI" panose="020B0604030504040204" pitchFamily="50" charset="-128"/>
                <a:cs typeface="Meiryo UI" panose="020B0604030504040204" pitchFamily="50" charset="-128"/>
              </a:rPr>
              <a:t>大阪府における最新</a:t>
            </a:r>
            <a:r>
              <a:rPr lang="en-US" altLang="ja-JP" sz="4800" b="1" dirty="0">
                <a:solidFill>
                  <a:srgbClr val="FFFFFF"/>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4800" b="1" dirty="0">
                <a:solidFill>
                  <a:srgbClr val="FFFFFF"/>
                </a:solidFill>
                <a:latin typeface="Meiryo UI" panose="020B0604030504040204" pitchFamily="50" charset="-128"/>
                <a:ea typeface="Meiryo UI" panose="020B0604030504040204" pitchFamily="50" charset="-128"/>
                <a:cs typeface="Meiryo UI" panose="020B0604030504040204" pitchFamily="50" charset="-128"/>
              </a:rPr>
              <a:t>事業</a:t>
            </a:r>
            <a:br>
              <a:rPr lang="en-US" altLang="ja-JP" sz="4800" b="1" dirty="0">
                <a:solidFill>
                  <a:srgbClr val="FFFFFF"/>
                </a:solidFill>
                <a:latin typeface="Meiryo UI" panose="020B0604030504040204" pitchFamily="50" charset="-128"/>
                <a:ea typeface="Meiryo UI" panose="020B0604030504040204" pitchFamily="50" charset="-128"/>
                <a:cs typeface="Meiryo UI" panose="020B0604030504040204" pitchFamily="50" charset="-128"/>
              </a:rPr>
            </a:br>
            <a:r>
              <a:rPr lang="ja-JP" altLang="en-US" sz="4800" b="1" dirty="0">
                <a:solidFill>
                  <a:srgbClr val="FFFFFF"/>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4800" b="1" dirty="0">
                <a:solidFill>
                  <a:srgbClr val="FFFFFF"/>
                </a:solidFill>
                <a:latin typeface="Meiryo UI" panose="020B0604030504040204" pitchFamily="50" charset="-128"/>
                <a:ea typeface="Meiryo UI" panose="020B0604030504040204" pitchFamily="50" charset="-128"/>
                <a:cs typeface="Meiryo UI" panose="020B0604030504040204" pitchFamily="50" charset="-128"/>
              </a:rPr>
              <a:t>ZEB</a:t>
            </a:r>
            <a:r>
              <a:rPr lang="ja-JP" altLang="en-US" sz="4800" b="1" dirty="0">
                <a:solidFill>
                  <a:srgbClr val="FFFFFF"/>
                </a:solidFill>
                <a:latin typeface="Meiryo UI" panose="020B0604030504040204" pitchFamily="50" charset="-128"/>
                <a:ea typeface="Meiryo UI" panose="020B0604030504040204" pitchFamily="50" charset="-128"/>
                <a:cs typeface="Meiryo UI" panose="020B0604030504040204" pitchFamily="50" charset="-128"/>
              </a:rPr>
              <a:t>化）の動向</a:t>
            </a:r>
            <a:endParaRPr kumimoji="1" lang="ja-JP" altLang="en-US" sz="48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36" y="5301208"/>
            <a:ext cx="1081852" cy="795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タイトル 12"/>
          <p:cNvSpPr txBox="1">
            <a:spLocks/>
          </p:cNvSpPr>
          <p:nvPr/>
        </p:nvSpPr>
        <p:spPr>
          <a:xfrm>
            <a:off x="3277588" y="4763172"/>
            <a:ext cx="5611428" cy="1565920"/>
          </a:xfrm>
          <a:prstGeom prst="rect">
            <a:avLst/>
          </a:prstGeom>
        </p:spPr>
        <p:txBody>
          <a:bodyPr vert="horz" anchor="ctr">
            <a:normAutofit/>
          </a:bodyPr>
          <a:lstStyle>
            <a:lvl1pPr algn="l" rtl="0" eaLnBrk="1" latinLnBrk="0" hangingPunct="1">
              <a:spcBef>
                <a:spcPct val="0"/>
              </a:spcBef>
              <a:buNone/>
              <a:defRPr kumimoji="1" sz="4000" kern="1200">
                <a:solidFill>
                  <a:schemeClr val="tx2"/>
                </a:solidFill>
                <a:latin typeface="+mj-lt"/>
                <a:ea typeface="+mj-ea"/>
                <a:cs typeface="+mj-cs"/>
              </a:defRPr>
            </a:lvl1pPr>
          </a:lstStyle>
          <a:p>
            <a:r>
              <a:rPr lang="ja-JP" altLang="en-US"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令和８年１１月１１日（水）</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 都市整備部　住宅建築局 </a:t>
            </a:r>
            <a:endParaRPr lang="en-US" altLang="ja-JP"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公共建築室 設備課 設備計画</a:t>
            </a:r>
            <a:r>
              <a:rPr lang="en-US" altLang="ja-JP"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G</a:t>
            </a:r>
            <a:r>
              <a:rPr lang="ja-JP" altLang="en-US"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7" name="スライド番号プレースホルダー 1">
            <a:extLst>
              <a:ext uri="{FF2B5EF4-FFF2-40B4-BE49-F238E27FC236}">
                <a16:creationId xmlns:a16="http://schemas.microsoft.com/office/drawing/2014/main" id="{1258D4D3-DDD4-4F27-9633-2B929AC66CD5}"/>
              </a:ext>
            </a:extLst>
          </p:cNvPr>
          <p:cNvSpPr>
            <a:spLocks noGrp="1"/>
          </p:cNvSpPr>
          <p:nvPr>
            <p:ph type="sldNum" sz="quarter" idx="12"/>
          </p:nvPr>
        </p:nvSpPr>
        <p:spPr>
          <a:xfrm>
            <a:off x="8301256" y="45420"/>
            <a:ext cx="762000" cy="365760"/>
          </a:xfrm>
        </p:spPr>
        <p:txBody>
          <a:bodyPr/>
          <a:lstStyle/>
          <a:p>
            <a:fld id="{6DBCCE75-96CE-4693-9D68-DB546D813132}" type="slidenum">
              <a:rPr kumimoji="1" lang="ja-JP" altLang="en-US" smtClean="0"/>
              <a:t>1</a:t>
            </a:fld>
            <a:endParaRPr kumimoji="1" lang="ja-JP" altLang="en-US"/>
          </a:p>
        </p:txBody>
      </p:sp>
    </p:spTree>
    <p:extLst>
      <p:ext uri="{BB962C8B-B14F-4D97-AF65-F5344CB8AC3E}">
        <p14:creationId xmlns:p14="http://schemas.microsoft.com/office/powerpoint/2010/main" val="2353425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36" name="正方形/長方形 35"/>
          <p:cNvSpPr/>
          <p:nvPr/>
        </p:nvSpPr>
        <p:spPr>
          <a:xfrm>
            <a:off x="86106" y="36164"/>
            <a:ext cx="7509313"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１．公共建築物における設備更新に係る課題</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角丸四角形 36"/>
          <p:cNvSpPr/>
          <p:nvPr/>
        </p:nvSpPr>
        <p:spPr>
          <a:xfrm>
            <a:off x="117020" y="653661"/>
            <a:ext cx="8856000" cy="3168000"/>
          </a:xfrm>
          <a:prstGeom prst="roundRect">
            <a:avLst>
              <a:gd name="adj" fmla="val 5454"/>
            </a:avLst>
          </a:prstGeom>
          <a:solidFill>
            <a:schemeClr val="bg1"/>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451048" y="835135"/>
            <a:ext cx="8485688" cy="2769989"/>
          </a:xfrm>
          <a:prstGeom prst="rect">
            <a:avLst/>
          </a:prstGeom>
        </p:spPr>
        <p:txBody>
          <a:bodyPr wrap="square" tIns="0" bIns="0">
            <a:spAutoFit/>
          </a:bodyPr>
          <a:lstStyle/>
          <a:p>
            <a:pPr algn="just"/>
            <a:r>
              <a:rPr lang="en-US" altLang="ja-JP"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建築物のライフサイクルにおいて、</a:t>
            </a:r>
            <a:r>
              <a:rPr lang="en-US" altLang="ja-JP"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15</a:t>
            </a:r>
            <a:r>
              <a:rPr lang="ja-JP" altLang="en-US"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20</a:t>
            </a:r>
            <a:r>
              <a:rPr lang="ja-JP" altLang="en-US"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年に１回程度の</a:t>
            </a:r>
            <a:endParaRPr lang="en-US" altLang="ja-JP"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大掛かりな設備機器の更新が必要</a:t>
            </a:r>
            <a:endParaRPr lang="en-US" altLang="ja-JP"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en-US" altLang="ja-JP"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地方自治体の財政難から、危機的な状況にならない限り、</a:t>
            </a:r>
            <a:endParaRPr lang="en-US" altLang="ja-JP"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設備機器更新に係る予算の確保が難しい</a:t>
            </a:r>
            <a:endParaRPr lang="en-US" altLang="ja-JP"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400" b="1" dirty="0">
                <a:solidFill>
                  <a:srgbClr val="00B0F0"/>
                </a:solidFill>
                <a:latin typeface="Meiryo UI" panose="020B0604030504040204" pitchFamily="50" charset="-128"/>
                <a:ea typeface="Meiryo UI" panose="020B0604030504040204" pitchFamily="50" charset="-128"/>
                <a:cs typeface="Meiryo UI" panose="020B0604030504040204" pitchFamily="50" charset="-128"/>
              </a:rPr>
              <a:t>⇒ 予防保全型ではなく、対処療法型の維持管理になりがち</a:t>
            </a:r>
            <a:endParaRPr lang="en-US" altLang="ja-JP" sz="2400" b="1"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600" b="1" dirty="0">
              <a:latin typeface="Meiryo UI" panose="020B0604030504040204" pitchFamily="50" charset="-128"/>
              <a:ea typeface="Meiryo UI" panose="020B0604030504040204" pitchFamily="50" charset="-128"/>
              <a:cs typeface="Meiryo UI" panose="020B0604030504040204" pitchFamily="50" charset="-128"/>
            </a:endParaRPr>
          </a:p>
          <a:p>
            <a:pPr algn="just"/>
            <a:r>
              <a:rPr lang="en-US" altLang="ja-JP" sz="24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2400" b="1" dirty="0">
                <a:latin typeface="Meiryo UI" panose="020B0604030504040204" pitchFamily="50" charset="-128"/>
                <a:ea typeface="Meiryo UI" panose="020B0604030504040204" pitchFamily="50" charset="-128"/>
                <a:cs typeface="Meiryo UI" panose="020B0604030504040204" pitchFamily="50" charset="-128"/>
              </a:rPr>
              <a:t>対処療法による最低限の予算措置では機器更新しかできない</a:t>
            </a:r>
            <a:endParaRPr lang="en-US" altLang="ja-JP" sz="2400" b="1" dirty="0">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400" b="1" dirty="0">
                <a:solidFill>
                  <a:srgbClr val="00B0F0"/>
                </a:solidFill>
                <a:latin typeface="Meiryo UI" panose="020B0604030504040204" pitchFamily="50" charset="-128"/>
                <a:ea typeface="Meiryo UI" panose="020B0604030504040204" pitchFamily="50" charset="-128"/>
                <a:cs typeface="Meiryo UI" panose="020B0604030504040204" pitchFamily="50" charset="-128"/>
              </a:rPr>
              <a:t>　 ⇒ 施設全体を考慮した効果的な省エネ改修にならない</a:t>
            </a:r>
            <a:endParaRPr lang="en-US" altLang="ja-JP" sz="2400" b="1" dirty="0">
              <a:solidFill>
                <a:srgbClr val="00B0F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9" name="Picture 5"/>
          <p:cNvPicPr>
            <a:picLocks noChangeAspect="1" noChangeArrowheads="1"/>
          </p:cNvPicPr>
          <p:nvPr/>
        </p:nvPicPr>
        <p:blipFill>
          <a:blip r:embed="rId3">
            <a:clrChange>
              <a:clrFrom>
                <a:srgbClr val="E6EED6"/>
              </a:clrFrom>
              <a:clrTo>
                <a:srgbClr val="E6EED6">
                  <a:alpha val="0"/>
                </a:srgbClr>
              </a:clrTo>
            </a:clrChange>
            <a:extLst>
              <a:ext uri="{28A0092B-C50C-407E-A947-70E740481C1C}">
                <a14:useLocalDpi xmlns:a14="http://schemas.microsoft.com/office/drawing/2010/main" val="0"/>
              </a:ext>
            </a:extLst>
          </a:blip>
          <a:srcRect/>
          <a:stretch>
            <a:fillRect/>
          </a:stretch>
        </p:blipFill>
        <p:spPr bwMode="auto">
          <a:xfrm>
            <a:off x="5158574" y="3941429"/>
            <a:ext cx="1516144" cy="1575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p:cNvPicPr>
            <a:picLocks noChangeAspect="1" noChangeArrowheads="1"/>
          </p:cNvPicPr>
          <p:nvPr/>
        </p:nvPicPr>
        <p:blipFill rotWithShape="1">
          <a:blip r:embed="rId4" cstate="print">
            <a:clrChange>
              <a:clrFrom>
                <a:srgbClr val="E6EED6"/>
              </a:clrFrom>
              <a:clrTo>
                <a:srgbClr val="E6EED6">
                  <a:alpha val="0"/>
                </a:srgbClr>
              </a:clrTo>
            </a:clrChange>
            <a:extLst>
              <a:ext uri="{28A0092B-C50C-407E-A947-70E740481C1C}">
                <a14:useLocalDpi xmlns:a14="http://schemas.microsoft.com/office/drawing/2010/main" val="0"/>
              </a:ext>
            </a:extLst>
          </a:blip>
          <a:srcRect/>
          <a:stretch/>
        </p:blipFill>
        <p:spPr bwMode="auto">
          <a:xfrm>
            <a:off x="6590262" y="4087649"/>
            <a:ext cx="2504956" cy="2694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正方形/長方形 40"/>
          <p:cNvSpPr/>
          <p:nvPr/>
        </p:nvSpPr>
        <p:spPr>
          <a:xfrm>
            <a:off x="4890854" y="5229200"/>
            <a:ext cx="2057410"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導入前　　　導入後</a:t>
            </a:r>
            <a:endPar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2" name="角丸四角形 41"/>
          <p:cNvSpPr/>
          <p:nvPr/>
        </p:nvSpPr>
        <p:spPr>
          <a:xfrm>
            <a:off x="107504" y="4370612"/>
            <a:ext cx="5017254" cy="2327975"/>
          </a:xfrm>
          <a:prstGeom prst="roundRect">
            <a:avLst>
              <a:gd name="adj" fmla="val 7596"/>
            </a:avLst>
          </a:prstGeom>
          <a:solidFill>
            <a:schemeClr val="bg1"/>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p:cNvSpPr/>
          <p:nvPr/>
        </p:nvSpPr>
        <p:spPr>
          <a:xfrm>
            <a:off x="166058" y="4521064"/>
            <a:ext cx="4927168" cy="2031325"/>
          </a:xfrm>
          <a:prstGeom prst="rect">
            <a:avLst/>
          </a:prstGeom>
        </p:spPr>
        <p:txBody>
          <a:bodyPr wrap="square" tIns="0" bIns="0">
            <a:spAutoFit/>
          </a:bodyPr>
          <a:lstStyle/>
          <a:p>
            <a:pPr algn="just"/>
            <a:r>
              <a:rPr lang="ja-JP" altLang="en-US" sz="28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初期投資が不要</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で、</a:t>
            </a:r>
            <a:r>
              <a:rPr lang="ja-JP" altLang="en-US"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後年度の</a:t>
            </a:r>
            <a:endParaRPr lang="en-US" altLang="ja-JP"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負担増がない</a:t>
            </a:r>
            <a:endParaRPr lang="en-US" altLang="ja-JP" sz="2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1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1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800" b="1" dirty="0">
                <a:latin typeface="Meiryo UI" panose="020B0604030504040204" pitchFamily="50" charset="-128"/>
                <a:ea typeface="Meiryo UI" panose="020B0604030504040204" pitchFamily="50" charset="-128"/>
                <a:cs typeface="Meiryo UI" panose="020B0604030504040204" pitchFamily="50" charset="-128"/>
              </a:rPr>
              <a:t>により省エネ・省</a:t>
            </a:r>
            <a:r>
              <a:rPr lang="en-US" altLang="ja-JP" sz="2800" b="1" dirty="0">
                <a:latin typeface="Meiryo UI" panose="020B0604030504040204" pitchFamily="50" charset="-128"/>
                <a:ea typeface="Meiryo UI" panose="020B0604030504040204" pitchFamily="50" charset="-128"/>
                <a:cs typeface="Meiryo UI" panose="020B0604030504040204" pitchFamily="50" charset="-128"/>
              </a:rPr>
              <a:t>CO2</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化を推進</a:t>
            </a:r>
            <a:r>
              <a:rPr lang="en-US" altLang="ja-JP" sz="2800" b="1"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44" name="サブタイトル 2"/>
          <p:cNvSpPr txBox="1">
            <a:spLocks/>
          </p:cNvSpPr>
          <p:nvPr/>
        </p:nvSpPr>
        <p:spPr bwMode="auto">
          <a:xfrm>
            <a:off x="1536736" y="5443543"/>
            <a:ext cx="2124000" cy="612000"/>
          </a:xfrm>
          <a:prstGeom prst="rect">
            <a:avLst/>
          </a:prstGeom>
          <a:solidFill>
            <a:schemeClr val="accent1"/>
          </a:solidFill>
          <a:ln w="19050">
            <a:solidFill>
              <a:schemeClr val="tx2"/>
            </a:solidFill>
            <a:miter lim="800000"/>
            <a:headEnd/>
            <a:tailEnd/>
          </a:ln>
          <a:effectLst/>
        </p:spPr>
        <p:txBody>
          <a:bodyPr wrap="square" lIns="180000" tIns="144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just">
              <a:buNone/>
              <a:tabLst>
                <a:tab pos="4749800" algn="l"/>
              </a:tabLst>
              <a:defRPr/>
            </a:pPr>
            <a:r>
              <a:rPr kumimoji="0" lang="en-US" altLang="ja-JP" sz="2800" b="1" kern="0" dirty="0">
                <a:solidFill>
                  <a:srgbClr val="FFFFFF"/>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ESCO</a:t>
            </a:r>
            <a:r>
              <a:rPr kumimoji="0" lang="ja-JP" altLang="en-US" sz="2800" b="1" kern="0" dirty="0">
                <a:solidFill>
                  <a:srgbClr val="FFFFFF"/>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事業</a:t>
            </a:r>
          </a:p>
        </p:txBody>
      </p:sp>
      <p:sp>
        <p:nvSpPr>
          <p:cNvPr id="45" name="二等辺三角形 44"/>
          <p:cNvSpPr>
            <a:spLocks noChangeAspect="1"/>
          </p:cNvSpPr>
          <p:nvPr/>
        </p:nvSpPr>
        <p:spPr>
          <a:xfrm>
            <a:off x="1274813" y="4006186"/>
            <a:ext cx="2662970" cy="259200"/>
          </a:xfrm>
          <a:prstGeom prst="triangle">
            <a:avLst/>
          </a:prstGeom>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1">
            <a:extLst>
              <a:ext uri="{FF2B5EF4-FFF2-40B4-BE49-F238E27FC236}">
                <a16:creationId xmlns:a16="http://schemas.microsoft.com/office/drawing/2014/main" id="{BFE84267-E8FB-4247-8A1D-06B682F07FD2}"/>
              </a:ext>
            </a:extLst>
          </p:cNvPr>
          <p:cNvSpPr>
            <a:spLocks noGrp="1"/>
          </p:cNvSpPr>
          <p:nvPr>
            <p:ph type="sldNum" sz="quarter" idx="12"/>
          </p:nvPr>
        </p:nvSpPr>
        <p:spPr>
          <a:xfrm>
            <a:off x="8301256" y="45420"/>
            <a:ext cx="762000" cy="365760"/>
          </a:xfrm>
        </p:spPr>
        <p:txBody>
          <a:bodyPr/>
          <a:lstStyle/>
          <a:p>
            <a:fld id="{6DBCCE75-96CE-4693-9D68-DB546D813132}" type="slidenum">
              <a:rPr kumimoji="1" lang="ja-JP" altLang="en-US" smtClean="0"/>
              <a:t>2</a:t>
            </a:fld>
            <a:endParaRPr kumimoji="1" lang="ja-JP" altLang="en-US"/>
          </a:p>
        </p:txBody>
      </p:sp>
    </p:spTree>
    <p:extLst>
      <p:ext uri="{BB962C8B-B14F-4D97-AF65-F5344CB8AC3E}">
        <p14:creationId xmlns:p14="http://schemas.microsoft.com/office/powerpoint/2010/main" val="222117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75395" y="3552848"/>
            <a:ext cx="2712429" cy="2978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4"/>
          <p:cNvSpPr>
            <a:spLocks noChangeArrowheads="1"/>
          </p:cNvSpPr>
          <p:nvPr/>
        </p:nvSpPr>
        <p:spPr bwMode="auto">
          <a:xfrm>
            <a:off x="219075" y="836712"/>
            <a:ext cx="86233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fontAlgn="auto" hangingPunct="1">
              <a:spcBef>
                <a:spcPts val="0"/>
              </a:spcBef>
              <a:spcAft>
                <a:spcPts val="0"/>
              </a:spcAft>
              <a:defRPr/>
            </a:pPr>
            <a:r>
              <a:rPr lang="en-US" altLang="ja-JP" sz="2200" b="1" u="sng" dirty="0">
                <a:solidFill>
                  <a:srgbClr val="FF0000"/>
                </a:solidFill>
                <a:latin typeface="Meiryo UI" panose="020B0604030504040204" pitchFamily="50" charset="-128"/>
                <a:ea typeface="Meiryo UI" panose="020B0604030504040204" pitchFamily="50" charset="-128"/>
                <a:cs typeface="Meiryo UI" pitchFamily="50" charset="-128"/>
              </a:rPr>
              <a:t>ESCO</a:t>
            </a:r>
            <a:r>
              <a:rPr lang="ja-JP" altLang="en-US" sz="2200" b="1" u="sng" dirty="0">
                <a:solidFill>
                  <a:srgbClr val="FF0000"/>
                </a:solidFill>
                <a:latin typeface="Meiryo UI" panose="020B0604030504040204" pitchFamily="50" charset="-128"/>
                <a:ea typeface="Meiryo UI" panose="020B0604030504040204" pitchFamily="50" charset="-128"/>
                <a:cs typeface="Meiryo UI" pitchFamily="50" charset="-128"/>
              </a:rPr>
              <a:t>（</a:t>
            </a:r>
            <a:r>
              <a:rPr lang="en-US" altLang="ja-JP" sz="2200" b="1" u="sng" dirty="0">
                <a:solidFill>
                  <a:srgbClr val="FF0000"/>
                </a:solidFill>
                <a:latin typeface="Meiryo UI" panose="020B0604030504040204" pitchFamily="50" charset="-128"/>
                <a:ea typeface="Meiryo UI" panose="020B0604030504040204" pitchFamily="50" charset="-128"/>
                <a:cs typeface="Meiryo UI" pitchFamily="50" charset="-128"/>
              </a:rPr>
              <a:t>Energy Service Company</a:t>
            </a:r>
            <a:r>
              <a:rPr lang="ja-JP" altLang="en-US" sz="2200" b="1" u="sng" dirty="0">
                <a:solidFill>
                  <a:srgbClr val="FF0000"/>
                </a:solidFill>
                <a:latin typeface="Meiryo UI" panose="020B0604030504040204" pitchFamily="50" charset="-128"/>
                <a:ea typeface="Meiryo UI" panose="020B0604030504040204" pitchFamily="50" charset="-128"/>
                <a:cs typeface="Meiryo UI" pitchFamily="50" charset="-128"/>
              </a:rPr>
              <a:t>）事業</a:t>
            </a:r>
            <a:endParaRPr lang="en-US" altLang="ja-JP" sz="2200" b="1" u="sng" dirty="0">
              <a:solidFill>
                <a:srgbClr val="FF0000"/>
              </a:solidFill>
              <a:latin typeface="Meiryo UI" panose="020B0604030504040204" pitchFamily="50" charset="-128"/>
              <a:ea typeface="Meiryo UI" panose="020B0604030504040204" pitchFamily="50" charset="-128"/>
              <a:cs typeface="Meiryo UI" pitchFamily="50" charset="-128"/>
            </a:endParaRPr>
          </a:p>
          <a:p>
            <a:pPr eaLnBrk="1" fontAlgn="auto" hangingPunct="1">
              <a:lnSpc>
                <a:spcPts val="4000"/>
              </a:lnSpc>
              <a:spcBef>
                <a:spcPts val="0"/>
              </a:spcBef>
              <a:spcAft>
                <a:spcPts val="0"/>
              </a:spcAft>
              <a:defRPr/>
            </a:pPr>
            <a:r>
              <a:rPr lang="en-US" altLang="ja-JP" sz="2200" b="1" dirty="0">
                <a:latin typeface="Meiryo UI" panose="020B0604030504040204" pitchFamily="50" charset="-128"/>
                <a:ea typeface="Meiryo UI" panose="020B0604030504040204" pitchFamily="50" charset="-128"/>
                <a:cs typeface="Meiryo UI" pitchFamily="50" charset="-128"/>
              </a:rPr>
              <a:t>‣</a:t>
            </a:r>
            <a:r>
              <a:rPr lang="ja-JP" altLang="en-US" sz="2200" b="1" dirty="0">
                <a:latin typeface="Meiryo UI" panose="020B0604030504040204" pitchFamily="50" charset="-128"/>
                <a:ea typeface="Meiryo UI" panose="020B0604030504040204" pitchFamily="50" charset="-128"/>
                <a:cs typeface="Meiryo UI" pitchFamily="50" charset="-128"/>
              </a:rPr>
              <a:t>施設の省エネルギー化に関する「技術」「設備」「人材」「資金」などを</a:t>
            </a:r>
            <a:endParaRPr lang="en-US" altLang="ja-JP" sz="2200" b="1" dirty="0">
              <a:latin typeface="Meiryo UI" panose="020B0604030504040204" pitchFamily="50" charset="-128"/>
              <a:ea typeface="Meiryo UI" panose="020B0604030504040204" pitchFamily="50" charset="-128"/>
              <a:cs typeface="Meiryo UI" pitchFamily="50" charset="-128"/>
            </a:endParaRPr>
          </a:p>
          <a:p>
            <a:pPr eaLnBrk="1" fontAlgn="auto" hangingPunct="1">
              <a:lnSpc>
                <a:spcPts val="2000"/>
              </a:lnSpc>
              <a:spcBef>
                <a:spcPts val="0"/>
              </a:spcBef>
              <a:spcAft>
                <a:spcPts val="0"/>
              </a:spcAft>
              <a:defRPr/>
            </a:pPr>
            <a:r>
              <a:rPr lang="ja-JP" altLang="en-US" sz="2200" b="1" dirty="0">
                <a:latin typeface="Meiryo UI" panose="020B0604030504040204" pitchFamily="50" charset="-128"/>
                <a:ea typeface="Meiryo UI" panose="020B0604030504040204" pitchFamily="50" charset="-128"/>
                <a:cs typeface="Meiryo UI" pitchFamily="50" charset="-128"/>
              </a:rPr>
              <a:t>　 包括的に提供するサービス</a:t>
            </a:r>
            <a:endParaRPr lang="en-US" altLang="ja-JP" sz="2200" b="1" dirty="0">
              <a:latin typeface="Meiryo UI" panose="020B0604030504040204" pitchFamily="50" charset="-128"/>
              <a:ea typeface="Meiryo UI" panose="020B0604030504040204" pitchFamily="50" charset="-128"/>
              <a:cs typeface="Meiryo UI" pitchFamily="50" charset="-128"/>
            </a:endParaRPr>
          </a:p>
          <a:p>
            <a:pPr eaLnBrk="1" fontAlgn="auto" hangingPunct="1">
              <a:spcBef>
                <a:spcPts val="0"/>
              </a:spcBef>
              <a:spcAft>
                <a:spcPts val="0"/>
              </a:spcAft>
              <a:defRPr/>
            </a:pPr>
            <a:r>
              <a:rPr lang="ja-JP" altLang="en-US" sz="2200" b="1" dirty="0">
                <a:latin typeface="Meiryo UI" panose="020B0604030504040204" pitchFamily="50" charset="-128"/>
                <a:ea typeface="Meiryo UI" panose="020B0604030504040204" pitchFamily="50" charset="-128"/>
                <a:cs typeface="Meiryo UI" pitchFamily="50" charset="-128"/>
              </a:rPr>
              <a:t>　　→</a:t>
            </a:r>
            <a:r>
              <a:rPr lang="ja-JP" altLang="en-US" sz="2200" b="1" dirty="0">
                <a:solidFill>
                  <a:srgbClr val="6699FF"/>
                </a:solidFill>
                <a:latin typeface="Meiryo UI" panose="020B0604030504040204" pitchFamily="50" charset="-128"/>
                <a:ea typeface="Meiryo UI" panose="020B0604030504040204" pitchFamily="50" charset="-128"/>
                <a:cs typeface="Meiryo UI" pitchFamily="50" charset="-128"/>
              </a:rPr>
              <a:t>既存環境を損なわずに省エネ化を実現、削減効果を保証</a:t>
            </a:r>
            <a:endParaRPr lang="en-US" altLang="ja-JP" sz="2200" b="1" dirty="0">
              <a:solidFill>
                <a:srgbClr val="6699FF"/>
              </a:solidFill>
              <a:latin typeface="Meiryo UI" panose="020B0604030504040204" pitchFamily="50" charset="-128"/>
              <a:ea typeface="Meiryo UI" panose="020B0604030504040204" pitchFamily="50" charset="-128"/>
              <a:cs typeface="Meiryo UI" pitchFamily="50" charset="-128"/>
            </a:endParaRPr>
          </a:p>
          <a:p>
            <a:pPr eaLnBrk="1" fontAlgn="auto" hangingPunct="1">
              <a:lnSpc>
                <a:spcPts val="4000"/>
              </a:lnSpc>
              <a:spcBef>
                <a:spcPts val="0"/>
              </a:spcBef>
              <a:spcAft>
                <a:spcPts val="0"/>
              </a:spcAft>
              <a:defRPr/>
            </a:pPr>
            <a:r>
              <a:rPr lang="en-US" altLang="ja-JP" sz="2200" b="1" dirty="0">
                <a:latin typeface="Meiryo UI" panose="020B0604030504040204" pitchFamily="50" charset="-128"/>
                <a:ea typeface="Meiryo UI" panose="020B0604030504040204" pitchFamily="50" charset="-128"/>
                <a:cs typeface="Meiryo UI" pitchFamily="50" charset="-128"/>
              </a:rPr>
              <a:t>‣ESCO</a:t>
            </a:r>
            <a:r>
              <a:rPr lang="ja-JP" altLang="en-US" sz="2200" b="1" dirty="0">
                <a:latin typeface="Meiryo UI" panose="020B0604030504040204" pitchFamily="50" charset="-128"/>
                <a:ea typeface="Meiryo UI" panose="020B0604030504040204" pitchFamily="50" charset="-128"/>
                <a:cs typeface="Meiryo UI" pitchFamily="50" charset="-128"/>
              </a:rPr>
              <a:t>事業者の経費（初期投資費用など）は、</a:t>
            </a:r>
            <a:endParaRPr lang="en-US" altLang="ja-JP" sz="2200" b="1" dirty="0">
              <a:latin typeface="Meiryo UI" panose="020B0604030504040204" pitchFamily="50" charset="-128"/>
              <a:ea typeface="Meiryo UI" panose="020B0604030504040204" pitchFamily="50" charset="-128"/>
              <a:cs typeface="Meiryo UI" pitchFamily="50" charset="-128"/>
            </a:endParaRPr>
          </a:p>
          <a:p>
            <a:pPr eaLnBrk="1" fontAlgn="auto" hangingPunct="1">
              <a:lnSpc>
                <a:spcPts val="2000"/>
              </a:lnSpc>
              <a:spcBef>
                <a:spcPts val="0"/>
              </a:spcBef>
              <a:spcAft>
                <a:spcPts val="0"/>
              </a:spcAft>
              <a:defRPr/>
            </a:pPr>
            <a:r>
              <a:rPr lang="ja-JP" altLang="en-US" sz="2200" b="1" dirty="0">
                <a:solidFill>
                  <a:srgbClr val="6699FF"/>
                </a:solidFill>
                <a:latin typeface="Meiryo UI" panose="020B0604030504040204" pitchFamily="50" charset="-128"/>
                <a:ea typeface="Meiryo UI" panose="020B0604030504040204" pitchFamily="50" charset="-128"/>
                <a:cs typeface="Meiryo UI" pitchFamily="50" charset="-128"/>
              </a:rPr>
              <a:t>　 省エネ化によって節減された光熱水費の一部から償還</a:t>
            </a:r>
          </a:p>
        </p:txBody>
      </p:sp>
      <p:sp>
        <p:nvSpPr>
          <p:cNvPr id="28678" name="テキスト ボックス 18"/>
          <p:cNvSpPr txBox="1">
            <a:spLocks noChangeArrowheads="1"/>
          </p:cNvSpPr>
          <p:nvPr/>
        </p:nvSpPr>
        <p:spPr bwMode="auto">
          <a:xfrm>
            <a:off x="6478708" y="3771071"/>
            <a:ext cx="2359025" cy="422275"/>
          </a:xfrm>
          <a:prstGeom prst="rect">
            <a:avLst/>
          </a:prstGeom>
          <a:solidFill>
            <a:schemeClr val="bg1"/>
          </a:solidFill>
          <a:ln w="25400">
            <a:solidFill>
              <a:srgbClr val="0070C0"/>
            </a:solidFill>
            <a:miter lim="800000"/>
            <a:headEnd/>
            <a:tailEnd/>
          </a:ln>
        </p:spPr>
        <p:txBody>
          <a:bodyPr lIns="108000" tIns="72000" rIns="108000" bIns="72000" anchor="ctr">
            <a:spAutoFit/>
          </a:bodyPr>
          <a:lstStyle>
            <a:lvl1pPr>
              <a:spcBef>
                <a:spcPts val="400"/>
              </a:spcBef>
              <a:buClr>
                <a:schemeClr val="accent1"/>
              </a:buClr>
              <a:buSzPct val="68000"/>
              <a:buFont typeface="Wingdings 3" panose="05040102010807070707" pitchFamily="18" charset="2"/>
              <a:buChar char=""/>
              <a:defRPr kumimoji="1" sz="2700">
                <a:solidFill>
                  <a:schemeClr val="tx1"/>
                </a:solidFill>
                <a:latin typeface="Lucida Sans Unicode" panose="020B0602030504020204" pitchFamily="34" charset="0"/>
                <a:ea typeface="Meiryo UI" panose="020B0604030504040204" pitchFamily="50" charset="-128"/>
              </a:defRPr>
            </a:lvl1pPr>
            <a:lvl2pPr marL="742950" indent="-285750">
              <a:spcBef>
                <a:spcPts val="325"/>
              </a:spcBef>
              <a:buClr>
                <a:schemeClr val="accent1"/>
              </a:buClr>
              <a:buFont typeface="Verdana" panose="020B0604030504040204" pitchFamily="34" charset="0"/>
              <a:buChar char="◦"/>
              <a:defRPr kumimoji="1" sz="2300">
                <a:solidFill>
                  <a:schemeClr val="tx1"/>
                </a:solidFill>
                <a:latin typeface="Lucida Sans Unicode" panose="020B0602030504020204" pitchFamily="34" charset="0"/>
                <a:ea typeface="Meiryo UI" panose="020B0604030504040204" pitchFamily="50" charset="-128"/>
              </a:defRPr>
            </a:lvl2pPr>
            <a:lvl3pPr marL="1143000" indent="-228600">
              <a:spcBef>
                <a:spcPts val="350"/>
              </a:spcBef>
              <a:buClr>
                <a:schemeClr val="accent2"/>
              </a:buClr>
              <a:buSzPct val="100000"/>
              <a:buFont typeface="Wingdings 2" panose="05020102010507070707" pitchFamily="18" charset="2"/>
              <a:buChar char=""/>
              <a:defRPr kumimoji="1" sz="2100">
                <a:solidFill>
                  <a:schemeClr val="tx1"/>
                </a:solidFill>
                <a:latin typeface="Lucida Sans Unicode" panose="020B0602030504020204" pitchFamily="34" charset="0"/>
                <a:ea typeface="Meiryo UI" panose="020B0604030504040204" pitchFamily="50" charset="-128"/>
              </a:defRPr>
            </a:lvl3pPr>
            <a:lvl4pPr marL="1600200" indent="-228600">
              <a:spcBef>
                <a:spcPts val="350"/>
              </a:spcBef>
              <a:buClr>
                <a:schemeClr val="accent2"/>
              </a:buClr>
              <a:buFont typeface="Wingdings 2" panose="05020102010507070707" pitchFamily="18" charset="2"/>
              <a:buChar char=""/>
              <a:defRPr kumimoji="1" sz="1900">
                <a:solidFill>
                  <a:schemeClr val="tx1"/>
                </a:solidFill>
                <a:latin typeface="Lucida Sans Unicode" panose="020B0602030504020204" pitchFamily="34" charset="0"/>
                <a:ea typeface="Meiryo UI" panose="020B0604030504040204" pitchFamily="50" charset="-128"/>
              </a:defRPr>
            </a:lvl4pPr>
            <a:lvl5pPr marL="2057400" indent="-228600">
              <a:spcBef>
                <a:spcPts val="350"/>
              </a:spcBef>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9pPr>
          </a:lstStyle>
          <a:p>
            <a:pPr eaLnBrk="1" hangingPunct="1">
              <a:spcBef>
                <a:spcPct val="0"/>
              </a:spcBef>
              <a:buClrTx/>
              <a:buSzTx/>
              <a:buFontTx/>
              <a:buNone/>
            </a:pPr>
            <a:r>
              <a:rPr lang="ja-JP" altLang="en-US" sz="1800" b="1" dirty="0">
                <a:latin typeface="Meiryo UI" panose="020B0604030504040204" pitchFamily="50" charset="-128"/>
              </a:rPr>
              <a:t>③大阪府の利益</a:t>
            </a:r>
          </a:p>
        </p:txBody>
      </p:sp>
      <p:sp>
        <p:nvSpPr>
          <p:cNvPr id="28679" name="テキスト ボックス 19"/>
          <p:cNvSpPr txBox="1">
            <a:spLocks noChangeArrowheads="1"/>
          </p:cNvSpPr>
          <p:nvPr/>
        </p:nvSpPr>
        <p:spPr bwMode="auto">
          <a:xfrm>
            <a:off x="6473502" y="4869160"/>
            <a:ext cx="2447925" cy="422275"/>
          </a:xfrm>
          <a:prstGeom prst="rect">
            <a:avLst/>
          </a:prstGeom>
          <a:solidFill>
            <a:schemeClr val="bg1"/>
          </a:solidFill>
          <a:ln w="25400">
            <a:solidFill>
              <a:srgbClr val="0070C0"/>
            </a:solidFill>
            <a:miter lim="800000"/>
            <a:headEnd/>
            <a:tailEnd/>
          </a:ln>
        </p:spPr>
        <p:txBody>
          <a:bodyPr lIns="108000" tIns="72000" rIns="108000" bIns="72000" anchor="ctr">
            <a:spAutoFit/>
          </a:bodyPr>
          <a:lstStyle>
            <a:lvl1pPr>
              <a:spcBef>
                <a:spcPts val="400"/>
              </a:spcBef>
              <a:buClr>
                <a:schemeClr val="accent1"/>
              </a:buClr>
              <a:buSzPct val="68000"/>
              <a:buFont typeface="Wingdings 3" panose="05040102010807070707" pitchFamily="18" charset="2"/>
              <a:buChar char=""/>
              <a:defRPr kumimoji="1" sz="2700">
                <a:solidFill>
                  <a:schemeClr val="tx1"/>
                </a:solidFill>
                <a:latin typeface="Lucida Sans Unicode" panose="020B0602030504020204" pitchFamily="34" charset="0"/>
                <a:ea typeface="Meiryo UI" panose="020B0604030504040204" pitchFamily="50" charset="-128"/>
              </a:defRPr>
            </a:lvl1pPr>
            <a:lvl2pPr marL="742950" indent="-285750">
              <a:spcBef>
                <a:spcPts val="325"/>
              </a:spcBef>
              <a:buClr>
                <a:schemeClr val="accent1"/>
              </a:buClr>
              <a:buFont typeface="Verdana" panose="020B0604030504040204" pitchFamily="34" charset="0"/>
              <a:buChar char="◦"/>
              <a:defRPr kumimoji="1" sz="2300">
                <a:solidFill>
                  <a:schemeClr val="tx1"/>
                </a:solidFill>
                <a:latin typeface="Lucida Sans Unicode" panose="020B0602030504020204" pitchFamily="34" charset="0"/>
                <a:ea typeface="Meiryo UI" panose="020B0604030504040204" pitchFamily="50" charset="-128"/>
              </a:defRPr>
            </a:lvl2pPr>
            <a:lvl3pPr marL="1143000" indent="-228600">
              <a:spcBef>
                <a:spcPts val="350"/>
              </a:spcBef>
              <a:buClr>
                <a:schemeClr val="accent2"/>
              </a:buClr>
              <a:buSzPct val="100000"/>
              <a:buFont typeface="Wingdings 2" panose="05020102010507070707" pitchFamily="18" charset="2"/>
              <a:buChar char=""/>
              <a:defRPr kumimoji="1" sz="2100">
                <a:solidFill>
                  <a:schemeClr val="tx1"/>
                </a:solidFill>
                <a:latin typeface="Lucida Sans Unicode" panose="020B0602030504020204" pitchFamily="34" charset="0"/>
                <a:ea typeface="Meiryo UI" panose="020B0604030504040204" pitchFamily="50" charset="-128"/>
              </a:defRPr>
            </a:lvl3pPr>
            <a:lvl4pPr marL="1600200" indent="-228600">
              <a:spcBef>
                <a:spcPts val="350"/>
              </a:spcBef>
              <a:buClr>
                <a:schemeClr val="accent2"/>
              </a:buClr>
              <a:buFont typeface="Wingdings 2" panose="05020102010507070707" pitchFamily="18" charset="2"/>
              <a:buChar char=""/>
              <a:defRPr kumimoji="1" sz="1900">
                <a:solidFill>
                  <a:schemeClr val="tx1"/>
                </a:solidFill>
                <a:latin typeface="Lucida Sans Unicode" panose="020B0602030504020204" pitchFamily="34" charset="0"/>
                <a:ea typeface="Meiryo UI" panose="020B0604030504040204" pitchFamily="50" charset="-128"/>
              </a:defRPr>
            </a:lvl4pPr>
            <a:lvl5pPr marL="2057400" indent="-228600">
              <a:spcBef>
                <a:spcPts val="350"/>
              </a:spcBef>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9pPr>
          </a:lstStyle>
          <a:p>
            <a:pPr eaLnBrk="1" hangingPunct="1">
              <a:spcBef>
                <a:spcPct val="0"/>
              </a:spcBef>
              <a:buClrTx/>
              <a:buSzTx/>
              <a:buFontTx/>
              <a:buNone/>
            </a:pPr>
            <a:r>
              <a:rPr lang="ja-JP" altLang="en-US" sz="1800" b="1" dirty="0">
                <a:latin typeface="Meiryo UI" panose="020B0604030504040204" pitchFamily="50" charset="-128"/>
              </a:rPr>
              <a:t>②</a:t>
            </a:r>
            <a:r>
              <a:rPr lang="en-US" altLang="ja-JP" sz="1800" b="1" dirty="0">
                <a:latin typeface="Meiryo UI" panose="020B0604030504040204" pitchFamily="50" charset="-128"/>
              </a:rPr>
              <a:t>ESCO</a:t>
            </a:r>
            <a:r>
              <a:rPr lang="ja-JP" altLang="en-US" sz="1800" b="1" dirty="0">
                <a:latin typeface="Meiryo UI" panose="020B0604030504040204" pitchFamily="50" charset="-128"/>
              </a:rPr>
              <a:t>事業者の利益</a:t>
            </a:r>
          </a:p>
        </p:txBody>
      </p:sp>
      <p:sp>
        <p:nvSpPr>
          <p:cNvPr id="28680" name="テキスト ボックス 20"/>
          <p:cNvSpPr txBox="1">
            <a:spLocks noChangeArrowheads="1"/>
          </p:cNvSpPr>
          <p:nvPr/>
        </p:nvSpPr>
        <p:spPr bwMode="auto">
          <a:xfrm>
            <a:off x="6478708" y="5902165"/>
            <a:ext cx="2359025" cy="422275"/>
          </a:xfrm>
          <a:prstGeom prst="rect">
            <a:avLst/>
          </a:prstGeom>
          <a:solidFill>
            <a:schemeClr val="bg1"/>
          </a:solidFill>
          <a:ln w="25400">
            <a:solidFill>
              <a:srgbClr val="0070C0"/>
            </a:solidFill>
            <a:miter lim="800000"/>
            <a:headEnd/>
            <a:tailEnd/>
          </a:ln>
        </p:spPr>
        <p:txBody>
          <a:bodyPr lIns="108000" tIns="72000" rIns="108000" bIns="72000" anchor="ctr">
            <a:spAutoFit/>
          </a:bodyPr>
          <a:lstStyle>
            <a:lvl1pPr>
              <a:spcBef>
                <a:spcPts val="400"/>
              </a:spcBef>
              <a:buClr>
                <a:schemeClr val="accent1"/>
              </a:buClr>
              <a:buSzPct val="68000"/>
              <a:buFont typeface="Wingdings 3" panose="05040102010807070707" pitchFamily="18" charset="2"/>
              <a:buChar char=""/>
              <a:defRPr kumimoji="1" sz="2700">
                <a:solidFill>
                  <a:schemeClr val="tx1"/>
                </a:solidFill>
                <a:latin typeface="Lucida Sans Unicode" panose="020B0602030504020204" pitchFamily="34" charset="0"/>
                <a:ea typeface="Meiryo UI" panose="020B0604030504040204" pitchFamily="50" charset="-128"/>
              </a:defRPr>
            </a:lvl1pPr>
            <a:lvl2pPr marL="742950" indent="-285750">
              <a:spcBef>
                <a:spcPts val="325"/>
              </a:spcBef>
              <a:buClr>
                <a:schemeClr val="accent1"/>
              </a:buClr>
              <a:buFont typeface="Verdana" panose="020B0604030504040204" pitchFamily="34" charset="0"/>
              <a:buChar char="◦"/>
              <a:defRPr kumimoji="1" sz="2300">
                <a:solidFill>
                  <a:schemeClr val="tx1"/>
                </a:solidFill>
                <a:latin typeface="Lucida Sans Unicode" panose="020B0602030504020204" pitchFamily="34" charset="0"/>
                <a:ea typeface="Meiryo UI" panose="020B0604030504040204" pitchFamily="50" charset="-128"/>
              </a:defRPr>
            </a:lvl2pPr>
            <a:lvl3pPr marL="1143000" indent="-228600">
              <a:spcBef>
                <a:spcPts val="350"/>
              </a:spcBef>
              <a:buClr>
                <a:schemeClr val="accent2"/>
              </a:buClr>
              <a:buSzPct val="100000"/>
              <a:buFont typeface="Wingdings 2" panose="05020102010507070707" pitchFamily="18" charset="2"/>
              <a:buChar char=""/>
              <a:defRPr kumimoji="1" sz="2100">
                <a:solidFill>
                  <a:schemeClr val="tx1"/>
                </a:solidFill>
                <a:latin typeface="Lucida Sans Unicode" panose="020B0602030504020204" pitchFamily="34" charset="0"/>
                <a:ea typeface="Meiryo UI" panose="020B0604030504040204" pitchFamily="50" charset="-128"/>
              </a:defRPr>
            </a:lvl3pPr>
            <a:lvl4pPr marL="1600200" indent="-228600">
              <a:spcBef>
                <a:spcPts val="350"/>
              </a:spcBef>
              <a:buClr>
                <a:schemeClr val="accent2"/>
              </a:buClr>
              <a:buFont typeface="Wingdings 2" panose="05020102010507070707" pitchFamily="18" charset="2"/>
              <a:buChar char=""/>
              <a:defRPr kumimoji="1" sz="1900">
                <a:solidFill>
                  <a:schemeClr val="tx1"/>
                </a:solidFill>
                <a:latin typeface="Lucida Sans Unicode" panose="020B0602030504020204" pitchFamily="34" charset="0"/>
                <a:ea typeface="Meiryo UI" panose="020B0604030504040204" pitchFamily="50" charset="-128"/>
              </a:defRPr>
            </a:lvl4pPr>
            <a:lvl5pPr marL="2057400" indent="-228600">
              <a:spcBef>
                <a:spcPts val="350"/>
              </a:spcBef>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kumimoji="1">
                <a:solidFill>
                  <a:schemeClr val="tx1"/>
                </a:solidFill>
                <a:latin typeface="Lucida Sans Unicode" panose="020B0602030504020204" pitchFamily="34" charset="0"/>
                <a:ea typeface="Meiryo UI" panose="020B0604030504040204" pitchFamily="50" charset="-128"/>
              </a:defRPr>
            </a:lvl9pPr>
          </a:lstStyle>
          <a:p>
            <a:pPr eaLnBrk="1" hangingPunct="1">
              <a:spcBef>
                <a:spcPct val="0"/>
              </a:spcBef>
              <a:buClrTx/>
              <a:buSzTx/>
              <a:buFontTx/>
              <a:buNone/>
            </a:pPr>
            <a:r>
              <a:rPr lang="ja-JP" altLang="en-US" sz="1800" b="1" dirty="0">
                <a:latin typeface="Meiryo UI" panose="020B0604030504040204" pitchFamily="50" charset="-128"/>
              </a:rPr>
              <a:t>①初期投資額を償還</a:t>
            </a:r>
          </a:p>
        </p:txBody>
      </p:sp>
      <p:pic>
        <p:nvPicPr>
          <p:cNvPr id="28682" name="図 13"/>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43214" y="3563328"/>
            <a:ext cx="2049114" cy="275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図 1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43756" y="5813809"/>
            <a:ext cx="1261547" cy="870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図 1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3816" y="4409370"/>
            <a:ext cx="1103653" cy="1419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5" name="図 1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92934" y="3483952"/>
            <a:ext cx="925418" cy="92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線コネクタ 13">
            <a:extLst>
              <a:ext uri="{FF2B5EF4-FFF2-40B4-BE49-F238E27FC236}">
                <a16:creationId xmlns:a16="http://schemas.microsoft.com/office/drawing/2014/main" id="{35052E56-C8FA-49B0-A7CD-769A5A59638D}"/>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5" name="正方形/長方形 14">
            <a:extLst>
              <a:ext uri="{FF2B5EF4-FFF2-40B4-BE49-F238E27FC236}">
                <a16:creationId xmlns:a16="http://schemas.microsoft.com/office/drawing/2014/main" id="{E7669EE5-9382-4FDD-8233-07657242F5B6}"/>
              </a:ext>
            </a:extLst>
          </p:cNvPr>
          <p:cNvSpPr/>
          <p:nvPr/>
        </p:nvSpPr>
        <p:spPr>
          <a:xfrm>
            <a:off x="86106" y="36164"/>
            <a:ext cx="6219197"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２</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事業とは</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テキスト ボックス 16">
            <a:extLst>
              <a:ext uri="{FF2B5EF4-FFF2-40B4-BE49-F238E27FC236}">
                <a16:creationId xmlns:a16="http://schemas.microsoft.com/office/drawing/2014/main" id="{C8D1712A-A901-4F48-98EB-E025D3215B40}"/>
              </a:ext>
            </a:extLst>
          </p:cNvPr>
          <p:cNvSpPr txBox="1"/>
          <p:nvPr/>
        </p:nvSpPr>
        <p:spPr>
          <a:xfrm>
            <a:off x="4892328" y="3018821"/>
            <a:ext cx="4086244" cy="369332"/>
          </a:xfrm>
          <a:prstGeom prst="rect">
            <a:avLst/>
          </a:prstGeom>
          <a:noFill/>
        </p:spPr>
        <p:txBody>
          <a:bodyPr wrap="square" rtlCol="0">
            <a:spAutoFit/>
          </a:bodyPr>
          <a:lstStyle/>
          <a:p>
            <a:r>
              <a:rPr lang="en-US" altLang="ja-JP" sz="1800" dirty="0">
                <a:solidFill>
                  <a:schemeClr val="tx2">
                    <a:lumMod val="75000"/>
                  </a:schemeClr>
                </a:solidFill>
                <a:latin typeface="BIZ UDPゴシック" panose="020B0400000000000000" pitchFamily="50" charset="-128"/>
                <a:ea typeface="BIZ UDPゴシック" panose="020B0400000000000000" pitchFamily="50" charset="-128"/>
                <a:cs typeface="Meiryo UI" panose="020B0604030504040204" pitchFamily="50" charset="-128"/>
              </a:rPr>
              <a:t>※</a:t>
            </a:r>
            <a:r>
              <a:rPr lang="ja-JP" altLang="en-US" sz="1800" dirty="0">
                <a:solidFill>
                  <a:schemeClr val="tx2">
                    <a:lumMod val="75000"/>
                  </a:schemeClr>
                </a:solidFill>
                <a:latin typeface="BIZ UDPゴシック" panose="020B0400000000000000" pitchFamily="50" charset="-128"/>
                <a:ea typeface="BIZ UDPゴシック" panose="020B0400000000000000" pitchFamily="50" charset="-128"/>
                <a:cs typeface="Meiryo UI" panose="020B0604030504040204" pitchFamily="50" charset="-128"/>
              </a:rPr>
              <a:t>シェアード・セイビングス契約の場合</a:t>
            </a:r>
            <a:endParaRPr kumimoji="1" lang="ja-JP" altLang="en-US" dirty="0"/>
          </a:p>
        </p:txBody>
      </p:sp>
      <p:sp>
        <p:nvSpPr>
          <p:cNvPr id="19" name="スライド番号プレースホルダー 1">
            <a:extLst>
              <a:ext uri="{FF2B5EF4-FFF2-40B4-BE49-F238E27FC236}">
                <a16:creationId xmlns:a16="http://schemas.microsoft.com/office/drawing/2014/main" id="{5FCA5AF2-8BAE-4B6A-B3AE-CC20A4FFC62B}"/>
              </a:ext>
            </a:extLst>
          </p:cNvPr>
          <p:cNvSpPr>
            <a:spLocks noGrp="1"/>
          </p:cNvSpPr>
          <p:nvPr>
            <p:ph type="sldNum" sz="quarter" idx="12"/>
          </p:nvPr>
        </p:nvSpPr>
        <p:spPr>
          <a:xfrm>
            <a:off x="8301256" y="45420"/>
            <a:ext cx="762000" cy="365760"/>
          </a:xfrm>
        </p:spPr>
        <p:txBody>
          <a:bodyPr/>
          <a:lstStyle/>
          <a:p>
            <a:fld id="{6DBCCE75-96CE-4693-9D68-DB546D813132}" type="slidenum">
              <a:rPr kumimoji="1" lang="ja-JP" altLang="en-US" smtClean="0"/>
              <a:t>3</a:t>
            </a:fld>
            <a:endParaRPr kumimoji="1" lang="ja-JP" altLang="en-US"/>
          </a:p>
        </p:txBody>
      </p:sp>
    </p:spTree>
    <p:extLst>
      <p:ext uri="{BB962C8B-B14F-4D97-AF65-F5344CB8AC3E}">
        <p14:creationId xmlns:p14="http://schemas.microsoft.com/office/powerpoint/2010/main" val="1456762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6219197"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２</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事業とは</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46513" y="692696"/>
            <a:ext cx="9001036" cy="4093428"/>
          </a:xfrm>
          <a:prstGeom prst="rect">
            <a:avLst/>
          </a:prstGeom>
        </p:spPr>
        <p:txBody>
          <a:bodyPr wrap="square" tIns="0" bIns="0">
            <a:spAutoFit/>
          </a:bodyPr>
          <a:lstStyle/>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「包括的なサービス」とは、以下の組み合わせで構成されます。</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1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また、主な事業対象は、以下の施設、建物になります。</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6" name="Picture 10"/>
          <p:cNvPicPr>
            <a:picLocks noChangeAspect="1" noChangeArrowheads="1"/>
          </p:cNvPicPr>
          <p:nvPr/>
        </p:nvPicPr>
        <p:blipFill>
          <a:blip r:embed="rId3">
            <a:clrChange>
              <a:clrFrom>
                <a:srgbClr val="FFFFFF"/>
              </a:clrFrom>
              <a:clrTo>
                <a:srgbClr val="FFFFFF">
                  <a:alpha val="0"/>
                </a:srgbClr>
              </a:clrTo>
            </a:clrChange>
            <a:duotone>
              <a:prstClr val="black"/>
              <a:schemeClr val="bg2">
                <a:lumMod val="10000"/>
                <a:tint val="45000"/>
                <a:satMod val="400000"/>
              </a:schemeClr>
            </a:duotone>
            <a:extLst>
              <a:ext uri="{28A0092B-C50C-407E-A947-70E740481C1C}">
                <a14:useLocalDpi xmlns:a14="http://schemas.microsoft.com/office/drawing/2010/main" val="0"/>
              </a:ext>
            </a:extLst>
          </a:blip>
          <a:srcRect/>
          <a:stretch>
            <a:fillRect/>
          </a:stretch>
        </p:blipFill>
        <p:spPr bwMode="auto">
          <a:xfrm>
            <a:off x="729161" y="1095249"/>
            <a:ext cx="7691592" cy="241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Text Box 6"/>
          <p:cNvSpPr txBox="1">
            <a:spLocks noChangeArrowheads="1"/>
          </p:cNvSpPr>
          <p:nvPr/>
        </p:nvSpPr>
        <p:spPr bwMode="auto">
          <a:xfrm>
            <a:off x="678859" y="1196752"/>
            <a:ext cx="7767523" cy="2154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imes New Roman" pitchFamily="18" charset="0"/>
                <a:ea typeface="ＭＳ Ｐゴシック" charset="-128"/>
              </a:defRPr>
            </a:lvl1pPr>
            <a:lvl2pPr marL="742950" indent="-285750" eaLnBrk="0" hangingPunct="0">
              <a:defRPr kumimoji="1" sz="2400" b="1">
                <a:solidFill>
                  <a:schemeClr val="tx1"/>
                </a:solidFill>
                <a:latin typeface="Times New Roman" pitchFamily="18" charset="0"/>
                <a:ea typeface="ＭＳ Ｐゴシック" charset="-128"/>
              </a:defRPr>
            </a:lvl2pPr>
            <a:lvl3pPr marL="1143000" indent="-228600" eaLnBrk="0" hangingPunct="0">
              <a:defRPr kumimoji="1" sz="2400" b="1">
                <a:solidFill>
                  <a:schemeClr val="tx1"/>
                </a:solidFill>
                <a:latin typeface="Times New Roman" pitchFamily="18" charset="0"/>
                <a:ea typeface="ＭＳ Ｐゴシック" charset="-128"/>
              </a:defRPr>
            </a:lvl3pPr>
            <a:lvl4pPr marL="1600200" indent="-228600" eaLnBrk="0" hangingPunct="0">
              <a:defRPr kumimoji="1" sz="2400" b="1">
                <a:solidFill>
                  <a:schemeClr val="tx1"/>
                </a:solidFill>
                <a:latin typeface="Times New Roman" pitchFamily="18" charset="0"/>
                <a:ea typeface="ＭＳ Ｐゴシック" charset="-128"/>
              </a:defRPr>
            </a:lvl4pPr>
            <a:lvl5pPr marL="2057400" indent="-228600" eaLnBrk="0" hangingPunct="0">
              <a:defRPr kumimoji="1" sz="2400" b="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ＭＳ Ｐゴシック" charset="-128"/>
              </a:defRPr>
            </a:lvl9pPr>
          </a:lstStyle>
          <a:p>
            <a:pPr eaLnBrk="1" hangingPunct="1"/>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）省エネルギー診断</a:t>
            </a:r>
            <a:endParaRPr lang="en-US" altLang="ja-JP"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）省エネルギー改修の設計・施工・施工監理</a:t>
            </a:r>
          </a:p>
          <a:p>
            <a:pPr eaLnBrk="1" hangingPunct="1"/>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）導入後の省エネルギー効果の計測・検証</a:t>
            </a:r>
          </a:p>
          <a:p>
            <a:pPr eaLnBrk="1" hangingPunct="1"/>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）導入した設備やシステムの保守・運転管理</a:t>
            </a:r>
          </a:p>
          <a:p>
            <a:pPr eaLnBrk="1" hangingPunct="1"/>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22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）事業資金の調達・ファイナンス</a:t>
            </a:r>
            <a:r>
              <a:rPr lang="ja-JP" altLang="en-US" sz="2200" baseline="300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200" baseline="300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200" baseline="300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8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シェアード・セイビングス契約の場合</a:t>
            </a:r>
          </a:p>
        </p:txBody>
      </p:sp>
      <p:sp>
        <p:nvSpPr>
          <p:cNvPr id="38" name="Text Box 6"/>
          <p:cNvSpPr txBox="1">
            <a:spLocks noChangeArrowheads="1"/>
          </p:cNvSpPr>
          <p:nvPr/>
        </p:nvSpPr>
        <p:spPr bwMode="auto">
          <a:xfrm>
            <a:off x="678860" y="4246730"/>
            <a:ext cx="7767523"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imes New Roman" pitchFamily="18" charset="0"/>
                <a:ea typeface="ＭＳ Ｐゴシック" charset="-128"/>
              </a:defRPr>
            </a:lvl1pPr>
            <a:lvl2pPr marL="742950" indent="-285750" eaLnBrk="0" hangingPunct="0">
              <a:defRPr kumimoji="1" sz="2400" b="1">
                <a:solidFill>
                  <a:schemeClr val="tx1"/>
                </a:solidFill>
                <a:latin typeface="Times New Roman" pitchFamily="18" charset="0"/>
                <a:ea typeface="ＭＳ Ｐゴシック" charset="-128"/>
              </a:defRPr>
            </a:lvl2pPr>
            <a:lvl3pPr marL="1143000" indent="-228600" eaLnBrk="0" hangingPunct="0">
              <a:defRPr kumimoji="1" sz="2400" b="1">
                <a:solidFill>
                  <a:schemeClr val="tx1"/>
                </a:solidFill>
                <a:latin typeface="Times New Roman" pitchFamily="18" charset="0"/>
                <a:ea typeface="ＭＳ Ｐゴシック" charset="-128"/>
              </a:defRPr>
            </a:lvl3pPr>
            <a:lvl4pPr marL="1600200" indent="-228600" eaLnBrk="0" hangingPunct="0">
              <a:defRPr kumimoji="1" sz="2400" b="1">
                <a:solidFill>
                  <a:schemeClr val="tx1"/>
                </a:solidFill>
                <a:latin typeface="Times New Roman" pitchFamily="18" charset="0"/>
                <a:ea typeface="ＭＳ Ｐゴシック" charset="-128"/>
              </a:defRPr>
            </a:lvl4pPr>
            <a:lvl5pPr marL="2057400" indent="-228600" eaLnBrk="0" hangingPunct="0">
              <a:defRPr kumimoji="1" sz="2400" b="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b="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b="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b="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b="1">
                <a:solidFill>
                  <a:schemeClr val="tx1"/>
                </a:solidFill>
                <a:latin typeface="Times New Roman" pitchFamily="18" charset="0"/>
                <a:ea typeface="ＭＳ Ｐゴシック" charset="-128"/>
              </a:defRPr>
            </a:lvl9pPr>
          </a:lstStyle>
          <a:p>
            <a:pPr eaLnBrk="1" hangingPunct="1"/>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）オフィスビル、庁舎（政府機関等）</a:t>
            </a:r>
          </a:p>
          <a:p>
            <a:pPr eaLnBrk="1" hangingPunct="1"/>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）学校、研究機関等の建物</a:t>
            </a:r>
            <a:endParaRPr lang="en-US" altLang="ja-JP"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）一般商業ビル</a:t>
            </a:r>
            <a:endParaRPr lang="en-US" altLang="ja-JP"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）ホテル</a:t>
            </a:r>
          </a:p>
          <a:p>
            <a:pPr eaLnBrk="1" hangingPunct="1"/>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）病院</a:t>
            </a:r>
            <a:endParaRPr lang="ja-JP" altLang="en-US" baseline="30000"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6</a:t>
            </a:r>
            <a:r>
              <a:rPr lang="ja-JP" altLang="en-US"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）工場施設　　　　　　　等</a:t>
            </a:r>
          </a:p>
        </p:txBody>
      </p:sp>
      <p:pic>
        <p:nvPicPr>
          <p:cNvPr id="39" name="Picture 10"/>
          <p:cNvPicPr>
            <a:picLocks noChangeArrowheads="1"/>
          </p:cNvPicPr>
          <p:nvPr/>
        </p:nvPicPr>
        <p:blipFill>
          <a:blip r:embed="rId4">
            <a:clrChange>
              <a:clrFrom>
                <a:srgbClr val="FFFFFF"/>
              </a:clrFrom>
              <a:clrTo>
                <a:srgbClr val="FFFFFF">
                  <a:alpha val="0"/>
                </a:srgbClr>
              </a:clrTo>
            </a:clrChange>
            <a:duotone>
              <a:prstClr val="black"/>
              <a:schemeClr val="bg2">
                <a:lumMod val="10000"/>
                <a:tint val="45000"/>
                <a:satMod val="400000"/>
              </a:schemeClr>
            </a:duotone>
            <a:extLst>
              <a:ext uri="{28A0092B-C50C-407E-A947-70E740481C1C}">
                <a14:useLocalDpi xmlns:a14="http://schemas.microsoft.com/office/drawing/2010/main" val="0"/>
              </a:ext>
            </a:extLst>
          </a:blip>
          <a:srcRect/>
          <a:stretch>
            <a:fillRect/>
          </a:stretch>
        </p:blipFill>
        <p:spPr bwMode="auto">
          <a:xfrm>
            <a:off x="738988" y="4154329"/>
            <a:ext cx="7693200" cy="24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9"/>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08012" y="4129736"/>
            <a:ext cx="3194248" cy="243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スライド番号プレースホルダー 1"/>
          <p:cNvSpPr>
            <a:spLocks noGrp="1"/>
          </p:cNvSpPr>
          <p:nvPr>
            <p:ph type="sldNum" sz="quarter" idx="12"/>
          </p:nvPr>
        </p:nvSpPr>
        <p:spPr>
          <a:xfrm>
            <a:off x="8301256" y="45420"/>
            <a:ext cx="762000" cy="365760"/>
          </a:xfrm>
        </p:spPr>
        <p:txBody>
          <a:bodyPr/>
          <a:lstStyle/>
          <a:p>
            <a:fld id="{6DBCCE75-96CE-4693-9D68-DB546D813132}" type="slidenum">
              <a:rPr kumimoji="1" lang="ja-JP" altLang="en-US" smtClean="0"/>
              <a:t>4</a:t>
            </a:fld>
            <a:endParaRPr kumimoji="1" lang="ja-JP" altLang="en-US"/>
          </a:p>
        </p:txBody>
      </p:sp>
    </p:spTree>
    <p:extLst>
      <p:ext uri="{BB962C8B-B14F-4D97-AF65-F5344CB8AC3E}">
        <p14:creationId xmlns:p14="http://schemas.microsoft.com/office/powerpoint/2010/main" val="140679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6219197"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３</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事業の主な省エネルギー手法</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134332" y="763582"/>
            <a:ext cx="3374862" cy="285318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b="1" dirty="0">
                <a:latin typeface="Meiryo UI" panose="020B0604030504040204" pitchFamily="50" charset="-128"/>
                <a:ea typeface="Meiryo UI" panose="020B0604030504040204" pitchFamily="50" charset="-128"/>
                <a:cs typeface="Meiryo UI" panose="020B0604030504040204" pitchFamily="50" charset="-128"/>
              </a:rPr>
              <a:t> ・空調機や熱源機の高効率化</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4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cs typeface="Meiryo UI" panose="020B0604030504040204" pitchFamily="50" charset="-128"/>
              </a:rPr>
              <a:t> ・各種自動制御の導入</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4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cs typeface="Meiryo UI" panose="020B0604030504040204" pitchFamily="50" charset="-128"/>
              </a:rPr>
              <a:t> ・照明器具の</a:t>
            </a:r>
            <a:r>
              <a:rPr lang="en-US" altLang="ja-JP" b="1" dirty="0">
                <a:latin typeface="Meiryo UI" panose="020B0604030504040204" pitchFamily="50" charset="-128"/>
                <a:ea typeface="Meiryo UI" panose="020B0604030504040204" pitchFamily="50" charset="-128"/>
                <a:cs typeface="Meiryo UI" panose="020B0604030504040204" pitchFamily="50" charset="-128"/>
              </a:rPr>
              <a:t>LED</a:t>
            </a:r>
            <a:r>
              <a:rPr lang="ja-JP" altLang="en-US" b="1" dirty="0">
                <a:latin typeface="Meiryo UI" panose="020B0604030504040204" pitchFamily="50" charset="-128"/>
                <a:ea typeface="Meiryo UI" panose="020B0604030504040204" pitchFamily="50" charset="-128"/>
                <a:cs typeface="Meiryo UI" panose="020B0604030504040204" pitchFamily="50" charset="-128"/>
              </a:rPr>
              <a:t>化</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4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cs typeface="Meiryo UI" panose="020B0604030504040204" pitchFamily="50" charset="-128"/>
              </a:rPr>
              <a:t> ・受変電設備の高効率化</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4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cs typeface="Meiryo UI" panose="020B0604030504040204" pitchFamily="50" charset="-128"/>
              </a:rPr>
              <a:t> ・節水器具の導入</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4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cs typeface="Meiryo UI" panose="020B0604030504040204" pitchFamily="50" charset="-128"/>
              </a:rPr>
              <a:t> ・再生可能エネルギーの利用 等</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b="1" dirty="0">
                <a:solidFill>
                  <a:srgbClr val="FFFF00"/>
                </a:solidFill>
                <a:latin typeface="Meiryo UI" panose="020B0604030504040204" pitchFamily="50" charset="-128"/>
                <a:ea typeface="Meiryo UI" panose="020B0604030504040204" pitchFamily="50" charset="-128"/>
                <a:cs typeface="Meiryo UI" panose="020B0604030504040204" pitchFamily="50" charset="-128"/>
              </a:rPr>
              <a:t> 先進的な技術の導入</a:t>
            </a:r>
            <a:r>
              <a:rPr lang="ja-JP" altLang="en-US" b="1" dirty="0">
                <a:latin typeface="Meiryo UI" panose="020B0604030504040204" pitchFamily="50" charset="-128"/>
                <a:ea typeface="Meiryo UI" panose="020B0604030504040204" pitchFamily="50" charset="-128"/>
                <a:cs typeface="Meiryo UI" panose="020B0604030504040204" pitchFamily="50" charset="-128"/>
              </a:rPr>
              <a:t>により　</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b="1" dirty="0">
                <a:solidFill>
                  <a:srgbClr val="FFFF00"/>
                </a:solidFill>
                <a:latin typeface="Meiryo UI" panose="020B0604030504040204" pitchFamily="50" charset="-128"/>
                <a:ea typeface="Meiryo UI" panose="020B0604030504040204" pitchFamily="50" charset="-128"/>
                <a:cs typeface="Meiryo UI" panose="020B0604030504040204" pitchFamily="50" charset="-128"/>
              </a:rPr>
              <a:t>　　　　　省エネルギー化</a:t>
            </a:r>
            <a:r>
              <a:rPr lang="ja-JP" altLang="en-US" b="1" dirty="0">
                <a:latin typeface="Meiryo UI" panose="020B0604030504040204" pitchFamily="50" charset="-128"/>
                <a:ea typeface="Meiryo UI" panose="020B0604030504040204" pitchFamily="50" charset="-128"/>
                <a:cs typeface="Meiryo UI" panose="020B0604030504040204" pitchFamily="50" charset="-128"/>
              </a:rPr>
              <a:t>を図ります</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テキスト ボックス 11"/>
          <p:cNvSpPr txBox="1"/>
          <p:nvPr/>
        </p:nvSpPr>
        <p:spPr>
          <a:xfrm>
            <a:off x="251520" y="6367013"/>
            <a:ext cx="2954655" cy="307777"/>
          </a:xfrm>
          <a:prstGeom prst="rect">
            <a:avLst/>
          </a:prstGeom>
          <a:noFill/>
        </p:spPr>
        <p:txBody>
          <a:bodyPr wrap="none" rtlCol="0">
            <a:spAutoFit/>
          </a:bodyPr>
          <a:lstStyle/>
          <a:p>
            <a:r>
              <a:rPr lang="ja-JP" altLang="en-US" sz="1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（大阪府広報担当副知事も</a:t>
            </a:r>
            <a:r>
              <a:rPr lang="ja-JP" altLang="en-US" sz="1400" b="1" kern="0" dirty="0" err="1">
                <a:solidFill>
                  <a:srgbClr val="000000"/>
                </a:solidFill>
                <a:latin typeface="Meiryo UI" panose="020B0604030504040204" pitchFamily="50" charset="-128"/>
                <a:ea typeface="Meiryo UI" panose="020B0604030504040204" pitchFamily="50" charset="-128"/>
                <a:cs typeface="Meiryo UI" panose="020B0604030504040204" pitchFamily="50" charset="-128"/>
              </a:rPr>
              <a:t>ずやん</a:t>
            </a:r>
            <a:r>
              <a:rPr lang="ja-JP" altLang="en-US" sz="1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400" dirty="0"/>
          </a:p>
        </p:txBody>
      </p:sp>
      <p:grpSp>
        <p:nvGrpSpPr>
          <p:cNvPr id="13" name="グループ化 12"/>
          <p:cNvGrpSpPr/>
          <p:nvPr/>
        </p:nvGrpSpPr>
        <p:grpSpPr>
          <a:xfrm>
            <a:off x="3086559" y="683752"/>
            <a:ext cx="6020694" cy="5958457"/>
            <a:chOff x="2985359" y="688659"/>
            <a:chExt cx="6020694" cy="5958457"/>
          </a:xfrm>
        </p:grpSpPr>
        <p:grpSp>
          <p:nvGrpSpPr>
            <p:cNvPr id="14" name="グループ化 13"/>
            <p:cNvGrpSpPr/>
            <p:nvPr/>
          </p:nvGrpSpPr>
          <p:grpSpPr>
            <a:xfrm>
              <a:off x="2985359" y="688659"/>
              <a:ext cx="6020694" cy="5958457"/>
              <a:chOff x="3144828" y="737666"/>
              <a:chExt cx="6020694" cy="5958457"/>
            </a:xfrm>
          </p:grpSpPr>
          <p:pic>
            <p:nvPicPr>
              <p:cNvPr id="21" name="Picture 2"/>
              <p:cNvPicPr>
                <a:picLocks noChangeAspect="1" noChangeArrowheads="1"/>
              </p:cNvPicPr>
              <p:nvPr/>
            </p:nvPicPr>
            <p:blipFill>
              <a:blip r:embed="rId3">
                <a:clrChange>
                  <a:clrFrom>
                    <a:srgbClr val="CADFF4"/>
                  </a:clrFrom>
                  <a:clrTo>
                    <a:srgbClr val="CADFF4">
                      <a:alpha val="0"/>
                    </a:srgbClr>
                  </a:clrTo>
                </a:clrChange>
                <a:extLst>
                  <a:ext uri="{28A0092B-C50C-407E-A947-70E740481C1C}">
                    <a14:useLocalDpi xmlns:a14="http://schemas.microsoft.com/office/drawing/2010/main" val="0"/>
                  </a:ext>
                </a:extLst>
              </a:blip>
              <a:srcRect/>
              <a:stretch>
                <a:fillRect/>
              </a:stretch>
            </p:blipFill>
            <p:spPr bwMode="auto">
              <a:xfrm>
                <a:off x="3540886" y="790192"/>
                <a:ext cx="5544616" cy="5868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descr="https://encrypted-tbn0.gstatic.com/images?q=tbn:ANd9GcRjmd8qj_Zz-qQv9SLU1wrYTX_ZyTVXoVO0kFHylDBx4piZgPQZelV6Dg">
                <a:hlinkClick r:id="rId4"/>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4832350" y="1987285"/>
                <a:ext cx="1224136" cy="597793"/>
              </a:xfrm>
              <a:prstGeom prst="rect">
                <a:avLst/>
              </a:prstGeom>
              <a:noFill/>
              <a:extLst>
                <a:ext uri="{909E8E84-426E-40DD-AFC4-6F175D3DCCD1}">
                  <a14:hiddenFill xmlns:a14="http://schemas.microsoft.com/office/drawing/2010/main">
                    <a:solidFill>
                      <a:srgbClr val="FFFFFF"/>
                    </a:solidFill>
                  </a14:hiddenFill>
                </a:ext>
              </a:extLst>
            </p:spPr>
          </p:pic>
          <p:sp>
            <p:nvSpPr>
              <p:cNvPr id="23" name="円弧 22"/>
              <p:cNvSpPr/>
              <p:nvPr/>
            </p:nvSpPr>
            <p:spPr>
              <a:xfrm>
                <a:off x="3540726" y="2158044"/>
                <a:ext cx="1628208" cy="307294"/>
              </a:xfrm>
              <a:prstGeom prst="arc">
                <a:avLst>
                  <a:gd name="adj1" fmla="val 12392945"/>
                  <a:gd name="adj2" fmla="val 32383"/>
                </a:avLst>
              </a:prstGeom>
              <a:ln w="12700">
                <a:solidFill>
                  <a:schemeClr val="tx1">
                    <a:lumMod val="90000"/>
                    <a:lumOff val="10000"/>
                  </a:schemeClr>
                </a:solidFill>
                <a:prstDash val="sysDot"/>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4" name="円/楕円 23"/>
              <p:cNvSpPr>
                <a:spLocks noChangeAspect="1"/>
              </p:cNvSpPr>
              <p:nvPr/>
            </p:nvSpPr>
            <p:spPr>
              <a:xfrm>
                <a:off x="3176166" y="1694954"/>
                <a:ext cx="1036015" cy="1036015"/>
              </a:xfrm>
              <a:prstGeom prst="ellipse">
                <a:avLst/>
              </a:prstGeom>
              <a:solidFill>
                <a:srgbClr val="99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3144828" y="1834957"/>
                <a:ext cx="1058736" cy="600164"/>
              </a:xfrm>
              <a:prstGeom prst="rect">
                <a:avLst/>
              </a:prstGeom>
              <a:noFill/>
            </p:spPr>
            <p:txBody>
              <a:bodyPr wrap="square" rtlCol="0">
                <a:spAutoFit/>
              </a:bodyPr>
              <a:lstStyle/>
              <a:p>
                <a:pPr algn="ctr"/>
                <a:r>
                  <a:rPr kumimoji="1"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再生可能</a:t>
                </a:r>
                <a:endParaRPr kumimoji="1"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エネルギー</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太陽光パネル設置</a:t>
                </a:r>
                <a:endParaRPr kumimoji="1" lang="ja-JP" altLang="en-US"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円/楕円 25"/>
              <p:cNvSpPr>
                <a:spLocks noChangeAspect="1"/>
              </p:cNvSpPr>
              <p:nvPr/>
            </p:nvSpPr>
            <p:spPr>
              <a:xfrm>
                <a:off x="3628612" y="737666"/>
                <a:ext cx="1005840" cy="1005840"/>
              </a:xfrm>
              <a:prstGeom prst="ellipse">
                <a:avLst/>
              </a:prstGeom>
              <a:solidFill>
                <a:srgbClr val="99CC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6033030" y="1025179"/>
                <a:ext cx="432048" cy="800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5624438" y="790192"/>
                <a:ext cx="432048" cy="800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a:spLocks noChangeAspect="1"/>
              </p:cNvSpPr>
              <p:nvPr/>
            </p:nvSpPr>
            <p:spPr>
              <a:xfrm>
                <a:off x="4736886" y="809676"/>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5840462" y="894140"/>
                <a:ext cx="432048" cy="800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flipH="1">
                <a:off x="6264416" y="2016379"/>
                <a:ext cx="168293" cy="4004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flipH="1">
                <a:off x="6168953" y="1694954"/>
                <a:ext cx="168293" cy="4004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flipH="1">
                <a:off x="6328786" y="2188457"/>
                <a:ext cx="136292" cy="180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flipH="1">
                <a:off x="6355900" y="2321581"/>
                <a:ext cx="136292" cy="90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flipH="1">
                <a:off x="6343364" y="2249314"/>
                <a:ext cx="136292" cy="90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円/楕円 41"/>
              <p:cNvSpPr>
                <a:spLocks noChangeAspect="1"/>
              </p:cNvSpPr>
              <p:nvPr/>
            </p:nvSpPr>
            <p:spPr>
              <a:xfrm>
                <a:off x="5817686" y="805547"/>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円/楕円 42"/>
              <p:cNvSpPr>
                <a:spLocks noChangeAspect="1"/>
              </p:cNvSpPr>
              <p:nvPr/>
            </p:nvSpPr>
            <p:spPr>
              <a:xfrm>
                <a:off x="6912116" y="805274"/>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a:spLocks noChangeAspect="1"/>
              </p:cNvSpPr>
              <p:nvPr/>
            </p:nvSpPr>
            <p:spPr>
              <a:xfrm>
                <a:off x="7995176" y="814239"/>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p:cNvSpPr txBox="1"/>
              <p:nvPr/>
            </p:nvSpPr>
            <p:spPr>
              <a:xfrm>
                <a:off x="3576586" y="971388"/>
                <a:ext cx="1124152" cy="492443"/>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窓ガラス</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断熱フィルムの設置</a:t>
                </a:r>
                <a:endParaRPr kumimoji="1" lang="ja-JP" altLang="en-US"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テキスト ボックス 45"/>
              <p:cNvSpPr txBox="1"/>
              <p:nvPr/>
            </p:nvSpPr>
            <p:spPr>
              <a:xfrm>
                <a:off x="4702946" y="989030"/>
                <a:ext cx="1058736" cy="569387"/>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照　明</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照明器具の</a:t>
                </a:r>
                <a:r>
                  <a:rPr lang="en-US" altLang="ja-JP" sz="800" b="1" dirty="0">
                    <a:latin typeface="メイリオ" panose="020B0604030504040204" pitchFamily="50" charset="-128"/>
                    <a:ea typeface="メイリオ" panose="020B0604030504040204" pitchFamily="50" charset="-128"/>
                    <a:cs typeface="メイリオ" panose="020B0604030504040204" pitchFamily="50" charset="-128"/>
                  </a:rPr>
                  <a:t>LED</a:t>
                </a: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化</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人感センサの設置</a:t>
                </a:r>
                <a:endParaRPr kumimoji="1" lang="ja-JP" altLang="en-US"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テキスト ボックス 46"/>
              <p:cNvSpPr txBox="1"/>
              <p:nvPr/>
            </p:nvSpPr>
            <p:spPr>
              <a:xfrm>
                <a:off x="5789823" y="989030"/>
                <a:ext cx="1058736" cy="569387"/>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衛生器具</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擬音装置</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節水コマの採用</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テキスト ボックス 47"/>
              <p:cNvSpPr txBox="1"/>
              <p:nvPr/>
            </p:nvSpPr>
            <p:spPr>
              <a:xfrm>
                <a:off x="6833795" y="935240"/>
                <a:ext cx="1229647" cy="692497"/>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空調機</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給排気ファンの</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インバータ化</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変風量制御（</a:t>
                </a:r>
                <a:r>
                  <a:rPr lang="en-US" altLang="ja-JP" sz="800" b="1" dirty="0">
                    <a:latin typeface="メイリオ" panose="020B0604030504040204" pitchFamily="50" charset="-128"/>
                    <a:ea typeface="メイリオ" panose="020B0604030504040204" pitchFamily="50" charset="-128"/>
                    <a:cs typeface="メイリオ" panose="020B0604030504040204" pitchFamily="50" charset="-128"/>
                  </a:rPr>
                  <a:t>VAV</a:t>
                </a: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p:cNvSpPr txBox="1"/>
              <p:nvPr/>
            </p:nvSpPr>
            <p:spPr>
              <a:xfrm>
                <a:off x="7971447" y="1041619"/>
                <a:ext cx="1058736" cy="446276"/>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水　栓</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節水コマの採用</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正方形/長方形 49"/>
              <p:cNvSpPr/>
              <p:nvPr/>
            </p:nvSpPr>
            <p:spPr>
              <a:xfrm>
                <a:off x="6168953" y="5027858"/>
                <a:ext cx="359456"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p:cNvSpPr/>
              <p:nvPr/>
            </p:nvSpPr>
            <p:spPr>
              <a:xfrm>
                <a:off x="5240942" y="5149830"/>
                <a:ext cx="359456"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p:cNvSpPr/>
              <p:nvPr/>
            </p:nvSpPr>
            <p:spPr>
              <a:xfrm>
                <a:off x="4454724" y="5102537"/>
                <a:ext cx="359456"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p:cNvSpPr/>
              <p:nvPr/>
            </p:nvSpPr>
            <p:spPr>
              <a:xfrm>
                <a:off x="3548447" y="5352240"/>
                <a:ext cx="359456"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a:spLocks noChangeAspect="1"/>
              </p:cNvSpPr>
              <p:nvPr/>
            </p:nvSpPr>
            <p:spPr>
              <a:xfrm>
                <a:off x="3639794" y="5101492"/>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楕円 54"/>
              <p:cNvSpPr>
                <a:spLocks noChangeAspect="1"/>
              </p:cNvSpPr>
              <p:nvPr/>
            </p:nvSpPr>
            <p:spPr>
              <a:xfrm>
                <a:off x="5364197" y="5107987"/>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円/楕円 55"/>
              <p:cNvSpPr>
                <a:spLocks noChangeAspect="1"/>
              </p:cNvSpPr>
              <p:nvPr/>
            </p:nvSpPr>
            <p:spPr>
              <a:xfrm>
                <a:off x="7142317" y="5093486"/>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円/楕円 56"/>
              <p:cNvSpPr>
                <a:spLocks noChangeAspect="1"/>
              </p:cNvSpPr>
              <p:nvPr/>
            </p:nvSpPr>
            <p:spPr>
              <a:xfrm>
                <a:off x="6249054" y="5633690"/>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p:cNvSpPr>
                <a:spLocks noChangeAspect="1"/>
              </p:cNvSpPr>
              <p:nvPr/>
            </p:nvSpPr>
            <p:spPr>
              <a:xfrm>
                <a:off x="8000388" y="5676132"/>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楕円 58"/>
              <p:cNvSpPr>
                <a:spLocks noChangeAspect="1"/>
              </p:cNvSpPr>
              <p:nvPr/>
            </p:nvSpPr>
            <p:spPr>
              <a:xfrm>
                <a:off x="4502538" y="5690283"/>
                <a:ext cx="1005840" cy="1005840"/>
              </a:xfrm>
              <a:prstGeom prst="ellipse">
                <a:avLst/>
              </a:pr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p:cNvSpPr txBox="1"/>
              <p:nvPr/>
            </p:nvSpPr>
            <p:spPr>
              <a:xfrm>
                <a:off x="3458672" y="5117589"/>
                <a:ext cx="1375882" cy="1154162"/>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中央監視システム</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BEMS</a:t>
                </a: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機器の運転状況を監視</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Meiryo UI" panose="020B0604030504040204" pitchFamily="50" charset="-128"/>
                    <a:ea typeface="Meiryo UI" panose="020B0604030504040204" pitchFamily="50" charset="-128"/>
                    <a:cs typeface="Meiryo UI" panose="020B0604030504040204" pitchFamily="50" charset="-128"/>
                  </a:rPr>
                  <a:t>設備機器の最適制御</a:t>
                </a: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800" b="1" dirty="0">
                    <a:latin typeface="Meiryo UI" panose="020B0604030504040204" pitchFamily="50" charset="-128"/>
                    <a:ea typeface="Meiryo UI" panose="020B0604030504040204" pitchFamily="50" charset="-128"/>
                    <a:cs typeface="Meiryo UI" panose="020B0604030504040204" pitchFamily="50" charset="-128"/>
                  </a:rPr>
                  <a:t>エネルギー使用状況の</a:t>
                </a: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800" b="1" dirty="0">
                    <a:latin typeface="Meiryo UI" panose="020B0604030504040204" pitchFamily="50" charset="-128"/>
                    <a:ea typeface="Meiryo UI" panose="020B0604030504040204" pitchFamily="50" charset="-128"/>
                    <a:cs typeface="Meiryo UI" panose="020B0604030504040204" pitchFamily="50" charset="-128"/>
                  </a:rPr>
                  <a:t>見える化</a:t>
                </a: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1" name="テキスト ボックス 60"/>
              <p:cNvSpPr txBox="1"/>
              <p:nvPr/>
            </p:nvSpPr>
            <p:spPr>
              <a:xfrm>
                <a:off x="4436794" y="5850733"/>
                <a:ext cx="1124152" cy="692497"/>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受変電設備</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トランスの高効率化</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コンデンサ力率改善</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テキスト ボックス 61"/>
              <p:cNvSpPr txBox="1"/>
              <p:nvPr/>
            </p:nvSpPr>
            <p:spPr>
              <a:xfrm>
                <a:off x="5060771" y="5219284"/>
                <a:ext cx="1611366" cy="723275"/>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コージェネレーション</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システム</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Meiryo UI" panose="020B0604030504040204" pitchFamily="50" charset="-128"/>
                    <a:ea typeface="Meiryo UI" panose="020B0604030504040204" pitchFamily="50" charset="-128"/>
                    <a:cs typeface="Meiryo UI" panose="020B0604030504040204" pitchFamily="50" charset="-128"/>
                  </a:rPr>
                  <a:t>契約電力の低減</a:t>
                </a: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800" b="1" dirty="0">
                    <a:latin typeface="Meiryo UI" panose="020B0604030504040204" pitchFamily="50" charset="-128"/>
                    <a:ea typeface="Meiryo UI" panose="020B0604030504040204" pitchFamily="50" charset="-128"/>
                    <a:cs typeface="Meiryo UI" panose="020B0604030504040204" pitchFamily="50" charset="-128"/>
                  </a:rPr>
                  <a:t>排熱の有効利用</a:t>
                </a: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3" name="テキスト ボックス 62"/>
              <p:cNvSpPr txBox="1"/>
              <p:nvPr/>
            </p:nvSpPr>
            <p:spPr>
              <a:xfrm>
                <a:off x="6194976" y="5777418"/>
                <a:ext cx="1124152" cy="815608"/>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ポンプ</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台数制御</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インバータ化</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配管抵抗低減</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テキスト ボックス 63"/>
              <p:cNvSpPr txBox="1"/>
              <p:nvPr/>
            </p:nvSpPr>
            <p:spPr>
              <a:xfrm>
                <a:off x="7083161" y="5253251"/>
                <a:ext cx="1124152" cy="692497"/>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蓄　熱</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深夜電力の活用</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契約電力の活用</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テキスト ボックス 64"/>
              <p:cNvSpPr txBox="1"/>
              <p:nvPr/>
            </p:nvSpPr>
            <p:spPr>
              <a:xfrm>
                <a:off x="7882096" y="5813566"/>
                <a:ext cx="1283426" cy="815608"/>
              </a:xfrm>
              <a:prstGeom prst="rect">
                <a:avLst/>
              </a:prstGeom>
              <a:noFill/>
            </p:spPr>
            <p:txBody>
              <a:bodyPr wrap="square" rtlCol="0">
                <a:spAutoFit/>
              </a:bodyPr>
              <a:lstStyle/>
              <a:p>
                <a:pPr algn="ct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熱源機</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5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高効率吸収式冷温水機</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ターボ冷凍機 等の</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800" b="1" dirty="0">
                    <a:latin typeface="メイリオ" panose="020B0604030504040204" pitchFamily="50" charset="-128"/>
                    <a:ea typeface="メイリオ" panose="020B0604030504040204" pitchFamily="50" charset="-128"/>
                    <a:cs typeface="メイリオ" panose="020B0604030504040204" pitchFamily="50" charset="-128"/>
                  </a:rPr>
                  <a:t>設置</a:t>
                </a:r>
                <a:endParaRPr lang="en-US" altLang="ja-JP" sz="800" b="1" dirty="0">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8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正方形/長方形 65"/>
              <p:cNvSpPr/>
              <p:nvPr/>
            </p:nvSpPr>
            <p:spPr>
              <a:xfrm>
                <a:off x="8523809" y="4143990"/>
                <a:ext cx="561693" cy="9639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3512547" y="4137495"/>
                <a:ext cx="561693" cy="8903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5" name="Picture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30949" y="4098142"/>
              <a:ext cx="684000" cy="9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0491" y="4092702"/>
              <a:ext cx="504000" cy="9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0709" y="4092702"/>
              <a:ext cx="288000" cy="9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01668" y="4702792"/>
              <a:ext cx="252000" cy="90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77751" y="2672652"/>
              <a:ext cx="339370" cy="10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80447" y="3621675"/>
              <a:ext cx="204722" cy="9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8" name="正方形/長方形 67"/>
          <p:cNvSpPr/>
          <p:nvPr/>
        </p:nvSpPr>
        <p:spPr>
          <a:xfrm>
            <a:off x="3450643" y="6406565"/>
            <a:ext cx="1043866" cy="266942"/>
          </a:xfrm>
          <a:prstGeom prst="rect">
            <a:avLst/>
          </a:prstGeom>
          <a:solidFill>
            <a:schemeClr val="bg1"/>
          </a:solidFill>
          <a:ln w="9525">
            <a:noFill/>
          </a:ln>
        </p:spPr>
        <p:txBody>
          <a:bodyPr wrap="square" lIns="91440" tIns="45720" rIns="91440" bIns="45720" rtlCol="0" anchor="ct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ja-JP" altLang="en-US" sz="4000" i="1" u="none" strike="noStrike" kern="0" cap="all" spc="0" normalizeH="0" baseline="0" noProof="0" dirty="0">
              <a:ln/>
              <a:solidFill>
                <a:sysClr val="windowText" lastClr="000000"/>
              </a:solidFill>
              <a:effectLst>
                <a:outerShdw blurRad="19685" dist="12700" dir="5400000" algn="tl" rotWithShape="0">
                  <a:srgbClr val="4F81BD">
                    <a:satMod val="130000"/>
                    <a:alpha val="60000"/>
                  </a:srgbClr>
                </a:outerShdw>
                <a:reflection blurRad="10000" stA="55000" endPos="48000" dist="500" dir="5400000" sy="-100000" algn="bl" rotWithShape="0"/>
              </a:effectLst>
              <a:uLnTx/>
              <a:uFillTx/>
              <a:latin typeface="HG丸ｺﾞｼｯｸM-PRO" panose="020F0600000000000000" pitchFamily="50" charset="-128"/>
              <a:ea typeface="HG丸ｺﾞｼｯｸM-PRO" panose="020F0600000000000000" pitchFamily="50" charset="-128"/>
            </a:endParaRPr>
          </a:p>
        </p:txBody>
      </p:sp>
      <p:sp>
        <p:nvSpPr>
          <p:cNvPr id="69" name="テキスト ボックス 68"/>
          <p:cNvSpPr txBox="1"/>
          <p:nvPr/>
        </p:nvSpPr>
        <p:spPr>
          <a:xfrm>
            <a:off x="4705333" y="4044243"/>
            <a:ext cx="1264666" cy="200055"/>
          </a:xfrm>
          <a:prstGeom prst="rect">
            <a:avLst/>
          </a:prstGeom>
          <a:noFill/>
        </p:spPr>
        <p:txBody>
          <a:bodyPr wrap="square" rtlCol="0">
            <a:spAutoFit/>
          </a:bodyPr>
          <a:lstStyle/>
          <a:p>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中央監視センター</a:t>
            </a:r>
          </a:p>
        </p:txBody>
      </p:sp>
      <p:sp>
        <p:nvSpPr>
          <p:cNvPr id="70" name="テキスト ボックス 69"/>
          <p:cNvSpPr txBox="1"/>
          <p:nvPr/>
        </p:nvSpPr>
        <p:spPr>
          <a:xfrm>
            <a:off x="5831292" y="4043169"/>
            <a:ext cx="799210" cy="200055"/>
          </a:xfrm>
          <a:prstGeom prst="rect">
            <a:avLst/>
          </a:prstGeom>
          <a:noFill/>
        </p:spPr>
        <p:txBody>
          <a:bodyPr wrap="square" rtlCol="0">
            <a:spAutoFit/>
          </a:bodyPr>
          <a:lstStyle/>
          <a:p>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電気室</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 name="テキスト ボックス 70"/>
          <p:cNvSpPr txBox="1"/>
          <p:nvPr/>
        </p:nvSpPr>
        <p:spPr>
          <a:xfrm>
            <a:off x="7324435" y="4671690"/>
            <a:ext cx="799210" cy="184666"/>
          </a:xfrm>
          <a:prstGeom prst="rect">
            <a:avLst/>
          </a:prstGeom>
          <a:noFill/>
        </p:spPr>
        <p:txBody>
          <a:bodyPr wrap="square" rtlCol="0">
            <a:spAutoFit/>
          </a:bodyPr>
          <a:lstStyle/>
          <a:p>
            <a:r>
              <a:rPr kumimoji="1" lang="ja-JP" altLang="en-US" sz="600" b="1" dirty="0">
                <a:latin typeface="メイリオ" panose="020B0604030504040204" pitchFamily="50" charset="-128"/>
                <a:ea typeface="メイリオ" panose="020B0604030504040204" pitchFamily="50" charset="-128"/>
                <a:cs typeface="メイリオ" panose="020B0604030504040204" pitchFamily="50" charset="-128"/>
              </a:rPr>
              <a:t>蓄熱槽</a:t>
            </a:r>
          </a:p>
        </p:txBody>
      </p:sp>
      <p:sp>
        <p:nvSpPr>
          <p:cNvPr id="72" name="テキスト ボックス 71"/>
          <p:cNvSpPr txBox="1"/>
          <p:nvPr/>
        </p:nvSpPr>
        <p:spPr>
          <a:xfrm>
            <a:off x="7129848" y="4039077"/>
            <a:ext cx="799210" cy="200055"/>
          </a:xfrm>
          <a:prstGeom prst="rect">
            <a:avLst/>
          </a:prstGeom>
          <a:noFill/>
        </p:spPr>
        <p:txBody>
          <a:bodyPr wrap="square" rtlCol="0">
            <a:spAutoFit/>
          </a:bodyPr>
          <a:lstStyle/>
          <a:p>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機械室</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3" name="テキスト ボックス 72"/>
          <p:cNvSpPr txBox="1"/>
          <p:nvPr/>
        </p:nvSpPr>
        <p:spPr>
          <a:xfrm>
            <a:off x="6383580" y="3568448"/>
            <a:ext cx="799210" cy="184666"/>
          </a:xfrm>
          <a:prstGeom prst="rect">
            <a:avLst/>
          </a:prstGeom>
          <a:noFill/>
        </p:spPr>
        <p:txBody>
          <a:bodyPr wrap="square" rtlCol="0">
            <a:spAutoFit/>
          </a:bodyPr>
          <a:lstStyle/>
          <a:p>
            <a:r>
              <a:rPr kumimoji="1" lang="ja-JP" altLang="en-US" sz="600" b="1" dirty="0">
                <a:latin typeface="メイリオ" panose="020B0604030504040204" pitchFamily="50" charset="-128"/>
                <a:ea typeface="メイリオ" panose="020B0604030504040204" pitchFamily="50" charset="-128"/>
                <a:cs typeface="メイリオ" panose="020B0604030504040204" pitchFamily="50" charset="-128"/>
              </a:rPr>
              <a:t>トイレ</a:t>
            </a:r>
          </a:p>
        </p:txBody>
      </p:sp>
      <p:pic>
        <p:nvPicPr>
          <p:cNvPr id="2" name="図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8303" y="3436521"/>
            <a:ext cx="2618636" cy="3086249"/>
          </a:xfrm>
          <a:prstGeom prst="rect">
            <a:avLst/>
          </a:prstGeom>
        </p:spPr>
      </p:pic>
      <p:sp>
        <p:nvSpPr>
          <p:cNvPr id="3" name="スライド番号プレースホルダー 2"/>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5</a:t>
            </a:fld>
            <a:endParaRPr kumimoji="1" lang="ja-JP" altLang="en-US"/>
          </a:p>
        </p:txBody>
      </p:sp>
    </p:spTree>
    <p:extLst>
      <p:ext uri="{BB962C8B-B14F-4D97-AF65-F5344CB8AC3E}">
        <p14:creationId xmlns:p14="http://schemas.microsoft.com/office/powerpoint/2010/main" val="2365969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8014286"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４</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事業と一般的な設備改修工事の比較</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99200" y="5590716"/>
            <a:ext cx="8825912" cy="1015663"/>
          </a:xfrm>
          <a:prstGeom prst="rect">
            <a:avLst/>
          </a:prstGeom>
        </p:spPr>
        <p:txBody>
          <a:bodyPr wrap="square" tIns="0" bIns="0">
            <a:spAutoFit/>
          </a:bodyPr>
          <a:lstStyle/>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大阪府では、工事ではなく、「省エネルギーサービス」として位置付け　</a:t>
            </a:r>
          </a:p>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「工事請負」でなく、</a:t>
            </a:r>
            <a:r>
              <a:rPr lang="ja-JP" altLang="en-US"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「委託」</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として</a:t>
            </a:r>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の契約を締結</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改修内容は事業者提案によるため、最新の特許技術の採用も可能</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0" name="グループ化 9"/>
          <p:cNvGrpSpPr/>
          <p:nvPr/>
        </p:nvGrpSpPr>
        <p:grpSpPr>
          <a:xfrm>
            <a:off x="252393" y="579744"/>
            <a:ext cx="8784103" cy="5032171"/>
            <a:chOff x="310546" y="576390"/>
            <a:chExt cx="8784103" cy="5032171"/>
          </a:xfrm>
        </p:grpSpPr>
        <p:grpSp>
          <p:nvGrpSpPr>
            <p:cNvPr id="11" name="グループ化 10"/>
            <p:cNvGrpSpPr/>
            <p:nvPr/>
          </p:nvGrpSpPr>
          <p:grpSpPr>
            <a:xfrm>
              <a:off x="310546" y="576390"/>
              <a:ext cx="8432163" cy="5012850"/>
              <a:chOff x="324401" y="576390"/>
              <a:chExt cx="8201481" cy="4858783"/>
            </a:xfrm>
          </p:grpSpPr>
          <p:pic>
            <p:nvPicPr>
              <p:cNvPr id="37" name="図 36"/>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4401" y="576390"/>
                <a:ext cx="8201481" cy="4858783"/>
              </a:xfrm>
              <a:prstGeom prst="rect">
                <a:avLst/>
              </a:prstGeom>
            </p:spPr>
          </p:pic>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3915" y="686256"/>
                <a:ext cx="1513715"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6980" y="2047970"/>
                <a:ext cx="1513715"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234" y="2581611"/>
                <a:ext cx="1513715"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9725" y="3121651"/>
                <a:ext cx="1513715"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039" y="3661731"/>
                <a:ext cx="1513715"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3478" y="4210860"/>
                <a:ext cx="1513715"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980728"/>
                <a:ext cx="252028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0752" y="1320673"/>
                <a:ext cx="1280929" cy="2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440" y="2027873"/>
                <a:ext cx="169586" cy="1243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99348" y="4121109"/>
                <a:ext cx="216000" cy="100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4105" y="2835829"/>
                <a:ext cx="180000" cy="93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6"/>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8058" y="3440285"/>
                <a:ext cx="175076" cy="628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2063596" y="4893280"/>
                <a:ext cx="1513937"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V="1">
                <a:off x="5868144" y="686256"/>
                <a:ext cx="216024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24376" y="1124935"/>
                <a:ext cx="647501" cy="215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 name="Picture 1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09280" y="2401611"/>
                <a:ext cx="115200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1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84168" y="1425129"/>
                <a:ext cx="115200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10"/>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41160" y="1911110"/>
                <a:ext cx="115200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1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66336" y="3396185"/>
                <a:ext cx="100800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12"/>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87744" y="4535096"/>
                <a:ext cx="900000"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 name="Picture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48085" y="4254568"/>
                <a:ext cx="676275"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425374" y="3120872"/>
                <a:ext cx="628650" cy="142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32208" y="1270433"/>
                <a:ext cx="180000"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32208" y="2964334"/>
                <a:ext cx="180000" cy="104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38105" y="4192132"/>
                <a:ext cx="180000" cy="82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2" name="角丸四角形 11"/>
            <p:cNvSpPr/>
            <p:nvPr/>
          </p:nvSpPr>
          <p:spPr bwMode="auto">
            <a:xfrm>
              <a:off x="642003" y="579123"/>
              <a:ext cx="415462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事業</a:t>
              </a:r>
            </a:p>
          </p:txBody>
        </p:sp>
        <p:sp>
          <p:nvSpPr>
            <p:cNvPr id="13" name="角丸四角形 12"/>
            <p:cNvSpPr/>
            <p:nvPr/>
          </p:nvSpPr>
          <p:spPr bwMode="auto">
            <a:xfrm>
              <a:off x="4940020" y="576390"/>
              <a:ext cx="415462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一般的な設備改修工事</a:t>
              </a:r>
            </a:p>
          </p:txBody>
        </p:sp>
        <p:sp>
          <p:nvSpPr>
            <p:cNvPr id="14" name="角丸四角形 13"/>
            <p:cNvSpPr/>
            <p:nvPr/>
          </p:nvSpPr>
          <p:spPr bwMode="auto">
            <a:xfrm>
              <a:off x="1863202" y="1244565"/>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予備診断</a:t>
              </a:r>
            </a:p>
          </p:txBody>
        </p:sp>
        <p:sp>
          <p:nvSpPr>
            <p:cNvPr id="15" name="角丸四角形 14"/>
            <p:cNvSpPr/>
            <p:nvPr/>
          </p:nvSpPr>
          <p:spPr bwMode="auto">
            <a:xfrm>
              <a:off x="1863406" y="1939302"/>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詳細エネルギー</a:t>
              </a: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診断</a:t>
              </a:r>
            </a:p>
          </p:txBody>
        </p:sp>
        <p:sp>
          <p:nvSpPr>
            <p:cNvPr id="16" name="角丸四角形 15"/>
            <p:cNvSpPr/>
            <p:nvPr/>
          </p:nvSpPr>
          <p:spPr bwMode="auto">
            <a:xfrm>
              <a:off x="1864538" y="2515366"/>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実施計画書の立案</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角丸四角形 16"/>
            <p:cNvSpPr/>
            <p:nvPr/>
          </p:nvSpPr>
          <p:spPr bwMode="auto">
            <a:xfrm>
              <a:off x="1865982" y="3060987"/>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サービス契約</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角丸四角形 17"/>
            <p:cNvSpPr/>
            <p:nvPr/>
          </p:nvSpPr>
          <p:spPr bwMode="auto">
            <a:xfrm>
              <a:off x="1865982" y="3623196"/>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改修工事</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角丸四角形 18"/>
            <p:cNvSpPr/>
            <p:nvPr/>
          </p:nvSpPr>
          <p:spPr bwMode="auto">
            <a:xfrm>
              <a:off x="1846857" y="4188138"/>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削減量の検証</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角丸四角形 19"/>
            <p:cNvSpPr/>
            <p:nvPr/>
          </p:nvSpPr>
          <p:spPr bwMode="auto">
            <a:xfrm>
              <a:off x="1849551" y="4888897"/>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設備の運転管理</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角丸四角形 20"/>
            <p:cNvSpPr/>
            <p:nvPr/>
          </p:nvSpPr>
          <p:spPr bwMode="auto">
            <a:xfrm>
              <a:off x="1009968" y="1990867"/>
              <a:ext cx="595096" cy="1451988"/>
            </a:xfrm>
            <a:prstGeom prst="roundRect">
              <a:avLst/>
            </a:prstGeom>
            <a:noFill/>
            <a:ln w="9525" cap="flat" cmpd="sng" algn="ctr">
              <a:noFill/>
              <a:prstDash val="solid"/>
              <a:round/>
              <a:headEnd type="none" w="med" len="med"/>
              <a:tailEnd type="none" w="med" len="med"/>
            </a:ln>
            <a:effectLst/>
          </p:spPr>
          <p:txBody>
            <a:bodyPr vert="eaVert"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省エネ効果保証</a:t>
              </a:r>
            </a:p>
          </p:txBody>
        </p:sp>
        <p:sp>
          <p:nvSpPr>
            <p:cNvPr id="22" name="角丸四角形 21"/>
            <p:cNvSpPr/>
            <p:nvPr/>
          </p:nvSpPr>
          <p:spPr bwMode="auto">
            <a:xfrm>
              <a:off x="1012701" y="4059588"/>
              <a:ext cx="595096" cy="1451988"/>
            </a:xfrm>
            <a:prstGeom prst="roundRect">
              <a:avLst/>
            </a:prstGeom>
            <a:noFill/>
            <a:ln w="9525" cap="flat" cmpd="sng" algn="ctr">
              <a:noFill/>
              <a:prstDash val="solid"/>
              <a:round/>
              <a:headEnd type="none" w="med" len="med"/>
              <a:tailEnd type="none" w="med" len="med"/>
            </a:ln>
            <a:effectLst/>
          </p:spPr>
          <p:txBody>
            <a:bodyPr vert="eaVert"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省エネ効果確認</a:t>
              </a:r>
            </a:p>
          </p:txBody>
        </p:sp>
        <p:sp>
          <p:nvSpPr>
            <p:cNvPr id="23" name="角丸四角形 22"/>
            <p:cNvSpPr/>
            <p:nvPr/>
          </p:nvSpPr>
          <p:spPr bwMode="auto">
            <a:xfrm>
              <a:off x="703071" y="3113258"/>
              <a:ext cx="595096" cy="1451988"/>
            </a:xfrm>
            <a:prstGeom prst="roundRect">
              <a:avLst/>
            </a:prstGeom>
            <a:noFill/>
            <a:ln w="9525" cap="flat" cmpd="sng" algn="ctr">
              <a:noFill/>
              <a:prstDash val="solid"/>
              <a:round/>
              <a:headEnd type="none" w="med" len="med"/>
              <a:tailEnd type="none" w="med" len="med"/>
            </a:ln>
            <a:effectLst/>
          </p:spPr>
          <p:txBody>
            <a:bodyPr vert="eaVert"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工事</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監理</a:t>
              </a:r>
              <a:endParaRPr kumimoji="1" lang="ja-JP" altLang="en-US" sz="12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角丸四角形 23"/>
            <p:cNvSpPr/>
            <p:nvPr/>
          </p:nvSpPr>
          <p:spPr bwMode="auto">
            <a:xfrm>
              <a:off x="4221855" y="2496890"/>
              <a:ext cx="595096" cy="1451988"/>
            </a:xfrm>
            <a:prstGeom prst="roundRect">
              <a:avLst/>
            </a:prstGeom>
            <a:noFill/>
            <a:ln w="9525" cap="flat" cmpd="sng" algn="ctr">
              <a:noFill/>
              <a:prstDash val="solid"/>
              <a:round/>
              <a:headEnd type="none" w="med" len="med"/>
              <a:tailEnd type="none" w="med" len="med"/>
            </a:ln>
            <a:effectLst/>
          </p:spPr>
          <p:txBody>
            <a:bodyPr vert="eaVert"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一　括　契　約</a:t>
              </a:r>
            </a:p>
          </p:txBody>
        </p:sp>
        <p:sp>
          <p:nvSpPr>
            <p:cNvPr id="25" name="角丸四角形 24"/>
            <p:cNvSpPr/>
            <p:nvPr/>
          </p:nvSpPr>
          <p:spPr bwMode="auto">
            <a:xfrm>
              <a:off x="1452323" y="928352"/>
              <a:ext cx="2821595"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400" b="1" dirty="0">
                  <a:solidFill>
                    <a:srgbClr val="CC3300"/>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400" b="1" dirty="0">
                  <a:solidFill>
                    <a:srgbClr val="CC3300"/>
                  </a:solidFill>
                  <a:latin typeface="Meiryo UI" panose="020B0604030504040204" pitchFamily="50" charset="-128"/>
                  <a:ea typeface="Meiryo UI" panose="020B0604030504040204" pitchFamily="50" charset="-128"/>
                  <a:cs typeface="Meiryo UI" panose="020B0604030504040204" pitchFamily="50" charset="-128"/>
                </a:rPr>
                <a:t>による包括的なサービス</a:t>
              </a:r>
              <a:endParaRPr kumimoji="1" lang="ja-JP" altLang="en-US" sz="1400" b="1" i="0" u="none" strike="noStrike" cap="none" normalizeH="0" baseline="0" dirty="0">
                <a:ln>
                  <a:noFill/>
                </a:ln>
                <a:solidFill>
                  <a:srgbClr val="CC3300"/>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角丸四角形 25"/>
            <p:cNvSpPr/>
            <p:nvPr/>
          </p:nvSpPr>
          <p:spPr bwMode="auto">
            <a:xfrm>
              <a:off x="8125657" y="1174508"/>
              <a:ext cx="617051" cy="1711814"/>
            </a:xfrm>
            <a:prstGeom prst="roundRect">
              <a:avLst/>
            </a:prstGeom>
            <a:noFill/>
            <a:ln w="9525" cap="flat" cmpd="sng" algn="ctr">
              <a:noFill/>
              <a:prstDash val="solid"/>
              <a:round/>
              <a:headEnd type="none" w="med" len="med"/>
              <a:tailEnd type="none" w="med" len="med"/>
            </a:ln>
            <a:effectLst/>
          </p:spPr>
          <p:txBody>
            <a:bodyPr vert="eaVert"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省エネ効果の保証なし</a:t>
              </a:r>
            </a:p>
          </p:txBody>
        </p:sp>
        <p:sp>
          <p:nvSpPr>
            <p:cNvPr id="27" name="角丸四角形 26"/>
            <p:cNvSpPr/>
            <p:nvPr/>
          </p:nvSpPr>
          <p:spPr bwMode="auto">
            <a:xfrm>
              <a:off x="8116980" y="2808428"/>
              <a:ext cx="617051" cy="1522065"/>
            </a:xfrm>
            <a:prstGeom prst="roundRect">
              <a:avLst/>
            </a:prstGeom>
            <a:noFill/>
            <a:ln w="9525" cap="flat" cmpd="sng" algn="ctr">
              <a:noFill/>
              <a:prstDash val="solid"/>
              <a:round/>
              <a:headEnd type="none" w="med" len="med"/>
              <a:tailEnd type="none" w="med" len="med"/>
            </a:ln>
            <a:effectLst/>
          </p:spPr>
          <p:txBody>
            <a:bodyPr vert="eaVert"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工事業者まかせ</a:t>
              </a:r>
              <a:endPar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角丸四角形 27"/>
            <p:cNvSpPr/>
            <p:nvPr/>
          </p:nvSpPr>
          <p:spPr bwMode="auto">
            <a:xfrm>
              <a:off x="8114247" y="3896747"/>
              <a:ext cx="617051" cy="1711814"/>
            </a:xfrm>
            <a:prstGeom prst="roundRect">
              <a:avLst/>
            </a:prstGeom>
            <a:noFill/>
            <a:ln w="9525" cap="flat" cmpd="sng" algn="ctr">
              <a:noFill/>
              <a:prstDash val="solid"/>
              <a:round/>
              <a:headEnd type="none" w="med" len="med"/>
              <a:tailEnd type="none" w="med" len="med"/>
            </a:ln>
            <a:effectLst/>
          </p:spPr>
          <p:txBody>
            <a:bodyPr vert="eaVert"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顧客まかせ</a:t>
              </a:r>
              <a:endPar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角丸四角形 28"/>
            <p:cNvSpPr/>
            <p:nvPr/>
          </p:nvSpPr>
          <p:spPr bwMode="auto">
            <a:xfrm>
              <a:off x="4574340" y="1036148"/>
              <a:ext cx="2821595"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設計契約</a:t>
              </a:r>
            </a:p>
          </p:txBody>
        </p:sp>
        <p:sp>
          <p:nvSpPr>
            <p:cNvPr id="30" name="角丸四角形 29"/>
            <p:cNvSpPr/>
            <p:nvPr/>
          </p:nvSpPr>
          <p:spPr bwMode="auto">
            <a:xfrm>
              <a:off x="4574340" y="3091430"/>
              <a:ext cx="2821595"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工事</a:t>
              </a:r>
              <a:r>
                <a:rPr kumimoji="1" lang="ja-JP" altLang="en-US" sz="12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契約</a:t>
              </a:r>
            </a:p>
          </p:txBody>
        </p:sp>
        <p:sp>
          <p:nvSpPr>
            <p:cNvPr id="31" name="角丸四角形 30"/>
            <p:cNvSpPr/>
            <p:nvPr/>
          </p:nvSpPr>
          <p:spPr bwMode="auto">
            <a:xfrm>
              <a:off x="4846177" y="4271268"/>
              <a:ext cx="1964877"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2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運転</a:t>
              </a:r>
            </a:p>
          </p:txBody>
        </p:sp>
        <p:sp>
          <p:nvSpPr>
            <p:cNvPr id="32" name="角丸四角形 31"/>
            <p:cNvSpPr/>
            <p:nvPr/>
          </p:nvSpPr>
          <p:spPr bwMode="auto">
            <a:xfrm>
              <a:off x="5817375" y="1305469"/>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既設設備調査</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角丸四角形 32"/>
            <p:cNvSpPr/>
            <p:nvPr/>
          </p:nvSpPr>
          <p:spPr bwMode="auto">
            <a:xfrm>
              <a:off x="5817407" y="1822996"/>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設計・見積り</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角丸四角形 33"/>
            <p:cNvSpPr/>
            <p:nvPr/>
          </p:nvSpPr>
          <p:spPr bwMode="auto">
            <a:xfrm>
              <a:off x="5818607" y="2329785"/>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契　約</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角丸四角形 34"/>
            <p:cNvSpPr/>
            <p:nvPr/>
          </p:nvSpPr>
          <p:spPr bwMode="auto">
            <a:xfrm>
              <a:off x="5818607" y="3355833"/>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改修工事</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角丸四角形 35"/>
            <p:cNvSpPr/>
            <p:nvPr/>
          </p:nvSpPr>
          <p:spPr bwMode="auto">
            <a:xfrm>
              <a:off x="5817548" y="4517735"/>
              <a:ext cx="203574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設備の運転</a:t>
              </a:r>
              <a:endPar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63" name="角丸四角形 62"/>
          <p:cNvSpPr/>
          <p:nvPr/>
        </p:nvSpPr>
        <p:spPr>
          <a:xfrm>
            <a:off x="472726" y="5548747"/>
            <a:ext cx="8064000" cy="1116000"/>
          </a:xfrm>
          <a:prstGeom prst="roundRect">
            <a:avLst>
              <a:gd name="adj" fmla="val 8902"/>
            </a:avLst>
          </a:prstGeom>
          <a:ln w="25400">
            <a:solidFill>
              <a:srgbClr val="008080"/>
            </a:solidFill>
            <a:prstDash val="sysDash"/>
          </a:ln>
        </p:spPr>
        <p:txBody>
          <a:bodyPr wrap="square" tIns="0" bIns="0" rtlCol="0" anchor="ctr">
            <a:spAutoFit/>
          </a:bodyPr>
          <a:lstStyle/>
          <a:p>
            <a:pPr algn="just"/>
            <a:endParaRPr kumimoji="1"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6</a:t>
            </a:fld>
            <a:endParaRPr kumimoji="1" lang="ja-JP" altLang="en-US"/>
          </a:p>
        </p:txBody>
      </p:sp>
    </p:spTree>
    <p:extLst>
      <p:ext uri="{BB962C8B-B14F-4D97-AF65-F5344CB8AC3E}">
        <p14:creationId xmlns:p14="http://schemas.microsoft.com/office/powerpoint/2010/main" val="417294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6219197"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５</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事業の契約方式</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126553" y="764550"/>
            <a:ext cx="8870717" cy="1169551"/>
          </a:xfrm>
          <a:prstGeom prst="rect">
            <a:avLst/>
          </a:prstGeom>
        </p:spPr>
        <p:txBody>
          <a:bodyPr wrap="square" tIns="0" bIns="0">
            <a:spAutoFit/>
          </a:bodyPr>
          <a:lstStyle/>
          <a:p>
            <a:pPr algn="just"/>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事業の主な契約方式</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5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●シェアード・セイビングス契約</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5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●ギャランティード・セイビングス契約</a:t>
            </a:r>
            <a:endParaRPr lang="en-US" altLang="ja-JP" sz="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 name="グループ化 1"/>
          <p:cNvGrpSpPr/>
          <p:nvPr/>
        </p:nvGrpSpPr>
        <p:grpSpPr>
          <a:xfrm>
            <a:off x="146730" y="2172284"/>
            <a:ext cx="8781763" cy="4425068"/>
            <a:chOff x="146730" y="2172284"/>
            <a:chExt cx="8781763" cy="4425068"/>
          </a:xfrm>
        </p:grpSpPr>
        <p:sp>
          <p:nvSpPr>
            <p:cNvPr id="10" name="正方形/長方形 9"/>
            <p:cNvSpPr/>
            <p:nvPr/>
          </p:nvSpPr>
          <p:spPr>
            <a:xfrm>
              <a:off x="155379" y="2457818"/>
              <a:ext cx="500400" cy="2487600"/>
            </a:xfrm>
            <a:prstGeom prst="rect">
              <a:avLst/>
            </a:prstGeom>
            <a:solidFill>
              <a:srgbClr val="D9F3D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費</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用</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支</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払</a:t>
              </a:r>
            </a:p>
          </p:txBody>
        </p:sp>
        <p:sp>
          <p:nvSpPr>
            <p:cNvPr id="11" name="正方形/長方形 10"/>
            <p:cNvSpPr/>
            <p:nvPr/>
          </p:nvSpPr>
          <p:spPr>
            <a:xfrm>
              <a:off x="146730" y="2173016"/>
              <a:ext cx="504056" cy="288997"/>
            </a:xfrm>
            <a:prstGeom prst="rect">
              <a:avLst/>
            </a:prstGeom>
            <a:solidFill>
              <a:srgbClr val="D9F3D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2" name="Picture 3"/>
            <p:cNvPicPr>
              <a:picLocks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20079" y="2538278"/>
              <a:ext cx="3607683" cy="2370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5036300" y="2541525"/>
              <a:ext cx="3637499" cy="235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正方形/長方形 13"/>
            <p:cNvSpPr/>
            <p:nvPr/>
          </p:nvSpPr>
          <p:spPr>
            <a:xfrm>
              <a:off x="657891" y="2457818"/>
              <a:ext cx="4135299" cy="2495304"/>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正方形/長方形 14"/>
            <p:cNvSpPr/>
            <p:nvPr/>
          </p:nvSpPr>
          <p:spPr>
            <a:xfrm>
              <a:off x="4793191" y="2457818"/>
              <a:ext cx="4135299" cy="2492961"/>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正方形/長方形 15"/>
            <p:cNvSpPr/>
            <p:nvPr/>
          </p:nvSpPr>
          <p:spPr>
            <a:xfrm>
              <a:off x="657894" y="2172284"/>
              <a:ext cx="4135299" cy="289729"/>
            </a:xfrm>
            <a:prstGeom prst="rect">
              <a:avLst/>
            </a:prstGeom>
            <a:solidFill>
              <a:srgbClr val="D9F3D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シェアード・セイビングス契約</a:t>
              </a:r>
              <a:endParaRPr kumimoji="1" lang="en-US" altLang="ja-JP"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正方形/長方形 16"/>
            <p:cNvSpPr/>
            <p:nvPr/>
          </p:nvSpPr>
          <p:spPr>
            <a:xfrm>
              <a:off x="4793194" y="2172285"/>
              <a:ext cx="4135299" cy="289728"/>
            </a:xfrm>
            <a:prstGeom prst="rect">
              <a:avLst/>
            </a:prstGeom>
            <a:solidFill>
              <a:srgbClr val="D9F3D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ギャランティード・セイビングス契約</a:t>
              </a:r>
              <a:endParaRPr lang="en-US" altLang="ja-JP" sz="140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正方形/長方形 17"/>
            <p:cNvSpPr/>
            <p:nvPr/>
          </p:nvSpPr>
          <p:spPr bwMode="white">
            <a:xfrm>
              <a:off x="2483768" y="2783036"/>
              <a:ext cx="972000" cy="324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正方形/長方形 18"/>
            <p:cNvSpPr/>
            <p:nvPr/>
          </p:nvSpPr>
          <p:spPr>
            <a:xfrm>
              <a:off x="3059832" y="3038816"/>
              <a:ext cx="914400" cy="914400"/>
            </a:xfrm>
            <a:prstGeom prst="rect">
              <a:avLst/>
            </a:prstGeom>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正方形/長方形 19"/>
            <p:cNvSpPr/>
            <p:nvPr/>
          </p:nvSpPr>
          <p:spPr bwMode="white">
            <a:xfrm>
              <a:off x="6022099" y="2876816"/>
              <a:ext cx="972000" cy="324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正方形/長方形 20"/>
            <p:cNvSpPr/>
            <p:nvPr/>
          </p:nvSpPr>
          <p:spPr bwMode="white">
            <a:xfrm>
              <a:off x="1321701" y="3058694"/>
              <a:ext cx="658011" cy="324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正方形/長方形 21"/>
            <p:cNvSpPr/>
            <p:nvPr/>
          </p:nvSpPr>
          <p:spPr bwMode="white">
            <a:xfrm>
              <a:off x="7233662" y="3284321"/>
              <a:ext cx="804661" cy="180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正方形/長方形 22"/>
            <p:cNvSpPr/>
            <p:nvPr/>
          </p:nvSpPr>
          <p:spPr bwMode="white">
            <a:xfrm>
              <a:off x="760445" y="3140321"/>
              <a:ext cx="329005" cy="720000"/>
            </a:xfrm>
            <a:prstGeom prst="rect">
              <a:avLst/>
            </a:prstGeom>
            <a:solidFill>
              <a:schemeClr val="bg1"/>
            </a:solidFill>
            <a:ln>
              <a:solidFill>
                <a:schemeClr val="bg1"/>
              </a:solidFill>
            </a:ln>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正方形/長方形 23"/>
            <p:cNvSpPr/>
            <p:nvPr/>
          </p:nvSpPr>
          <p:spPr bwMode="white">
            <a:xfrm>
              <a:off x="4976666" y="3092267"/>
              <a:ext cx="329005" cy="720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正方形/長方形 24"/>
            <p:cNvSpPr/>
            <p:nvPr/>
          </p:nvSpPr>
          <p:spPr bwMode="white">
            <a:xfrm>
              <a:off x="2483767" y="4736650"/>
              <a:ext cx="972000" cy="144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正方形/長方形 25"/>
            <p:cNvSpPr/>
            <p:nvPr/>
          </p:nvSpPr>
          <p:spPr bwMode="white">
            <a:xfrm>
              <a:off x="6718856" y="4747671"/>
              <a:ext cx="972000" cy="144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正方形/長方形 26"/>
            <p:cNvSpPr/>
            <p:nvPr/>
          </p:nvSpPr>
          <p:spPr bwMode="white">
            <a:xfrm>
              <a:off x="1134889" y="4406968"/>
              <a:ext cx="3204000" cy="144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正方形/長方形 27"/>
            <p:cNvSpPr/>
            <p:nvPr/>
          </p:nvSpPr>
          <p:spPr bwMode="white">
            <a:xfrm>
              <a:off x="5373066" y="4406968"/>
              <a:ext cx="3204000" cy="144000"/>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角丸四角形 28"/>
            <p:cNvSpPr/>
            <p:nvPr/>
          </p:nvSpPr>
          <p:spPr bwMode="black">
            <a:xfrm>
              <a:off x="1085799" y="3008116"/>
              <a:ext cx="1112966"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初期費用</a:t>
              </a:r>
              <a:endPar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なし</a:t>
              </a:r>
            </a:p>
          </p:txBody>
        </p:sp>
        <p:sp>
          <p:nvSpPr>
            <p:cNvPr id="30" name="角丸四角形 29"/>
            <p:cNvSpPr/>
            <p:nvPr/>
          </p:nvSpPr>
          <p:spPr bwMode="auto">
            <a:xfrm>
              <a:off x="2337317" y="2737083"/>
              <a:ext cx="1258507"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サービス料</a:t>
              </a:r>
              <a:endPar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（償却費込み）</a:t>
              </a:r>
              <a:endPar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1" name="角丸四角形 30"/>
            <p:cNvSpPr/>
            <p:nvPr/>
          </p:nvSpPr>
          <p:spPr bwMode="auto">
            <a:xfrm>
              <a:off x="7003718" y="3170138"/>
              <a:ext cx="1258507"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サービス料</a:t>
              </a:r>
              <a:endPar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角丸四角形 31"/>
            <p:cNvSpPr/>
            <p:nvPr/>
          </p:nvSpPr>
          <p:spPr bwMode="auto">
            <a:xfrm>
              <a:off x="5892892" y="2812853"/>
              <a:ext cx="1258507"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省エネルギー</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改修工事</a:t>
              </a:r>
              <a:endPar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角丸四角形 32"/>
            <p:cNvSpPr/>
            <p:nvPr/>
          </p:nvSpPr>
          <p:spPr bwMode="auto">
            <a:xfrm>
              <a:off x="1914778" y="4626750"/>
              <a:ext cx="3124102"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サービス期間　</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最長</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15</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年</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 </a:t>
              </a:r>
            </a:p>
          </p:txBody>
        </p:sp>
        <p:sp>
          <p:nvSpPr>
            <p:cNvPr id="34" name="角丸四角形 33"/>
            <p:cNvSpPr/>
            <p:nvPr/>
          </p:nvSpPr>
          <p:spPr bwMode="auto">
            <a:xfrm>
              <a:off x="1043609" y="4253013"/>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初年度</a:t>
              </a:r>
            </a:p>
          </p:txBody>
        </p:sp>
        <p:sp>
          <p:nvSpPr>
            <p:cNvPr id="35" name="角丸四角形 34"/>
            <p:cNvSpPr/>
            <p:nvPr/>
          </p:nvSpPr>
          <p:spPr bwMode="auto">
            <a:xfrm>
              <a:off x="5292080" y="4253013"/>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初年度</a:t>
              </a:r>
            </a:p>
          </p:txBody>
        </p:sp>
        <p:sp>
          <p:nvSpPr>
            <p:cNvPr id="36" name="角丸四角形 35"/>
            <p:cNvSpPr/>
            <p:nvPr/>
          </p:nvSpPr>
          <p:spPr bwMode="auto">
            <a:xfrm>
              <a:off x="1478092" y="4247537"/>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p>
          </p:txBody>
        </p:sp>
        <p:sp>
          <p:nvSpPr>
            <p:cNvPr id="37" name="角丸四角形 36"/>
            <p:cNvSpPr/>
            <p:nvPr/>
          </p:nvSpPr>
          <p:spPr bwMode="auto">
            <a:xfrm>
              <a:off x="1920079" y="4253013"/>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p>
          </p:txBody>
        </p:sp>
        <p:sp>
          <p:nvSpPr>
            <p:cNvPr id="38" name="角丸四角形 37"/>
            <p:cNvSpPr/>
            <p:nvPr/>
          </p:nvSpPr>
          <p:spPr bwMode="auto">
            <a:xfrm>
              <a:off x="2349691" y="4250578"/>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p>
          </p:txBody>
        </p:sp>
        <p:sp>
          <p:nvSpPr>
            <p:cNvPr id="39" name="角丸四角形 38"/>
            <p:cNvSpPr/>
            <p:nvPr/>
          </p:nvSpPr>
          <p:spPr bwMode="auto">
            <a:xfrm>
              <a:off x="2781739" y="4250578"/>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p>
          </p:txBody>
        </p:sp>
        <p:sp>
          <p:nvSpPr>
            <p:cNvPr id="40" name="角丸四角形 39"/>
            <p:cNvSpPr/>
            <p:nvPr/>
          </p:nvSpPr>
          <p:spPr bwMode="auto">
            <a:xfrm>
              <a:off x="5726565" y="4250578"/>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p>
          </p:txBody>
        </p:sp>
        <p:sp>
          <p:nvSpPr>
            <p:cNvPr id="41" name="角丸四角形 40"/>
            <p:cNvSpPr/>
            <p:nvPr/>
          </p:nvSpPr>
          <p:spPr bwMode="auto">
            <a:xfrm>
              <a:off x="6168552" y="4256054"/>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p>
          </p:txBody>
        </p:sp>
        <p:sp>
          <p:nvSpPr>
            <p:cNvPr id="42" name="角丸四角形 41"/>
            <p:cNvSpPr/>
            <p:nvPr/>
          </p:nvSpPr>
          <p:spPr bwMode="auto">
            <a:xfrm>
              <a:off x="6598164" y="4253619"/>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p>
          </p:txBody>
        </p:sp>
        <p:sp>
          <p:nvSpPr>
            <p:cNvPr id="43" name="角丸四角形 42"/>
            <p:cNvSpPr/>
            <p:nvPr/>
          </p:nvSpPr>
          <p:spPr bwMode="auto">
            <a:xfrm>
              <a:off x="7030212" y="4253619"/>
              <a:ext cx="658010"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p>
          </p:txBody>
        </p:sp>
        <p:sp>
          <p:nvSpPr>
            <p:cNvPr id="44" name="角丸四角形 43"/>
            <p:cNvSpPr/>
            <p:nvPr/>
          </p:nvSpPr>
          <p:spPr bwMode="auto">
            <a:xfrm>
              <a:off x="3748286" y="4246115"/>
              <a:ext cx="757179"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N</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r>
                <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角丸四角形 44"/>
            <p:cNvSpPr/>
            <p:nvPr/>
          </p:nvSpPr>
          <p:spPr bwMode="auto">
            <a:xfrm>
              <a:off x="7913629" y="4250578"/>
              <a:ext cx="890164"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N</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年目</a:t>
              </a:r>
              <a:r>
                <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正方形/長方形 45"/>
            <p:cNvSpPr/>
            <p:nvPr/>
          </p:nvSpPr>
          <p:spPr>
            <a:xfrm>
              <a:off x="155379" y="5327851"/>
              <a:ext cx="504056" cy="396000"/>
            </a:xfrm>
            <a:prstGeom prst="rect">
              <a:avLst/>
            </a:prstGeom>
            <a:solidFill>
              <a:srgbClr val="D9F3D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所</a:t>
              </a:r>
              <a:r>
                <a:rPr lang="ja-JP" altLang="en-US"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機</a:t>
              </a:r>
              <a:endParaRPr kumimoji="1"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有</a:t>
              </a:r>
              <a:r>
                <a:rPr lang="ja-JP" altLang="en-US"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器</a:t>
              </a:r>
              <a:endParaRPr kumimoji="1"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7" name="正方形/長方形 46"/>
            <p:cNvSpPr/>
            <p:nvPr/>
          </p:nvSpPr>
          <p:spPr>
            <a:xfrm>
              <a:off x="155379" y="4943074"/>
              <a:ext cx="504056" cy="396000"/>
            </a:xfrm>
            <a:prstGeom prst="rect">
              <a:avLst/>
            </a:prstGeom>
            <a:solidFill>
              <a:srgbClr val="D9F3D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費</a:t>
              </a:r>
              <a:r>
                <a:rPr kumimoji="1" lang="ja-JP" altLang="en-US"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改</a:t>
              </a:r>
              <a:endParaRPr kumimoji="1"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用</a:t>
              </a:r>
              <a:r>
                <a:rPr kumimoji="1" lang="ja-JP" altLang="en-US"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修</a:t>
              </a:r>
              <a:endParaRPr kumimoji="1"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正方形/長方形 47"/>
            <p:cNvSpPr/>
            <p:nvPr/>
          </p:nvSpPr>
          <p:spPr>
            <a:xfrm>
              <a:off x="657891" y="5327851"/>
              <a:ext cx="4135299" cy="396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事業者の所有</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9" name="正方形/長方形 48"/>
            <p:cNvSpPr/>
            <p:nvPr/>
          </p:nvSpPr>
          <p:spPr>
            <a:xfrm>
              <a:off x="4793191" y="5327851"/>
              <a:ext cx="4135299" cy="396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ビルオーナーの所有</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正方形/長方形 49"/>
            <p:cNvSpPr/>
            <p:nvPr/>
          </p:nvSpPr>
          <p:spPr>
            <a:xfrm>
              <a:off x="657891" y="4950780"/>
              <a:ext cx="4135299" cy="38530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事業者が負担</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1" name="正方形/長方形 50"/>
            <p:cNvSpPr/>
            <p:nvPr/>
          </p:nvSpPr>
          <p:spPr>
            <a:xfrm>
              <a:off x="4793191" y="4950780"/>
              <a:ext cx="4135299" cy="38530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ビルオーナー</a:t>
              </a: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が負担</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2" name="正方形/長方形 51"/>
            <p:cNvSpPr/>
            <p:nvPr/>
          </p:nvSpPr>
          <p:spPr>
            <a:xfrm>
              <a:off x="155379" y="5707152"/>
              <a:ext cx="504056" cy="890200"/>
            </a:xfrm>
            <a:prstGeom prst="rect">
              <a:avLst/>
            </a:prstGeom>
            <a:solidFill>
              <a:srgbClr val="D9F3D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長</a:t>
              </a:r>
              <a:endParaRPr kumimoji="1"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3" name="正方形/長方形 52"/>
            <p:cNvSpPr/>
            <p:nvPr/>
          </p:nvSpPr>
          <p:spPr>
            <a:xfrm>
              <a:off x="657895" y="5707152"/>
              <a:ext cx="4135296" cy="8902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 </a:t>
              </a:r>
              <a:r>
                <a:rPr lang="ja-JP" altLang="en-US" sz="14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初期投資不要で後年度負担増</a:t>
              </a:r>
              <a:r>
                <a:rPr lang="ja-JP" altLang="en-US" sz="28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ゼロ</a:t>
              </a:r>
              <a:endParaRPr lang="en-US" altLang="ja-JP" sz="14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en-US" sz="2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 長期の安定的なビルの運営が前提条件</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4" name="正方形/長方形 53"/>
            <p:cNvSpPr/>
            <p:nvPr/>
          </p:nvSpPr>
          <p:spPr>
            <a:xfrm>
              <a:off x="4793192" y="5707152"/>
              <a:ext cx="4135296" cy="8902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 tIns="18000" rIns="18000" bIns="18000" rtlCol="0" anchor="ctr"/>
            <a:lstStyle/>
            <a:p>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所有権が全てビルオーナーに一元化</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lang="ja-JP" altLang="ja-JP" sz="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ビルオーナー</a:t>
              </a: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に資金調達力があれば有利</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ビル運営形態の変動にも対処が容易</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5" name="直線コネクタ 54"/>
            <p:cNvCxnSpPr/>
            <p:nvPr/>
          </p:nvCxnSpPr>
          <p:spPr>
            <a:xfrm>
              <a:off x="1476016" y="3686988"/>
              <a:ext cx="97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1152790" y="3686809"/>
              <a:ext cx="180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2519561" y="3686988"/>
              <a:ext cx="1836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a:off x="3419872" y="3663906"/>
              <a:ext cx="0" cy="705350"/>
            </a:xfrm>
            <a:prstGeom prst="straightConnector1">
              <a:avLst/>
            </a:prstGeom>
            <a:ln w="1905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59" name="四角形吹き出し 58"/>
            <p:cNvSpPr/>
            <p:nvPr/>
          </p:nvSpPr>
          <p:spPr>
            <a:xfrm>
              <a:off x="3473141" y="3326848"/>
              <a:ext cx="1126977" cy="267271"/>
            </a:xfrm>
            <a:prstGeom prst="wedgeRectCallout">
              <a:avLst>
                <a:gd name="adj1" fmla="val -48874"/>
                <a:gd name="adj2" fmla="val 163113"/>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光熱水費削減額</a:t>
              </a:r>
              <a:endPar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60" name="直線コネクタ 59"/>
            <p:cNvCxnSpPr/>
            <p:nvPr/>
          </p:nvCxnSpPr>
          <p:spPr>
            <a:xfrm flipV="1">
              <a:off x="5701968" y="3686809"/>
              <a:ext cx="1512000" cy="17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flipV="1">
              <a:off x="7350680" y="3686809"/>
              <a:ext cx="1260000" cy="17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flipV="1">
              <a:off x="5383096" y="3686809"/>
              <a:ext cx="144000" cy="17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7596336" y="3677081"/>
              <a:ext cx="0" cy="705350"/>
            </a:xfrm>
            <a:prstGeom prst="straightConnector1">
              <a:avLst/>
            </a:prstGeom>
            <a:ln w="1905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64" name="四角形吹き出し 63"/>
            <p:cNvSpPr/>
            <p:nvPr/>
          </p:nvSpPr>
          <p:spPr>
            <a:xfrm>
              <a:off x="7732407" y="3758896"/>
              <a:ext cx="1126977" cy="267271"/>
            </a:xfrm>
            <a:prstGeom prst="wedgeRectCallout">
              <a:avLst>
                <a:gd name="adj1" fmla="val -55780"/>
                <a:gd name="adj2" fmla="val 93960"/>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光熱水費削減額</a:t>
              </a:r>
              <a:endParaRPr kumimoji="1"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5" name="角丸四角形 64"/>
            <p:cNvSpPr/>
            <p:nvPr/>
          </p:nvSpPr>
          <p:spPr bwMode="auto">
            <a:xfrm>
              <a:off x="5704368" y="4621602"/>
              <a:ext cx="3124102"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1" lang="en-US" altLang="ja-JP"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サービス期間　　</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最長</a:t>
              </a:r>
              <a:r>
                <a:rPr lang="en-US" altLang="ja-JP" sz="1100" b="1" dirty="0">
                  <a:latin typeface="Meiryo UI" panose="020B0604030504040204" pitchFamily="50" charset="-128"/>
                  <a:ea typeface="Meiryo UI" panose="020B0604030504040204" pitchFamily="50" charset="-128"/>
                  <a:cs typeface="Meiryo UI" panose="020B0604030504040204" pitchFamily="50" charset="-128"/>
                </a:rPr>
                <a:t>15</a:t>
              </a: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年</a:t>
              </a:r>
              <a:r>
                <a:rPr kumimoji="1" lang="ja-JP" altLang="en-US" sz="1100" b="1" i="0" u="none" strike="noStrike" cap="none" normalizeH="0" baseline="0" dirty="0">
                  <a:ln>
                    <a:noFill/>
                  </a:ln>
                  <a:effectLst/>
                  <a:latin typeface="Meiryo UI" panose="020B0604030504040204" pitchFamily="50" charset="-128"/>
                  <a:ea typeface="Meiryo UI" panose="020B0604030504040204" pitchFamily="50" charset="-128"/>
                  <a:cs typeface="Meiryo UI" panose="020B0604030504040204" pitchFamily="50" charset="-128"/>
                </a:rPr>
                <a:t> </a:t>
              </a:r>
            </a:p>
          </p:txBody>
        </p:sp>
      </p:grpSp>
      <p:sp>
        <p:nvSpPr>
          <p:cNvPr id="3" name="スライド番号プレースホルダー 2"/>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7</a:t>
            </a:fld>
            <a:endParaRPr kumimoji="1" lang="ja-JP" altLang="en-US"/>
          </a:p>
        </p:txBody>
      </p:sp>
      <p:sp>
        <p:nvSpPr>
          <p:cNvPr id="68" name="正方形/長方形 67">
            <a:extLst>
              <a:ext uri="{FF2B5EF4-FFF2-40B4-BE49-F238E27FC236}">
                <a16:creationId xmlns:a16="http://schemas.microsoft.com/office/drawing/2014/main" id="{B97618FC-EF03-4B31-8436-3A5E2B4534E3}"/>
              </a:ext>
            </a:extLst>
          </p:cNvPr>
          <p:cNvSpPr/>
          <p:nvPr/>
        </p:nvSpPr>
        <p:spPr>
          <a:xfrm>
            <a:off x="4788024" y="1176029"/>
            <a:ext cx="3885775" cy="769441"/>
          </a:xfrm>
          <a:prstGeom prst="rect">
            <a:avLst/>
          </a:prstGeom>
        </p:spPr>
        <p:txBody>
          <a:bodyPr wrap="square" tIns="0" bIns="0">
            <a:spAutoFit/>
          </a:bodyPr>
          <a:lstStyle/>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→府実績：</a:t>
            </a:r>
            <a:r>
              <a:rPr lang="en-US" altLang="ja-JP"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174</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施設</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5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→府実績：  </a:t>
            </a:r>
            <a:r>
              <a:rPr lang="en-US" altLang="ja-JP" sz="2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11</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施設</a:t>
            </a:r>
            <a:endParaRPr lang="en-US" altLang="ja-JP" sz="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17294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8014286"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６</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事業について</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0" name="グループ化 9"/>
          <p:cNvGrpSpPr/>
          <p:nvPr/>
        </p:nvGrpSpPr>
        <p:grpSpPr>
          <a:xfrm>
            <a:off x="111272" y="1304068"/>
            <a:ext cx="7989120" cy="5543875"/>
            <a:chOff x="829210" y="1084001"/>
            <a:chExt cx="7892976" cy="5424165"/>
          </a:xfrm>
        </p:grpSpPr>
        <p:grpSp>
          <p:nvGrpSpPr>
            <p:cNvPr id="15" name="グループ化 14"/>
            <p:cNvGrpSpPr/>
            <p:nvPr/>
          </p:nvGrpSpPr>
          <p:grpSpPr>
            <a:xfrm>
              <a:off x="829210" y="1084001"/>
              <a:ext cx="7892976" cy="5424165"/>
              <a:chOff x="829210" y="1084001"/>
              <a:chExt cx="7892976" cy="5424165"/>
            </a:xfrm>
          </p:grpSpPr>
          <p:pic>
            <p:nvPicPr>
              <p:cNvPr id="17" name="Picture 13"/>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829210" y="1084001"/>
                <a:ext cx="7892976" cy="5424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8908" y="4697530"/>
                <a:ext cx="647700" cy="406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3330" y="5135674"/>
                <a:ext cx="1024705" cy="2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4419" y="5588563"/>
                <a:ext cx="485775"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1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2576" y="5377316"/>
                <a:ext cx="144000" cy="21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05325" y="5960439"/>
                <a:ext cx="133350" cy="28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7518" y="6042804"/>
                <a:ext cx="358164" cy="89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80424" y="6033032"/>
                <a:ext cx="624057" cy="369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04419" y="6327191"/>
                <a:ext cx="314325"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49360" y="4417194"/>
                <a:ext cx="271408" cy="248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89460" y="4336128"/>
                <a:ext cx="259858" cy="238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42146" y="4332830"/>
                <a:ext cx="156591" cy="143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19"/>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87011" y="4252523"/>
                <a:ext cx="216000" cy="10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42623" y="4311088"/>
                <a:ext cx="104775" cy="10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236902" flipH="1">
                <a:off x="3786090" y="4351120"/>
                <a:ext cx="266700" cy="161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855525" flipH="1">
                <a:off x="3961539" y="4471697"/>
                <a:ext cx="266700" cy="161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20675971" flipH="1">
                <a:off x="4344043" y="4609874"/>
                <a:ext cx="266700" cy="161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6" name="Picture 2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flipH="1" flipV="1">
              <a:off x="1424668" y="3068960"/>
              <a:ext cx="1728192" cy="327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 name="角丸四角形 10"/>
          <p:cNvSpPr/>
          <p:nvPr/>
        </p:nvSpPr>
        <p:spPr>
          <a:xfrm>
            <a:off x="3835023" y="4581128"/>
            <a:ext cx="5197705" cy="2114151"/>
          </a:xfrm>
          <a:prstGeom prst="roundRect">
            <a:avLst>
              <a:gd name="adj" fmla="val 8920"/>
            </a:avLst>
          </a:prstGeom>
          <a:solidFill>
            <a:srgbClr val="FFFFCD"/>
          </a:solidFill>
          <a:ln w="28575">
            <a:solidFill>
              <a:srgbClr val="002060"/>
            </a:solidFill>
          </a:ln>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サブタイトル 2"/>
          <p:cNvSpPr txBox="1">
            <a:spLocks/>
          </p:cNvSpPr>
          <p:nvPr/>
        </p:nvSpPr>
        <p:spPr bwMode="auto">
          <a:xfrm>
            <a:off x="3847797" y="4678119"/>
            <a:ext cx="5735617" cy="1968309"/>
          </a:xfrm>
          <a:prstGeom prst="rect">
            <a:avLst/>
          </a:prstGeom>
          <a:noFill/>
          <a:ln w="19050">
            <a:noFill/>
            <a:miter lim="800000"/>
            <a:headEnd/>
            <a:tailEnd/>
          </a:ln>
          <a:effectLst/>
        </p:spPr>
        <p:txBody>
          <a:bodyPr wrap="square" lIns="108000" tIns="72000" rIns="108000" bIns="72000"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just">
              <a:buNone/>
              <a:tabLst>
                <a:tab pos="4749800" algn="l"/>
              </a:tabLst>
              <a:defRPr/>
            </a:pPr>
            <a:r>
              <a:rPr lang="ja-JP" altLang="en-US" sz="2000" b="1" u="sng"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第</a:t>
            </a:r>
            <a:r>
              <a:rPr lang="en-US" altLang="ja-JP" sz="2000" b="1" u="sng"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2000" b="1" u="sng"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期大阪府</a:t>
            </a:r>
            <a:r>
              <a:rPr lang="en-US" altLang="ja-JP" sz="2000" b="1" u="sng"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u="sng"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アクションプランの推進目標</a:t>
            </a:r>
            <a:endParaRPr lang="en-US" altLang="ja-JP" sz="2000" b="1" u="sng"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endParaRPr lang="en-US" altLang="ja-JP" sz="4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8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★計画期間          ：令和</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7</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年度～令和</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６年度（</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10</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年間）</a:t>
            </a:r>
            <a:endPar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★導入目標施設数 ：</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90</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施設</a:t>
            </a:r>
            <a:endPar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★平均省ｴﾈ率　　　 ：</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10</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p>
          <a:p>
            <a:pPr marL="0" indent="0" algn="just">
              <a:buNone/>
              <a:tabLst>
                <a:tab pos="4749800" algn="l"/>
              </a:tabLst>
              <a:defRPr/>
            </a:pP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★光熱水費削減額 ：累計</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42</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億円</a:t>
            </a:r>
            <a:endPar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CO2</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排出削減量：累計</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99,000</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 ★エネルギー削減量：累計</a:t>
            </a:r>
            <a:r>
              <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54,000kl </a:t>
            </a:r>
            <a:r>
              <a:rPr lang="ja-JP" altLang="en-US"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（原油換算）</a:t>
            </a:r>
            <a:endParaRPr lang="en-US" altLang="ja-JP" sz="12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角丸四角形 12"/>
          <p:cNvSpPr/>
          <p:nvPr/>
        </p:nvSpPr>
        <p:spPr>
          <a:xfrm>
            <a:off x="467544" y="3284984"/>
            <a:ext cx="2143203" cy="468000"/>
          </a:xfrm>
          <a:prstGeom prst="roundRect">
            <a:avLst>
              <a:gd name="adj" fmla="val 26091"/>
            </a:avLst>
          </a:prstGeom>
          <a:solidFill>
            <a:srgbClr val="FFFFCD"/>
          </a:solidFill>
          <a:ln w="28575">
            <a:solidFill>
              <a:srgbClr val="FF0000"/>
            </a:solidFill>
          </a:ln>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角丸四角形 13"/>
          <p:cNvSpPr/>
          <p:nvPr/>
        </p:nvSpPr>
        <p:spPr bwMode="auto">
          <a:xfrm>
            <a:off x="483504" y="3320895"/>
            <a:ext cx="2043646" cy="423433"/>
          </a:xfrm>
          <a:prstGeom prst="roundRect">
            <a:avLst/>
          </a:prstGeom>
          <a:noFill/>
          <a:ln w="9525" cap="flat" cmpd="sng" algn="ctr">
            <a:noFill/>
            <a:prstDash val="solid"/>
            <a:round/>
            <a:headEnd type="none" w="med" len="med"/>
            <a:tailEnd type="none" w="med" len="med"/>
          </a:ln>
          <a:effectLst/>
        </p:spPr>
        <p:txBody>
          <a:bodyPr vert="horz" wrap="square" lIns="72000" tIns="36000" rIns="72000" bIns="360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大阪府から情報発信</a:t>
            </a:r>
          </a:p>
        </p:txBody>
      </p:sp>
      <p:sp>
        <p:nvSpPr>
          <p:cNvPr id="34" name="正方形/長方形 33"/>
          <p:cNvSpPr/>
          <p:nvPr/>
        </p:nvSpPr>
        <p:spPr>
          <a:xfrm>
            <a:off x="113409" y="626960"/>
            <a:ext cx="8856001" cy="1261884"/>
          </a:xfrm>
          <a:prstGeom prst="rect">
            <a:avLst/>
          </a:prstGeom>
        </p:spPr>
        <p:txBody>
          <a:bodyPr wrap="square" tIns="0" bIns="0">
            <a:spAutoFit/>
          </a:bodyPr>
          <a:lstStyle/>
          <a:p>
            <a:pPr algn="just"/>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大阪府では、平成</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13</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年に全国自治体で初となるシェアード方式の</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事業を実施しました。令和</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7</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年度に第</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期大阪府</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アクションプランを策定しました。</a:t>
            </a:r>
            <a:endPar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今後も継続して</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事業を推進し導入拡大していきます。</a:t>
            </a: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8</a:t>
            </a:fld>
            <a:endParaRPr kumimoji="1" lang="ja-JP" altLang="en-US" dirty="0"/>
          </a:p>
        </p:txBody>
      </p:sp>
    </p:spTree>
    <p:extLst>
      <p:ext uri="{BB962C8B-B14F-4D97-AF65-F5344CB8AC3E}">
        <p14:creationId xmlns:p14="http://schemas.microsoft.com/office/powerpoint/2010/main" val="4172942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 name="正方形/長方形 5"/>
          <p:cNvSpPr/>
          <p:nvPr/>
        </p:nvSpPr>
        <p:spPr>
          <a:xfrm>
            <a:off x="86106" y="36164"/>
            <a:ext cx="8446334"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７</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導入実績一覧</a:t>
            </a:r>
            <a:endPar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p:cNvSpPr txBox="1"/>
          <p:nvPr/>
        </p:nvSpPr>
        <p:spPr>
          <a:xfrm>
            <a:off x="6948266" y="188640"/>
            <a:ext cx="1944214" cy="276999"/>
          </a:xfrm>
          <a:prstGeom prst="rect">
            <a:avLst/>
          </a:prstGeom>
          <a:noFill/>
        </p:spPr>
        <p:txBody>
          <a:bodyPr wrap="square" rtlCol="0">
            <a:spAutoFit/>
          </a:bodyPr>
          <a:lstStyle/>
          <a:p>
            <a:pPr algn="ctr">
              <a:tabLst>
                <a:tab pos="5735638" algn="l"/>
              </a:tabLst>
            </a:pPr>
            <a:r>
              <a:rPr lang="en-US" altLang="ja-JP"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rPr>
              <a:t>青字はギャランティード</a:t>
            </a:r>
            <a:endParaRPr kumimoji="1" lang="ja-JP" altLang="en-US"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9</a:t>
            </a:fld>
            <a:endParaRPr kumimoji="1" lang="ja-JP" altLang="en-US" dirty="0"/>
          </a:p>
        </p:txBody>
      </p:sp>
      <p:graphicFrame>
        <p:nvGraphicFramePr>
          <p:cNvPr id="8" name="表 7">
            <a:extLst>
              <a:ext uri="{FF2B5EF4-FFF2-40B4-BE49-F238E27FC236}">
                <a16:creationId xmlns:a16="http://schemas.microsoft.com/office/drawing/2014/main" id="{385607AB-2FA4-2ADE-ACCB-9EE81BAC94D2}"/>
              </a:ext>
            </a:extLst>
          </p:cNvPr>
          <p:cNvGraphicFramePr>
            <a:graphicFrameLocks noGrp="1"/>
          </p:cNvGraphicFramePr>
          <p:nvPr>
            <p:extLst>
              <p:ext uri="{D42A27DB-BD31-4B8C-83A1-F6EECF244321}">
                <p14:modId xmlns:p14="http://schemas.microsoft.com/office/powerpoint/2010/main" val="3288215711"/>
              </p:ext>
            </p:extLst>
          </p:nvPr>
        </p:nvGraphicFramePr>
        <p:xfrm>
          <a:off x="390345" y="721939"/>
          <a:ext cx="8352926" cy="5536852"/>
        </p:xfrm>
        <a:graphic>
          <a:graphicData uri="http://schemas.openxmlformats.org/drawingml/2006/table">
            <a:tbl>
              <a:tblPr firstRow="1" bandRow="1">
                <a:tableStyleId>{0660B408-B3CF-4A94-85FC-2B1E0A45F4A2}</a:tableStyleId>
              </a:tblPr>
              <a:tblGrid>
                <a:gridCol w="1176696">
                  <a:extLst>
                    <a:ext uri="{9D8B030D-6E8A-4147-A177-3AD203B41FA5}">
                      <a16:colId xmlns:a16="http://schemas.microsoft.com/office/drawing/2014/main" val="20000"/>
                    </a:ext>
                  </a:extLst>
                </a:gridCol>
                <a:gridCol w="2630205">
                  <a:extLst>
                    <a:ext uri="{9D8B030D-6E8A-4147-A177-3AD203B41FA5}">
                      <a16:colId xmlns:a16="http://schemas.microsoft.com/office/drawing/2014/main" val="20001"/>
                    </a:ext>
                  </a:extLst>
                </a:gridCol>
                <a:gridCol w="928308">
                  <a:extLst>
                    <a:ext uri="{9D8B030D-6E8A-4147-A177-3AD203B41FA5}">
                      <a16:colId xmlns:a16="http://schemas.microsoft.com/office/drawing/2014/main" val="20002"/>
                    </a:ext>
                  </a:extLst>
                </a:gridCol>
                <a:gridCol w="1385471">
                  <a:extLst>
                    <a:ext uri="{9D8B030D-6E8A-4147-A177-3AD203B41FA5}">
                      <a16:colId xmlns:a16="http://schemas.microsoft.com/office/drawing/2014/main" val="20004"/>
                    </a:ext>
                  </a:extLst>
                </a:gridCol>
                <a:gridCol w="936104">
                  <a:extLst>
                    <a:ext uri="{9D8B030D-6E8A-4147-A177-3AD203B41FA5}">
                      <a16:colId xmlns:a16="http://schemas.microsoft.com/office/drawing/2014/main" val="20005"/>
                    </a:ext>
                  </a:extLst>
                </a:gridCol>
                <a:gridCol w="1296142">
                  <a:extLst>
                    <a:ext uri="{9D8B030D-6E8A-4147-A177-3AD203B41FA5}">
                      <a16:colId xmlns:a16="http://schemas.microsoft.com/office/drawing/2014/main" val="20006"/>
                    </a:ext>
                  </a:extLst>
                </a:gridCol>
              </a:tblGrid>
              <a:tr h="431992">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契約年度</a:t>
                      </a:r>
                      <a:endPar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36000" marR="36000" marT="0" marB="0"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施　設　名</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建物用途</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ESCO</a:t>
                      </a:r>
                    </a:p>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ｻｰﾋﾞｽ期間</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省ｴﾈ率</a:t>
                      </a:r>
                      <a:endPar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ja-JP" altLang="en-US" sz="1300" b="0" i="0" u="none" strike="noStrike" dirty="0">
                          <a:solidFill>
                            <a:schemeClr val="bg1"/>
                          </a:solidFill>
                          <a:effectLst/>
                          <a:latin typeface="Meiryo UI" pitchFamily="50" charset="-128"/>
                          <a:ea typeface="Meiryo UI" pitchFamily="50" charset="-128"/>
                          <a:cs typeface="Meiryo UI" pitchFamily="50" charset="-128"/>
                        </a:rPr>
                        <a:t>備考</a:t>
                      </a:r>
                    </a:p>
                  </a:txBody>
                  <a:tcPr marL="36000" marR="36000" marT="0" marB="0" anchor="ctr">
                    <a:lnL w="19050" cap="flat" cmpd="sng" algn="ctr">
                      <a:solidFill>
                        <a:schemeClr val="bg1"/>
                      </a:solidFill>
                      <a:prstDash val="solid"/>
                      <a:round/>
                      <a:headEnd type="none" w="med" len="med"/>
                      <a:tailEnd type="none" w="med" len="med"/>
                    </a:lnL>
                    <a:lnB w="190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55243">
                <a:tc>
                  <a:txBody>
                    <a:bodyPr/>
                    <a:lstStyle/>
                    <a:p>
                      <a:pPr algn="ctr"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13</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母子保健総合医療センター</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病院</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ct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12</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24.8</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ctr"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1"/>
                  </a:ext>
                </a:extLst>
              </a:tr>
              <a:tr h="2552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14</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府民センタービル </a:t>
                      </a: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(4)</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庁舎</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10</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19.7</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2"/>
                  </a:ext>
                </a:extLst>
              </a:tr>
              <a:tr h="2552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15</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急性期・総合医療センター</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病院</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12</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25.1</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3"/>
                  </a:ext>
                </a:extLst>
              </a:tr>
              <a:tr h="255243">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教育センター</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庁舎</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9</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13.7</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4"/>
                  </a:ext>
                </a:extLst>
              </a:tr>
              <a:tr h="255243">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err="1">
                          <a:effectLst/>
                          <a:latin typeface="Meiryo UI" panose="020B0604030504040204" pitchFamily="50" charset="-128"/>
                          <a:ea typeface="Meiryo UI" panose="020B0604030504040204" pitchFamily="50" charset="-128"/>
                          <a:cs typeface="Meiryo UI" panose="020B0604030504040204" pitchFamily="50" charset="-128"/>
                        </a:rPr>
                        <a:t>障がい</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者交流促進センター</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福祉施設</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12</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21.8</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5"/>
                  </a:ext>
                </a:extLst>
              </a:tr>
              <a:tr h="255243">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池田・府市合同庁舎</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庁舎</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12</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29.1</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6"/>
                  </a:ext>
                </a:extLst>
              </a:tr>
              <a:tr h="255243">
                <a:tc>
                  <a:txBody>
                    <a:bodyPr/>
                    <a:lstStyle/>
                    <a:p>
                      <a:pPr algn="ctr"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16</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呼吸器・アレルギー医療推進センター</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病院</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12</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39.8</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7"/>
                  </a:ext>
                </a:extLst>
              </a:tr>
              <a:tr h="255243">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マイドームおおさか</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複合施設</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15</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29.4</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8"/>
                  </a:ext>
                </a:extLst>
              </a:tr>
              <a:tr h="255243">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労働センター</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複合施設</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15</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34.7</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9"/>
                  </a:ext>
                </a:extLst>
              </a:tr>
              <a:tr h="255243">
                <a:tc>
                  <a:txBody>
                    <a:bodyPr/>
                    <a:lstStyle/>
                    <a:p>
                      <a:pPr algn="ctr"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17</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門真運転免許試験場</a:t>
                      </a:r>
                      <a:endParaRPr lang="zh-TW"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警察施設</a:t>
                      </a:r>
                      <a:endParaRPr lang="zh-TW"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11</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19.4</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10"/>
                  </a:ext>
                </a:extLst>
              </a:tr>
              <a:tr h="255243">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中河内府民センタービル</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庁舎</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15</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17.3</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11"/>
                  </a:ext>
                </a:extLst>
              </a:tr>
              <a:tr h="255243">
                <a:tc>
                  <a:txBody>
                    <a:bodyPr/>
                    <a:lstStyle/>
                    <a:p>
                      <a:pPr algn="ctr" fontAlgn="ctr"/>
                      <a:r>
                        <a:rPr lang="en-US" altLang="ja-JP" sz="1300" b="0" i="0" u="none" strike="noStrike" dirty="0">
                          <a:solidFill>
                            <a:srgbClr val="3333FF"/>
                          </a:solidFill>
                          <a:effectLst/>
                          <a:latin typeface="Meiryo UI" pitchFamily="50" charset="-128"/>
                          <a:ea typeface="Meiryo UI" pitchFamily="50" charset="-128"/>
                          <a:cs typeface="Meiryo UI" pitchFamily="50" charset="-128"/>
                        </a:rPr>
                        <a:t>〃</a:t>
                      </a:r>
                      <a:endParaRPr lang="ja-JP" altLang="en-US" sz="1300" b="0" i="0" u="none" strike="noStrike" dirty="0">
                        <a:solidFill>
                          <a:srgbClr val="3333FF"/>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rPr>
                        <a:t>府庁舎　本館・別館 </a:t>
                      </a:r>
                      <a:r>
                        <a:rPr lang="en-US" altLang="ja-JP" sz="1300" u="none" strike="noStrike"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rPr>
                        <a:t>(2)</a:t>
                      </a:r>
                      <a:endParaRPr lang="ja-JP" altLang="en-US" sz="1300" b="0" i="0" u="none" strike="noStrike" dirty="0">
                        <a:solidFill>
                          <a:srgbClr val="3333FF"/>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rPr>
                        <a:t>庁舎</a:t>
                      </a:r>
                      <a:endParaRPr lang="ja-JP" altLang="en-US" sz="1300" b="0" i="0" u="none" strike="noStrike" dirty="0">
                        <a:solidFill>
                          <a:srgbClr val="3333FF"/>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rPr>
                        <a:t>10</a:t>
                      </a:r>
                      <a:r>
                        <a:rPr lang="zh-TW" altLang="en-US" sz="1300" kern="100"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rPr>
                        <a:t>8.3</a:t>
                      </a:r>
                      <a:r>
                        <a:rPr lang="ja-JP" altLang="en-US" sz="1300" u="none" strike="noStrike" dirty="0">
                          <a:solidFill>
                            <a:srgbClr val="3333FF"/>
                          </a:solidFill>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3333FF"/>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3333FF"/>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12"/>
                  </a:ext>
                </a:extLst>
              </a:tr>
              <a:tr h="255243">
                <a:tc>
                  <a:txBody>
                    <a:bodyPr/>
                    <a:lstStyle/>
                    <a:p>
                      <a:pPr algn="ctr"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18</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体育会館</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体育館</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15</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16.1</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13"/>
                  </a:ext>
                </a:extLst>
              </a:tr>
              <a:tr h="255243">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青少年海洋センター </a:t>
                      </a: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(2)</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宿泊研修</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15</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17.3</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14"/>
                  </a:ext>
                </a:extLst>
              </a:tr>
              <a:tr h="255243">
                <a:tc>
                  <a:txBody>
                    <a:bodyPr/>
                    <a:lstStyle/>
                    <a:p>
                      <a:pPr algn="ctr"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19</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男女共同参画・青少年センター</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複合施設</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15</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24.7</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15"/>
                  </a:ext>
                </a:extLst>
              </a:tr>
              <a:tr h="255243">
                <a:tc>
                  <a:txBody>
                    <a:bodyPr/>
                    <a:lstStyle/>
                    <a:p>
                      <a:pPr algn="ctr"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25</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 池田保健所外</a:t>
                      </a:r>
                      <a:r>
                        <a:rPr lang="en-US" altLang="ja-JP"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10</a:t>
                      </a:r>
                      <a:r>
                        <a:rPr lang="ja-JP" altLang="en-US"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件 </a:t>
                      </a:r>
                      <a:r>
                        <a:rPr lang="en-US" altLang="ja-JP" sz="13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(11)</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庁舎</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14</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r" fontAlgn="ctr"/>
                      <a:r>
                        <a:rPr lang="en-US" altLang="ja-JP" sz="1300" u="none" strike="noStrike" dirty="0">
                          <a:effectLst/>
                          <a:latin typeface="Meiryo UI" panose="020B0604030504040204" pitchFamily="50" charset="-128"/>
                          <a:ea typeface="Meiryo UI" panose="020B0604030504040204" pitchFamily="50" charset="-128"/>
                          <a:cs typeface="Meiryo UI" panose="020B0604030504040204" pitchFamily="50" charset="-128"/>
                        </a:rPr>
                        <a:t>7.7</a:t>
                      </a: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144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16"/>
                  </a:ext>
                </a:extLst>
              </a:tr>
              <a:tr h="255243">
                <a:tc>
                  <a:txBody>
                    <a:bodyPr/>
                    <a:lstStyle/>
                    <a:p>
                      <a:pPr algn="ctr"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26</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sz="1300" kern="100" dirty="0">
                          <a:effectLst/>
                          <a:latin typeface="Meiryo UI" panose="020B0604030504040204" pitchFamily="50" charset="-128"/>
                          <a:ea typeface="Meiryo UI" panose="020B0604030504040204" pitchFamily="50" charset="-128"/>
                          <a:cs typeface="Meiryo UI" panose="020B0604030504040204" pitchFamily="50" charset="-128"/>
                        </a:rPr>
                        <a:t>りんくうタウン駅ビル</a:t>
                      </a: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b="0" i="0" u="none" strike="noStrike" dirty="0">
                          <a:solidFill>
                            <a:schemeClr val="dk1"/>
                          </a:solidFill>
                          <a:effectLst/>
                          <a:latin typeface="Meiryo UI" panose="020B0604030504040204" pitchFamily="50" charset="-128"/>
                          <a:ea typeface="Meiryo UI" panose="020B0604030504040204" pitchFamily="50" charset="-128"/>
                          <a:cs typeface="Meiryo UI" pitchFamily="50" charset="-128"/>
                        </a:rPr>
                        <a:t>駅施設</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5</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sz="1300" kern="100" dirty="0">
                          <a:effectLst/>
                          <a:latin typeface="Meiryo UI" panose="020B0604030504040204" pitchFamily="50" charset="-128"/>
                          <a:ea typeface="Meiryo UI" panose="020B0604030504040204" pitchFamily="50" charset="-128"/>
                          <a:cs typeface="Meiryo UI" panose="020B0604030504040204" pitchFamily="50" charset="-128"/>
                        </a:rPr>
                        <a:t>31.2%</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chemeClr val="tx1"/>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8472046"/>
                  </a:ext>
                </a:extLst>
              </a:tr>
              <a:tr h="2552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sz="1300" kern="100" dirty="0">
                          <a:effectLst/>
                          <a:latin typeface="Meiryo UI" panose="020B0604030504040204" pitchFamily="50" charset="-128"/>
                          <a:ea typeface="Meiryo UI" panose="020B0604030504040204" pitchFamily="50" charset="-128"/>
                          <a:cs typeface="Meiryo UI" panose="020B0604030504040204" pitchFamily="50" charset="-128"/>
                        </a:rPr>
                        <a:t>中央図書館</a:t>
                      </a: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b="0" i="0" u="none" strike="noStrike" dirty="0">
                          <a:solidFill>
                            <a:schemeClr val="dk1"/>
                          </a:solidFill>
                          <a:effectLst/>
                          <a:latin typeface="Meiryo UI" panose="020B0604030504040204" pitchFamily="50" charset="-128"/>
                          <a:ea typeface="Meiryo UI" panose="020B0604030504040204" pitchFamily="50" charset="-128"/>
                          <a:cs typeface="Meiryo UI" pitchFamily="50" charset="-128"/>
                        </a:rPr>
                        <a:t>図書館</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9</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sz="1300" kern="100" dirty="0">
                          <a:effectLst/>
                          <a:latin typeface="Meiryo UI" panose="020B0604030504040204" pitchFamily="50" charset="-128"/>
                          <a:ea typeface="Meiryo UI" panose="020B0604030504040204" pitchFamily="50" charset="-128"/>
                          <a:cs typeface="Meiryo UI" panose="020B0604030504040204" pitchFamily="50" charset="-128"/>
                        </a:rPr>
                        <a:t>42.9%</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253956318"/>
                  </a:ext>
                </a:extLst>
              </a:tr>
              <a:tr h="2552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平成</a:t>
                      </a:r>
                      <a:r>
                        <a:rPr lang="en-US" altLang="ja-JP" sz="1300" b="0" i="0" u="none" strike="noStrike" dirty="0">
                          <a:solidFill>
                            <a:srgbClr val="000000"/>
                          </a:solidFill>
                          <a:effectLst/>
                          <a:latin typeface="Meiryo UI" pitchFamily="50" charset="-128"/>
                          <a:ea typeface="Meiryo UI" pitchFamily="50" charset="-128"/>
                          <a:cs typeface="Meiryo UI" pitchFamily="50" charset="-128"/>
                        </a:rPr>
                        <a:t>27</a:t>
                      </a:r>
                      <a:r>
                        <a:rPr lang="ja-JP" altLang="en-US" sz="1300" b="0" i="0" u="none" strike="noStrike" dirty="0">
                          <a:solidFill>
                            <a:srgbClr val="000000"/>
                          </a:solidFill>
                          <a:effectLst/>
                          <a:latin typeface="Meiryo UI" pitchFamily="50" charset="-128"/>
                          <a:ea typeface="Meiryo UI" pitchFamily="50" charset="-128"/>
                          <a:cs typeface="Meiryo UI" pitchFamily="50" charset="-128"/>
                        </a:rPr>
                        <a:t>年度</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sz="1300" kern="100" dirty="0">
                          <a:effectLst/>
                          <a:latin typeface="Meiryo UI" panose="020B0604030504040204" pitchFamily="50" charset="-128"/>
                          <a:ea typeface="Meiryo UI" panose="020B0604030504040204" pitchFamily="50" charset="-128"/>
                          <a:cs typeface="Meiryo UI" panose="020B0604030504040204" pitchFamily="50" charset="-128"/>
                        </a:rPr>
                        <a:t>東警察署外７</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件</a:t>
                      </a:r>
                      <a:r>
                        <a:rPr 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r>
                        <a:rPr lang="en-US" sz="1300" kern="100" dirty="0">
                          <a:effectLst/>
                          <a:latin typeface="Meiryo UI" panose="020B0604030504040204" pitchFamily="50" charset="-128"/>
                          <a:ea typeface="Meiryo UI" panose="020B0604030504040204" pitchFamily="50" charset="-128"/>
                          <a:cs typeface="Meiryo UI" panose="020B0604030504040204" pitchFamily="50" charset="-128"/>
                        </a:rPr>
                        <a:t>8</a:t>
                      </a:r>
                      <a:r>
                        <a:rPr 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b="0" i="0" u="none" strike="noStrike" dirty="0">
                          <a:solidFill>
                            <a:schemeClr val="dk1"/>
                          </a:solidFill>
                          <a:effectLst/>
                          <a:latin typeface="Meiryo UI" panose="020B0604030504040204" pitchFamily="50" charset="-128"/>
                          <a:ea typeface="Meiryo UI" panose="020B0604030504040204" pitchFamily="50" charset="-128"/>
                          <a:cs typeface="Meiryo UI" pitchFamily="50" charset="-128"/>
                        </a:rPr>
                        <a:t>警察署</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9</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sz="1300" kern="100" dirty="0">
                          <a:effectLst/>
                          <a:latin typeface="Meiryo UI" panose="020B0604030504040204" pitchFamily="50" charset="-128"/>
                          <a:ea typeface="Meiryo UI" panose="020B0604030504040204" pitchFamily="50" charset="-128"/>
                          <a:cs typeface="Meiryo UI" panose="020B0604030504040204" pitchFamily="50" charset="-128"/>
                        </a:rPr>
                        <a:t>35.1%</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ｻｰﾋﾞｽ満了</a:t>
                      </a: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197510906"/>
                  </a:ext>
                </a:extLst>
              </a:tr>
              <a:tr h="255243">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sz="1300" kern="100" dirty="0">
                          <a:effectLst/>
                          <a:latin typeface="Meiryo UI" panose="020B0604030504040204" pitchFamily="50" charset="-128"/>
                          <a:ea typeface="Meiryo UI" panose="020B0604030504040204" pitchFamily="50" charset="-128"/>
                          <a:cs typeface="Meiryo UI" panose="020B0604030504040204" pitchFamily="50" charset="-128"/>
                        </a:rPr>
                        <a:t>泉北府民センタービル</a:t>
                      </a: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庁舎</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altLang="zh-TW" sz="1300" kern="100" dirty="0">
                          <a:effectLst/>
                          <a:latin typeface="Meiryo UI" panose="020B0604030504040204" pitchFamily="50" charset="-128"/>
                          <a:ea typeface="Meiryo UI" panose="020B0604030504040204" pitchFamily="50" charset="-128"/>
                          <a:cs typeface="Meiryo UI" panose="020B0604030504040204" pitchFamily="50" charset="-128"/>
                        </a:rPr>
                        <a:t>15</a:t>
                      </a:r>
                      <a:r>
                        <a:rPr lang="zh-TW" altLang="en-US" sz="1300" kern="100" dirty="0">
                          <a:effectLst/>
                          <a:latin typeface="Meiryo UI" panose="020B0604030504040204" pitchFamily="50" charset="-128"/>
                          <a:ea typeface="Meiryo UI" panose="020B0604030504040204" pitchFamily="50" charset="-128"/>
                          <a:cs typeface="Meiryo UI" panose="020B0604030504040204" pitchFamily="50" charset="-128"/>
                        </a:rPr>
                        <a:t>年間</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a:r>
                        <a:rPr lang="en-US" sz="1300" kern="100" dirty="0">
                          <a:effectLst/>
                          <a:latin typeface="Meiryo UI" panose="020B0604030504040204" pitchFamily="50" charset="-128"/>
                          <a:ea typeface="Meiryo UI" panose="020B0604030504040204" pitchFamily="50" charset="-128"/>
                          <a:cs typeface="Meiryo UI" panose="020B0604030504040204" pitchFamily="50" charset="-128"/>
                        </a:rPr>
                        <a:t>18.3%</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0" marT="36000" marB="0" anchor="ctr">
                    <a:lnL w="190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198732637"/>
                  </a:ext>
                </a:extLst>
              </a:tr>
            </a:tbl>
          </a:graphicData>
        </a:graphic>
      </p:graphicFrame>
      <p:grpSp>
        <p:nvGrpSpPr>
          <p:cNvPr id="9" name="グループ化 8">
            <a:extLst>
              <a:ext uri="{FF2B5EF4-FFF2-40B4-BE49-F238E27FC236}">
                <a16:creationId xmlns:a16="http://schemas.microsoft.com/office/drawing/2014/main" id="{B2817E51-BE77-91AD-11E3-DE8E3F59B8E8}"/>
              </a:ext>
            </a:extLst>
          </p:cNvPr>
          <p:cNvGrpSpPr/>
          <p:nvPr/>
        </p:nvGrpSpPr>
        <p:grpSpPr>
          <a:xfrm>
            <a:off x="137006" y="5249937"/>
            <a:ext cx="8784976" cy="1008853"/>
            <a:chOff x="166065" y="5526778"/>
            <a:chExt cx="8784976" cy="360040"/>
          </a:xfrm>
        </p:grpSpPr>
        <p:cxnSp>
          <p:nvCxnSpPr>
            <p:cNvPr id="10" name="直線コネクタ 9">
              <a:extLst>
                <a:ext uri="{FF2B5EF4-FFF2-40B4-BE49-F238E27FC236}">
                  <a16:creationId xmlns:a16="http://schemas.microsoft.com/office/drawing/2014/main" id="{97F7643B-62D7-9205-F2AC-27D4E0DBEDC7}"/>
                </a:ext>
              </a:extLst>
            </p:cNvPr>
            <p:cNvCxnSpPr/>
            <p:nvPr/>
          </p:nvCxnSpPr>
          <p:spPr>
            <a:xfrm>
              <a:off x="166065" y="5526778"/>
              <a:ext cx="8784976" cy="0"/>
            </a:xfrm>
            <a:prstGeom prst="line">
              <a:avLst/>
            </a:prstGeom>
            <a:ln w="34925" cmpd="sng">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E94565A8-B635-D9E1-A5CD-0186660DE57B}"/>
                </a:ext>
              </a:extLst>
            </p:cNvPr>
            <p:cNvCxnSpPr/>
            <p:nvPr/>
          </p:nvCxnSpPr>
          <p:spPr>
            <a:xfrm>
              <a:off x="166065" y="5526778"/>
              <a:ext cx="0" cy="360040"/>
            </a:xfrm>
            <a:prstGeom prst="straightConnector1">
              <a:avLst/>
            </a:prstGeom>
            <a:ln w="34925">
              <a:solidFill>
                <a:schemeClr val="tx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A6379C83-1906-C5ED-E922-FFC33B9AED90}"/>
                </a:ext>
              </a:extLst>
            </p:cNvPr>
            <p:cNvCxnSpPr/>
            <p:nvPr/>
          </p:nvCxnSpPr>
          <p:spPr>
            <a:xfrm>
              <a:off x="8924147" y="5526778"/>
              <a:ext cx="0" cy="360040"/>
            </a:xfrm>
            <a:prstGeom prst="straightConnector1">
              <a:avLst/>
            </a:prstGeom>
            <a:ln w="34925">
              <a:solidFill>
                <a:schemeClr val="tx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3" name="テキスト ボックス 12">
            <a:extLst>
              <a:ext uri="{FF2B5EF4-FFF2-40B4-BE49-F238E27FC236}">
                <a16:creationId xmlns:a16="http://schemas.microsoft.com/office/drawing/2014/main" id="{A6FDC7B9-4B0A-DE10-EE71-91463F0870A2}"/>
              </a:ext>
            </a:extLst>
          </p:cNvPr>
          <p:cNvSpPr txBox="1"/>
          <p:nvPr/>
        </p:nvSpPr>
        <p:spPr>
          <a:xfrm>
            <a:off x="8695033" y="2489528"/>
            <a:ext cx="430887" cy="2235612"/>
          </a:xfrm>
          <a:prstGeom prst="rect">
            <a:avLst/>
          </a:prstGeom>
          <a:noFill/>
        </p:spPr>
        <p:txBody>
          <a:bodyPr vert="eaVert" wrap="square" rtlCol="0">
            <a:spAutoFit/>
          </a:bodyPr>
          <a:lstStyle/>
          <a:p>
            <a:r>
              <a:rPr kumimoji="1" lang="ja-JP" altLang="en-US" sz="1600" b="1" dirty="0">
                <a:latin typeface="Meiryo UI" panose="020B0604030504040204" pitchFamily="50" charset="-128"/>
                <a:ea typeface="Meiryo UI" panose="020B0604030504040204" pitchFamily="50" charset="-128"/>
              </a:rPr>
              <a:t>（１期　旧 プラン）</a:t>
            </a:r>
          </a:p>
        </p:txBody>
      </p:sp>
      <p:cxnSp>
        <p:nvCxnSpPr>
          <p:cNvPr id="14" name="直線矢印コネクタ 13">
            <a:extLst>
              <a:ext uri="{FF2B5EF4-FFF2-40B4-BE49-F238E27FC236}">
                <a16:creationId xmlns:a16="http://schemas.microsoft.com/office/drawing/2014/main" id="{B4F05603-04FF-4BBD-14FA-AC25F8F74163}"/>
              </a:ext>
            </a:extLst>
          </p:cNvPr>
          <p:cNvCxnSpPr>
            <a:cxnSpLocks/>
            <a:stCxn id="13" idx="0"/>
          </p:cNvCxnSpPr>
          <p:nvPr/>
        </p:nvCxnSpPr>
        <p:spPr>
          <a:xfrm flipH="1" flipV="1">
            <a:off x="8895089" y="1227155"/>
            <a:ext cx="15388" cy="12623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C78065D5-BCF6-6E72-80A3-FD7BACF97535}"/>
              </a:ext>
            </a:extLst>
          </p:cNvPr>
          <p:cNvCxnSpPr>
            <a:cxnSpLocks/>
          </p:cNvCxnSpPr>
          <p:nvPr/>
        </p:nvCxnSpPr>
        <p:spPr>
          <a:xfrm>
            <a:off x="8895088" y="4437112"/>
            <a:ext cx="0" cy="8222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2437A0B5-1797-4801-FFD0-7D07665BC9F5}"/>
              </a:ext>
            </a:extLst>
          </p:cNvPr>
          <p:cNvSpPr txBox="1"/>
          <p:nvPr/>
        </p:nvSpPr>
        <p:spPr>
          <a:xfrm>
            <a:off x="4572000" y="6258798"/>
            <a:ext cx="4811967" cy="338554"/>
          </a:xfrm>
          <a:prstGeom prst="rect">
            <a:avLst/>
          </a:prstGeom>
          <a:noFill/>
        </p:spPr>
        <p:txBody>
          <a:bodyPr wrap="square" rtlCol="0">
            <a:spAutoFit/>
          </a:bodyPr>
          <a:lstStyle/>
          <a:p>
            <a:r>
              <a:rPr lang="ja-JP" altLang="en-US" sz="1600" b="1" dirty="0">
                <a:solidFill>
                  <a:schemeClr val="accent1">
                    <a:lumMod val="50000"/>
                  </a:schemeClr>
                </a:solidFill>
                <a:latin typeface="Meiryo UI" panose="020B0604030504040204" pitchFamily="50" charset="-128"/>
                <a:ea typeface="Meiryo UI" panose="020B0604030504040204" pitchFamily="50" charset="-128"/>
              </a:rPr>
              <a:t>新・大阪府</a:t>
            </a:r>
            <a:r>
              <a:rPr lang="en-US" altLang="ja-JP" sz="1600" b="1" dirty="0">
                <a:solidFill>
                  <a:schemeClr val="accent1">
                    <a:lumMod val="50000"/>
                  </a:schemeClr>
                </a:solidFill>
                <a:latin typeface="Meiryo UI" panose="020B0604030504040204" pitchFamily="50" charset="-128"/>
                <a:ea typeface="Meiryo UI" panose="020B0604030504040204" pitchFamily="50" charset="-128"/>
              </a:rPr>
              <a:t>ESCO</a:t>
            </a:r>
            <a:r>
              <a:rPr lang="ja-JP" altLang="en-US" sz="1600" b="1" dirty="0">
                <a:solidFill>
                  <a:schemeClr val="accent1">
                    <a:lumMod val="50000"/>
                  </a:schemeClr>
                </a:solidFill>
                <a:latin typeface="Meiryo UI" panose="020B0604030504040204" pitchFamily="50" charset="-128"/>
                <a:ea typeface="Meiryo UI" panose="020B0604030504040204" pitchFamily="50" charset="-128"/>
              </a:rPr>
              <a:t>アクションプラン（２期　旧プラン）</a:t>
            </a:r>
            <a:endParaRPr kumimoji="1" lang="ja-JP" altLang="en-US" sz="1600" b="1" dirty="0">
              <a:solidFill>
                <a:schemeClr val="accent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87344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 name="正方形/長方形 5"/>
          <p:cNvSpPr/>
          <p:nvPr/>
        </p:nvSpPr>
        <p:spPr>
          <a:xfrm>
            <a:off x="86106" y="36164"/>
            <a:ext cx="8446334"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７</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導入実績一覧</a:t>
            </a:r>
            <a:endPar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10</a:t>
            </a:fld>
            <a:endParaRPr kumimoji="1" lang="ja-JP" altLang="en-US"/>
          </a:p>
        </p:txBody>
      </p:sp>
      <p:sp>
        <p:nvSpPr>
          <p:cNvPr id="8" name="テキスト ボックス 7">
            <a:extLst>
              <a:ext uri="{FF2B5EF4-FFF2-40B4-BE49-F238E27FC236}">
                <a16:creationId xmlns:a16="http://schemas.microsoft.com/office/drawing/2014/main" id="{63F94F33-64AF-4353-A16A-5BA87B1254CD}"/>
              </a:ext>
            </a:extLst>
          </p:cNvPr>
          <p:cNvSpPr txBox="1"/>
          <p:nvPr/>
        </p:nvSpPr>
        <p:spPr>
          <a:xfrm>
            <a:off x="6948266" y="188640"/>
            <a:ext cx="1944214" cy="276999"/>
          </a:xfrm>
          <a:prstGeom prst="rect">
            <a:avLst/>
          </a:prstGeom>
          <a:noFill/>
        </p:spPr>
        <p:txBody>
          <a:bodyPr wrap="square" rtlCol="0">
            <a:spAutoFit/>
          </a:bodyPr>
          <a:lstStyle/>
          <a:p>
            <a:pPr algn="ctr">
              <a:tabLst>
                <a:tab pos="5735638" algn="l"/>
              </a:tabLst>
            </a:pPr>
            <a:r>
              <a:rPr lang="en-US" altLang="ja-JP"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rPr>
              <a:t>青字はギャランティード</a:t>
            </a:r>
            <a:endParaRPr kumimoji="1" lang="ja-JP" altLang="en-US"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5" name="図 4">
            <a:extLst>
              <a:ext uri="{FF2B5EF4-FFF2-40B4-BE49-F238E27FC236}">
                <a16:creationId xmlns:a16="http://schemas.microsoft.com/office/drawing/2014/main" id="{03CBED49-8BCB-656A-1EB5-1CB76EB28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826" y="697739"/>
            <a:ext cx="8707062" cy="5670529"/>
          </a:xfrm>
          <a:prstGeom prst="rect">
            <a:avLst/>
          </a:prstGeom>
        </p:spPr>
      </p:pic>
      <p:cxnSp>
        <p:nvCxnSpPr>
          <p:cNvPr id="9" name="直線矢印コネクタ 8">
            <a:extLst>
              <a:ext uri="{FF2B5EF4-FFF2-40B4-BE49-F238E27FC236}">
                <a16:creationId xmlns:a16="http://schemas.microsoft.com/office/drawing/2014/main" id="{6DB5A207-33AB-A5E7-3881-EC1D77F5EDA8}"/>
              </a:ext>
            </a:extLst>
          </p:cNvPr>
          <p:cNvCxnSpPr>
            <a:cxnSpLocks/>
          </p:cNvCxnSpPr>
          <p:nvPr/>
        </p:nvCxnSpPr>
        <p:spPr>
          <a:xfrm>
            <a:off x="141826" y="1196752"/>
            <a:ext cx="0" cy="5112568"/>
          </a:xfrm>
          <a:prstGeom prst="straightConnector1">
            <a:avLst/>
          </a:prstGeom>
          <a:ln w="31750">
            <a:solidFill>
              <a:schemeClr val="accent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0CCADAA2-2EBB-9E40-4296-3CBAD182DD20}"/>
              </a:ext>
            </a:extLst>
          </p:cNvPr>
          <p:cNvCxnSpPr>
            <a:cxnSpLocks/>
          </p:cNvCxnSpPr>
          <p:nvPr/>
        </p:nvCxnSpPr>
        <p:spPr>
          <a:xfrm>
            <a:off x="8848888" y="1255700"/>
            <a:ext cx="0" cy="5112568"/>
          </a:xfrm>
          <a:prstGeom prst="straightConnector1">
            <a:avLst/>
          </a:prstGeom>
          <a:ln w="31750">
            <a:solidFill>
              <a:schemeClr val="accent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086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E899F-8F9E-A82D-CF71-51982AEB41C3}"/>
            </a:ext>
          </a:extLst>
        </p:cNvPr>
        <p:cNvGrpSpPr/>
        <p:nvPr/>
      </p:nvGrpSpPr>
      <p:grpSpPr>
        <a:xfrm>
          <a:off x="0" y="0"/>
          <a:ext cx="0" cy="0"/>
          <a:chOff x="0" y="0"/>
          <a:chExt cx="0" cy="0"/>
        </a:xfrm>
      </p:grpSpPr>
      <p:cxnSp>
        <p:nvCxnSpPr>
          <p:cNvPr id="4" name="直線コネクタ 3">
            <a:extLst>
              <a:ext uri="{FF2B5EF4-FFF2-40B4-BE49-F238E27FC236}">
                <a16:creationId xmlns:a16="http://schemas.microsoft.com/office/drawing/2014/main" id="{7D3EC0CF-E821-9E57-82DC-C21F3A368555}"/>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 name="正方形/長方形 5">
            <a:extLst>
              <a:ext uri="{FF2B5EF4-FFF2-40B4-BE49-F238E27FC236}">
                <a16:creationId xmlns:a16="http://schemas.microsoft.com/office/drawing/2014/main" id="{1E45A9EF-742D-B5A1-7488-931A8AE89238}"/>
              </a:ext>
            </a:extLst>
          </p:cNvPr>
          <p:cNvSpPr/>
          <p:nvPr/>
        </p:nvSpPr>
        <p:spPr>
          <a:xfrm>
            <a:off x="86106" y="36164"/>
            <a:ext cx="8446334"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７</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導入実績一覧</a:t>
            </a:r>
            <a:endPar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D15527CF-8723-7680-A9B6-9B53DE94AD21}"/>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11</a:t>
            </a:fld>
            <a:endParaRPr kumimoji="1" lang="ja-JP" altLang="en-US" dirty="0"/>
          </a:p>
        </p:txBody>
      </p:sp>
      <p:sp>
        <p:nvSpPr>
          <p:cNvPr id="8" name="テキスト ボックス 7">
            <a:extLst>
              <a:ext uri="{FF2B5EF4-FFF2-40B4-BE49-F238E27FC236}">
                <a16:creationId xmlns:a16="http://schemas.microsoft.com/office/drawing/2014/main" id="{9F0CD6C2-17BE-1C20-A538-1D71C91124C1}"/>
              </a:ext>
            </a:extLst>
          </p:cNvPr>
          <p:cNvSpPr txBox="1"/>
          <p:nvPr/>
        </p:nvSpPr>
        <p:spPr>
          <a:xfrm>
            <a:off x="6948266" y="188640"/>
            <a:ext cx="1944214" cy="276999"/>
          </a:xfrm>
          <a:prstGeom prst="rect">
            <a:avLst/>
          </a:prstGeom>
          <a:noFill/>
        </p:spPr>
        <p:txBody>
          <a:bodyPr wrap="square" rtlCol="0">
            <a:spAutoFit/>
          </a:bodyPr>
          <a:lstStyle/>
          <a:p>
            <a:pPr algn="ctr">
              <a:tabLst>
                <a:tab pos="5735638" algn="l"/>
              </a:tabLst>
            </a:pPr>
            <a:r>
              <a:rPr lang="en-US" altLang="ja-JP"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rPr>
              <a:t>青字はギャランティード</a:t>
            </a:r>
            <a:endParaRPr kumimoji="1" lang="ja-JP" altLang="en-US" sz="1200" b="1" dirty="0">
              <a:solidFill>
                <a:srgbClr val="3333FF"/>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7" name="図 6">
            <a:extLst>
              <a:ext uri="{FF2B5EF4-FFF2-40B4-BE49-F238E27FC236}">
                <a16:creationId xmlns:a16="http://schemas.microsoft.com/office/drawing/2014/main" id="{BEA2A9C8-0684-730F-1F6C-5E84A99E3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07" y="692694"/>
            <a:ext cx="8738435" cy="2304253"/>
          </a:xfrm>
          <a:prstGeom prst="rect">
            <a:avLst/>
          </a:prstGeom>
        </p:spPr>
      </p:pic>
      <p:cxnSp>
        <p:nvCxnSpPr>
          <p:cNvPr id="10" name="直線コネクタ 9">
            <a:extLst>
              <a:ext uri="{FF2B5EF4-FFF2-40B4-BE49-F238E27FC236}">
                <a16:creationId xmlns:a16="http://schemas.microsoft.com/office/drawing/2014/main" id="{8F4F3D90-A18A-736E-5DFC-4870E27D3360}"/>
              </a:ext>
            </a:extLst>
          </p:cNvPr>
          <p:cNvCxnSpPr>
            <a:cxnSpLocks/>
          </p:cNvCxnSpPr>
          <p:nvPr/>
        </p:nvCxnSpPr>
        <p:spPr>
          <a:xfrm>
            <a:off x="154045" y="1772816"/>
            <a:ext cx="8815365"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32BB88EF-5215-E03F-EB0B-C55A6CCFF8BF}"/>
              </a:ext>
            </a:extLst>
          </p:cNvPr>
          <p:cNvCxnSpPr>
            <a:cxnSpLocks/>
          </p:cNvCxnSpPr>
          <p:nvPr/>
        </p:nvCxnSpPr>
        <p:spPr>
          <a:xfrm>
            <a:off x="179512" y="1772816"/>
            <a:ext cx="0" cy="1224877"/>
          </a:xfrm>
          <a:prstGeom prst="straightConnector1">
            <a:avLst/>
          </a:prstGeom>
          <a:ln w="508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187E7096-3464-C961-B4C4-8C62A8532D26}"/>
              </a:ext>
            </a:extLst>
          </p:cNvPr>
          <p:cNvSpPr txBox="1"/>
          <p:nvPr/>
        </p:nvSpPr>
        <p:spPr>
          <a:xfrm>
            <a:off x="4427984" y="3006091"/>
            <a:ext cx="4848701" cy="461665"/>
          </a:xfrm>
          <a:prstGeom prst="rect">
            <a:avLst/>
          </a:prstGeom>
          <a:noFill/>
        </p:spPr>
        <p:txBody>
          <a:bodyPr wrap="square">
            <a:spAutoFit/>
          </a:bodyPr>
          <a:lstStyle/>
          <a:p>
            <a:r>
              <a:rPr lang="ja-JP" altLang="en-US" sz="2400" b="1" dirty="0">
                <a:solidFill>
                  <a:srgbClr val="FF0000"/>
                </a:solidFill>
                <a:latin typeface="Meiryo UI" panose="020B0604030504040204" pitchFamily="50" charset="-128"/>
                <a:ea typeface="Meiryo UI" panose="020B0604030504040204" pitchFamily="50" charset="-128"/>
              </a:rPr>
              <a:t>第</a:t>
            </a:r>
            <a:r>
              <a:rPr lang="en-US" altLang="ja-JP" sz="2400" b="1" dirty="0">
                <a:solidFill>
                  <a:srgbClr val="FF0000"/>
                </a:solidFill>
                <a:latin typeface="Meiryo UI" panose="020B0604030504040204" pitchFamily="50" charset="-128"/>
                <a:ea typeface="Meiryo UI" panose="020B0604030504040204" pitchFamily="50" charset="-128"/>
              </a:rPr>
              <a:t>3</a:t>
            </a:r>
            <a:r>
              <a:rPr lang="ja-JP" altLang="en-US" sz="2400" b="1" dirty="0">
                <a:solidFill>
                  <a:srgbClr val="FF0000"/>
                </a:solidFill>
                <a:latin typeface="Meiryo UI" panose="020B0604030504040204" pitchFamily="50" charset="-128"/>
                <a:ea typeface="Meiryo UI" panose="020B0604030504040204" pitchFamily="50" charset="-128"/>
              </a:rPr>
              <a:t>期大阪府</a:t>
            </a:r>
            <a:r>
              <a:rPr lang="en-US" altLang="ja-JP" sz="2400" b="1" dirty="0">
                <a:solidFill>
                  <a:srgbClr val="FF0000"/>
                </a:solidFill>
                <a:latin typeface="Meiryo UI" panose="020B0604030504040204" pitchFamily="50" charset="-128"/>
                <a:ea typeface="Meiryo UI" panose="020B0604030504040204" pitchFamily="50" charset="-128"/>
              </a:rPr>
              <a:t>ESCO</a:t>
            </a:r>
            <a:r>
              <a:rPr lang="ja-JP" altLang="en-US" sz="2400" b="1" dirty="0">
                <a:solidFill>
                  <a:srgbClr val="FF0000"/>
                </a:solidFill>
                <a:latin typeface="Meiryo UI" panose="020B0604030504040204" pitchFamily="50" charset="-128"/>
                <a:ea typeface="Meiryo UI" panose="020B0604030504040204" pitchFamily="50" charset="-128"/>
              </a:rPr>
              <a:t>アクションプラン</a:t>
            </a:r>
            <a:endParaRPr kumimoji="1" lang="ja-JP" altLang="en-US" sz="2400" b="1" dirty="0">
              <a:solidFill>
                <a:srgbClr val="FF0000"/>
              </a:solidFill>
              <a:latin typeface="Meiryo UI" panose="020B0604030504040204" pitchFamily="50" charset="-128"/>
              <a:ea typeface="Meiryo UI" panose="020B0604030504040204" pitchFamily="50" charset="-128"/>
            </a:endParaRPr>
          </a:p>
        </p:txBody>
      </p:sp>
      <p:cxnSp>
        <p:nvCxnSpPr>
          <p:cNvPr id="23" name="直線矢印コネクタ 22">
            <a:extLst>
              <a:ext uri="{FF2B5EF4-FFF2-40B4-BE49-F238E27FC236}">
                <a16:creationId xmlns:a16="http://schemas.microsoft.com/office/drawing/2014/main" id="{D62CFEF7-8A95-1E89-421D-5E3E8AB0C974}"/>
              </a:ext>
            </a:extLst>
          </p:cNvPr>
          <p:cNvCxnSpPr>
            <a:cxnSpLocks/>
          </p:cNvCxnSpPr>
          <p:nvPr/>
        </p:nvCxnSpPr>
        <p:spPr>
          <a:xfrm>
            <a:off x="8964488" y="1268760"/>
            <a:ext cx="0" cy="432048"/>
          </a:xfrm>
          <a:prstGeom prst="straightConnector1">
            <a:avLst/>
          </a:prstGeom>
          <a:ln w="31750">
            <a:solidFill>
              <a:schemeClr val="accent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EE0146C9-2616-3854-765D-EC3C4D77DE5C}"/>
              </a:ext>
            </a:extLst>
          </p:cNvPr>
          <p:cNvCxnSpPr>
            <a:cxnSpLocks/>
          </p:cNvCxnSpPr>
          <p:nvPr/>
        </p:nvCxnSpPr>
        <p:spPr>
          <a:xfrm>
            <a:off x="179512" y="1268760"/>
            <a:ext cx="0" cy="432048"/>
          </a:xfrm>
          <a:prstGeom prst="straightConnector1">
            <a:avLst/>
          </a:prstGeom>
          <a:ln w="31750">
            <a:solidFill>
              <a:schemeClr val="accent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DD9170A4-15D9-FEF0-7CAF-62FC0AF9EEA0}"/>
              </a:ext>
            </a:extLst>
          </p:cNvPr>
          <p:cNvCxnSpPr>
            <a:cxnSpLocks/>
          </p:cNvCxnSpPr>
          <p:nvPr/>
        </p:nvCxnSpPr>
        <p:spPr>
          <a:xfrm>
            <a:off x="8964488" y="1781214"/>
            <a:ext cx="0" cy="1224877"/>
          </a:xfrm>
          <a:prstGeom prst="straightConnector1">
            <a:avLst/>
          </a:prstGeom>
          <a:ln w="508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563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正方形/長方形 26"/>
          <p:cNvSpPr/>
          <p:nvPr/>
        </p:nvSpPr>
        <p:spPr>
          <a:xfrm>
            <a:off x="86106" y="36164"/>
            <a:ext cx="8883304"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８</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導入実績</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44" name="直線コネクタ 143"/>
          <p:cNvCxnSpPr/>
          <p:nvPr/>
        </p:nvCxnSpPr>
        <p:spPr>
          <a:xfrm flipV="1">
            <a:off x="105825" y="435136"/>
            <a:ext cx="8786655" cy="4962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12</a:t>
            </a:fld>
            <a:endParaRPr kumimoji="1" lang="ja-JP" altLang="en-US" dirty="0"/>
          </a:p>
        </p:txBody>
      </p:sp>
      <p:graphicFrame>
        <p:nvGraphicFramePr>
          <p:cNvPr id="5" name="グラフ 4">
            <a:extLst>
              <a:ext uri="{FF2B5EF4-FFF2-40B4-BE49-F238E27FC236}">
                <a16:creationId xmlns:a16="http://schemas.microsoft.com/office/drawing/2014/main" id="{0B12FFC8-70DA-4986-9515-39BC71339E64}"/>
              </a:ext>
            </a:extLst>
          </p:cNvPr>
          <p:cNvGraphicFramePr/>
          <p:nvPr>
            <p:extLst>
              <p:ext uri="{D42A27DB-BD31-4B8C-83A1-F6EECF244321}">
                <p14:modId xmlns:p14="http://schemas.microsoft.com/office/powerpoint/2010/main" val="747808055"/>
              </p:ext>
            </p:extLst>
          </p:nvPr>
        </p:nvGraphicFramePr>
        <p:xfrm>
          <a:off x="61082" y="534156"/>
          <a:ext cx="9021835" cy="6207212"/>
        </p:xfrm>
        <a:graphic>
          <a:graphicData uri="http://schemas.openxmlformats.org/drawingml/2006/chart">
            <c:chart xmlns:c="http://schemas.openxmlformats.org/drawingml/2006/chart" xmlns:r="http://schemas.openxmlformats.org/officeDocument/2006/relationships" r:id="rId3"/>
          </a:graphicData>
        </a:graphic>
      </p:graphicFrame>
      <p:sp>
        <p:nvSpPr>
          <p:cNvPr id="128" name="テキスト ボックス 127">
            <a:extLst>
              <a:ext uri="{FF2B5EF4-FFF2-40B4-BE49-F238E27FC236}">
                <a16:creationId xmlns:a16="http://schemas.microsoft.com/office/drawing/2014/main" id="{6448D950-E131-4DB0-A99D-E01184B9675B}"/>
              </a:ext>
            </a:extLst>
          </p:cNvPr>
          <p:cNvSpPr txBox="1"/>
          <p:nvPr/>
        </p:nvSpPr>
        <p:spPr>
          <a:xfrm>
            <a:off x="2424881" y="6014757"/>
            <a:ext cx="1364538" cy="276999"/>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（平成　年）</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29" name="直線矢印コネクタ 128">
            <a:extLst>
              <a:ext uri="{FF2B5EF4-FFF2-40B4-BE49-F238E27FC236}">
                <a16:creationId xmlns:a16="http://schemas.microsoft.com/office/drawing/2014/main" id="{EAFE856B-6CFB-4F80-97CD-432D621AB808}"/>
              </a:ext>
            </a:extLst>
          </p:cNvPr>
          <p:cNvCxnSpPr>
            <a:cxnSpLocks/>
          </p:cNvCxnSpPr>
          <p:nvPr/>
        </p:nvCxnSpPr>
        <p:spPr>
          <a:xfrm>
            <a:off x="4272801" y="4094249"/>
            <a:ext cx="269181" cy="612734"/>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1" name="角丸四角形 214">
            <a:extLst>
              <a:ext uri="{FF2B5EF4-FFF2-40B4-BE49-F238E27FC236}">
                <a16:creationId xmlns:a16="http://schemas.microsoft.com/office/drawing/2014/main" id="{90F87F2B-2B45-489E-B7CD-F5C853D477EE}"/>
              </a:ext>
            </a:extLst>
          </p:cNvPr>
          <p:cNvSpPr/>
          <p:nvPr/>
        </p:nvSpPr>
        <p:spPr>
          <a:xfrm>
            <a:off x="2565078" y="3711029"/>
            <a:ext cx="1970060" cy="383220"/>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kumimoji="1" lang="en-US" altLang="ja-JP"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LED</a:t>
            </a:r>
            <a:r>
              <a:rPr kumimoji="1" lang="ja-JP" altLang="en-US"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照明の導入開始</a:t>
            </a:r>
          </a:p>
        </p:txBody>
      </p:sp>
      <p:cxnSp>
        <p:nvCxnSpPr>
          <p:cNvPr id="132" name="直線矢印コネクタ 131">
            <a:extLst>
              <a:ext uri="{FF2B5EF4-FFF2-40B4-BE49-F238E27FC236}">
                <a16:creationId xmlns:a16="http://schemas.microsoft.com/office/drawing/2014/main" id="{1D5B9060-F574-4A46-80D7-AF4F09E8F042}"/>
              </a:ext>
            </a:extLst>
          </p:cNvPr>
          <p:cNvCxnSpPr>
            <a:cxnSpLocks/>
          </p:cNvCxnSpPr>
          <p:nvPr/>
        </p:nvCxnSpPr>
        <p:spPr>
          <a:xfrm flipH="1">
            <a:off x="701299" y="3042941"/>
            <a:ext cx="25304" cy="226930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3" name="角丸四角形 216">
            <a:extLst>
              <a:ext uri="{FF2B5EF4-FFF2-40B4-BE49-F238E27FC236}">
                <a16:creationId xmlns:a16="http://schemas.microsoft.com/office/drawing/2014/main" id="{7F41E734-835C-43BC-95D9-45D3CB7893DE}"/>
              </a:ext>
            </a:extLst>
          </p:cNvPr>
          <p:cNvSpPr/>
          <p:nvPr/>
        </p:nvSpPr>
        <p:spPr>
          <a:xfrm>
            <a:off x="474539" y="2757806"/>
            <a:ext cx="4067443" cy="383220"/>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b" anchorCtr="0"/>
          <a:lstStyle/>
          <a:p>
            <a:pPr algn="ctr"/>
            <a:r>
              <a:rPr kumimoji="0" lang="ja-JP" altLang="en-US" sz="1400" b="1" kern="0" dirty="0">
                <a:solidFill>
                  <a:srgbClr val="FF0000"/>
                </a:solidFill>
                <a:latin typeface="メイリオ" pitchFamily="50" charset="-128"/>
                <a:ea typeface="メイリオ" pitchFamily="50" charset="-128"/>
                <a:cs typeface="メイリオ" pitchFamily="50" charset="-128"/>
              </a:rPr>
              <a:t>初の</a:t>
            </a:r>
            <a:r>
              <a:rPr kumimoji="0" lang="en-US" altLang="ja-JP" sz="1400" b="1" kern="0" dirty="0">
                <a:solidFill>
                  <a:srgbClr val="FF0000"/>
                </a:solidFill>
                <a:latin typeface="メイリオ" pitchFamily="50" charset="-128"/>
                <a:ea typeface="メイリオ" pitchFamily="50" charset="-128"/>
                <a:cs typeface="メイリオ" pitchFamily="50" charset="-128"/>
              </a:rPr>
              <a:t>ESCO</a:t>
            </a:r>
            <a:r>
              <a:rPr kumimoji="0" lang="ja-JP" altLang="en-US" sz="1400" b="1" kern="0" dirty="0">
                <a:solidFill>
                  <a:srgbClr val="FF0000"/>
                </a:solidFill>
                <a:latin typeface="メイリオ" pitchFamily="50" charset="-128"/>
                <a:ea typeface="メイリオ" pitchFamily="50" charset="-128"/>
                <a:cs typeface="メイリオ" pitchFamily="50" charset="-128"/>
              </a:rPr>
              <a:t>実施（母子保健総合医療センター）</a:t>
            </a:r>
            <a:endParaRPr kumimoji="1" lang="ja-JP" altLang="en-US"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5" name="角丸四角形 243">
            <a:extLst>
              <a:ext uri="{FF2B5EF4-FFF2-40B4-BE49-F238E27FC236}">
                <a16:creationId xmlns:a16="http://schemas.microsoft.com/office/drawing/2014/main" id="{FABAD83E-B1F7-4D10-AEBF-F731549CECB5}"/>
              </a:ext>
            </a:extLst>
          </p:cNvPr>
          <p:cNvSpPr/>
          <p:nvPr/>
        </p:nvSpPr>
        <p:spPr>
          <a:xfrm>
            <a:off x="6517112" y="4706983"/>
            <a:ext cx="1775123" cy="613810"/>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lang="ja-JP" altLang="en-US"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設備更新型による</a:t>
            </a:r>
            <a:endParaRPr lang="en-US" altLang="ja-JP"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再</a:t>
            </a:r>
            <a:r>
              <a:rPr lang="en-US" altLang="ja-JP"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の実施</a:t>
            </a:r>
            <a:endParaRPr kumimoji="1" lang="ja-JP" altLang="en-US"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7" name="テキスト ボックス 136">
            <a:extLst>
              <a:ext uri="{FF2B5EF4-FFF2-40B4-BE49-F238E27FC236}">
                <a16:creationId xmlns:a16="http://schemas.microsoft.com/office/drawing/2014/main" id="{E2C33F48-BA5C-48B0-84B4-55889FF633CC}"/>
              </a:ext>
            </a:extLst>
          </p:cNvPr>
          <p:cNvSpPr txBox="1"/>
          <p:nvPr/>
        </p:nvSpPr>
        <p:spPr>
          <a:xfrm>
            <a:off x="6660232" y="6014657"/>
            <a:ext cx="1364538" cy="276999"/>
          </a:xfrm>
          <a:prstGeom prst="rect">
            <a:avLst/>
          </a:prstGeom>
          <a:noFill/>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（令和　年）</a:t>
            </a:r>
            <a:endParaRPr kumimoji="1" lang="ja-JP" altLang="en-US" sz="1200"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38" name="直線コネクタ 137">
            <a:extLst>
              <a:ext uri="{FF2B5EF4-FFF2-40B4-BE49-F238E27FC236}">
                <a16:creationId xmlns:a16="http://schemas.microsoft.com/office/drawing/2014/main" id="{64801716-0D81-4936-A6AC-191709BB5560}"/>
              </a:ext>
            </a:extLst>
          </p:cNvPr>
          <p:cNvCxnSpPr/>
          <p:nvPr/>
        </p:nvCxnSpPr>
        <p:spPr>
          <a:xfrm>
            <a:off x="6444208" y="5668557"/>
            <a:ext cx="0" cy="49228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6" name="グループ化 5">
            <a:extLst>
              <a:ext uri="{FF2B5EF4-FFF2-40B4-BE49-F238E27FC236}">
                <a16:creationId xmlns:a16="http://schemas.microsoft.com/office/drawing/2014/main" id="{24122334-C218-4AEF-AFF2-3D4CE1F1E5EE}"/>
              </a:ext>
            </a:extLst>
          </p:cNvPr>
          <p:cNvGrpSpPr/>
          <p:nvPr/>
        </p:nvGrpSpPr>
        <p:grpSpPr>
          <a:xfrm>
            <a:off x="641126" y="895240"/>
            <a:ext cx="4797678" cy="1522299"/>
            <a:chOff x="834232" y="1259351"/>
            <a:chExt cx="4269148" cy="1538005"/>
          </a:xfrm>
        </p:grpSpPr>
        <p:sp>
          <p:nvSpPr>
            <p:cNvPr id="141" name="角丸四角形 577">
              <a:extLst>
                <a:ext uri="{FF2B5EF4-FFF2-40B4-BE49-F238E27FC236}">
                  <a16:creationId xmlns:a16="http://schemas.microsoft.com/office/drawing/2014/main" id="{21E84868-5608-425E-9DA9-EFBF33FE546E}"/>
                </a:ext>
              </a:extLst>
            </p:cNvPr>
            <p:cNvSpPr/>
            <p:nvPr/>
          </p:nvSpPr>
          <p:spPr>
            <a:xfrm>
              <a:off x="834232" y="1259351"/>
              <a:ext cx="4074512" cy="1538005"/>
            </a:xfrm>
            <a:prstGeom prst="roundRect">
              <a:avLst>
                <a:gd name="adj" fmla="val 8003"/>
              </a:avLst>
            </a:prstGeom>
            <a:solidFill>
              <a:schemeClr val="accent4">
                <a:lumMod val="40000"/>
                <a:lumOff val="60000"/>
              </a:schemeClr>
            </a:solidFill>
            <a:ln w="19050">
              <a:solidFill>
                <a:schemeClr val="accent4">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54" name="正方形/長方形 153">
              <a:extLst>
                <a:ext uri="{FF2B5EF4-FFF2-40B4-BE49-F238E27FC236}">
                  <a16:creationId xmlns:a16="http://schemas.microsoft.com/office/drawing/2014/main" id="{6A6ED62E-4FD4-440E-8075-16A9D2DC084B}"/>
                </a:ext>
              </a:extLst>
            </p:cNvPr>
            <p:cNvSpPr/>
            <p:nvPr/>
          </p:nvSpPr>
          <p:spPr>
            <a:xfrm>
              <a:off x="887776" y="1351249"/>
              <a:ext cx="4215604" cy="1383737"/>
            </a:xfrm>
            <a:prstGeom prst="rect">
              <a:avLst/>
            </a:prstGeom>
          </p:spPr>
          <p:txBody>
            <a:bodyPr wrap="square" tIns="0" bIns="0">
              <a:spAutoFit/>
            </a:bodyPr>
            <a:lstStyle/>
            <a:p>
              <a:pPr algn="just"/>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導入済：延べ</a:t>
              </a:r>
              <a:r>
                <a:rPr lang="en-US" altLang="ja-JP"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154</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施設</a:t>
              </a:r>
              <a:endPar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サービス開始施設数。うち４施設は再</a:t>
              </a:r>
              <a:r>
                <a:rPr lang="en-US" altLang="ja-JP"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実施</a:t>
              </a:r>
              <a:endParaRPr lang="en-US" altLang="ja-JP"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3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上記に加え、</a:t>
              </a:r>
              <a:endPar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R8</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契約、</a:t>
              </a:r>
              <a:r>
                <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R9</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ｻｰﾋﾞｽ開始：</a:t>
              </a:r>
              <a:r>
                <a:rPr lang="en-US" altLang="ja-JP"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31</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施設</a:t>
              </a:r>
              <a:endPar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R8</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公募、</a:t>
              </a:r>
              <a:r>
                <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R9</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契約予定 </a:t>
              </a:r>
              <a:r>
                <a:rPr lang="ja-JP" altLang="en-US" sz="1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en-US" altLang="ja-JP"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30</a:t>
              </a:r>
              <a:r>
                <a:rPr lang="ja-JP" altLang="en-US"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施設</a:t>
              </a:r>
              <a:endParaRPr lang="en-US" altLang="ja-JP"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cxnSp>
        <p:nvCxnSpPr>
          <p:cNvPr id="223" name="直線矢印コネクタ 222">
            <a:extLst>
              <a:ext uri="{FF2B5EF4-FFF2-40B4-BE49-F238E27FC236}">
                <a16:creationId xmlns:a16="http://schemas.microsoft.com/office/drawing/2014/main" id="{38DB5BC0-781E-41F2-8DA1-248471BCA3EB}"/>
              </a:ext>
            </a:extLst>
          </p:cNvPr>
          <p:cNvCxnSpPr>
            <a:cxnSpLocks/>
          </p:cNvCxnSpPr>
          <p:nvPr/>
        </p:nvCxnSpPr>
        <p:spPr>
          <a:xfrm flipV="1">
            <a:off x="901347" y="4554127"/>
            <a:ext cx="1523534" cy="688955"/>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24" name="直線矢印コネクタ 223">
            <a:extLst>
              <a:ext uri="{FF2B5EF4-FFF2-40B4-BE49-F238E27FC236}">
                <a16:creationId xmlns:a16="http://schemas.microsoft.com/office/drawing/2014/main" id="{991DF592-A6CB-43A2-9FFE-37E863C55676}"/>
              </a:ext>
            </a:extLst>
          </p:cNvPr>
          <p:cNvCxnSpPr>
            <a:cxnSpLocks/>
          </p:cNvCxnSpPr>
          <p:nvPr/>
        </p:nvCxnSpPr>
        <p:spPr>
          <a:xfrm flipV="1">
            <a:off x="5157321" y="1542499"/>
            <a:ext cx="1895441" cy="2490303"/>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25" name="テキスト ボックス 224">
            <a:extLst>
              <a:ext uri="{FF2B5EF4-FFF2-40B4-BE49-F238E27FC236}">
                <a16:creationId xmlns:a16="http://schemas.microsoft.com/office/drawing/2014/main" id="{A3CB18CD-6B15-4424-B9EE-E0589160C026}"/>
              </a:ext>
            </a:extLst>
          </p:cNvPr>
          <p:cNvSpPr txBox="1"/>
          <p:nvPr/>
        </p:nvSpPr>
        <p:spPr>
          <a:xfrm rot="18443465">
            <a:off x="4614550" y="2202411"/>
            <a:ext cx="2692607" cy="523220"/>
          </a:xfrm>
          <a:prstGeom prst="rect">
            <a:avLst/>
          </a:prstGeom>
          <a:noFill/>
        </p:spPr>
        <p:txBody>
          <a:bodyPr wrap="square" rtlCol="0">
            <a:spAutoFit/>
          </a:bodyPr>
          <a:lstStyle/>
          <a:p>
            <a:r>
              <a:rPr lang="ja-JP" altLang="en-US" sz="1400"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主な対象は</a:t>
            </a:r>
            <a:endParaRPr lang="en-US" altLang="ja-JP" sz="1400" dirty="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一括発注による中小規模施設</a:t>
            </a:r>
            <a:endParaRPr kumimoji="1" lang="ja-JP" altLang="en-US" sz="1400" dirty="0"/>
          </a:p>
        </p:txBody>
      </p:sp>
      <p:sp>
        <p:nvSpPr>
          <p:cNvPr id="226" name="テキスト ボックス 225">
            <a:extLst>
              <a:ext uri="{FF2B5EF4-FFF2-40B4-BE49-F238E27FC236}">
                <a16:creationId xmlns:a16="http://schemas.microsoft.com/office/drawing/2014/main" id="{94600525-A081-482D-9932-57E4C4EDE996}"/>
              </a:ext>
            </a:extLst>
          </p:cNvPr>
          <p:cNvSpPr txBox="1"/>
          <p:nvPr/>
        </p:nvSpPr>
        <p:spPr>
          <a:xfrm rot="20152570">
            <a:off x="736266" y="4468055"/>
            <a:ext cx="2000313" cy="307777"/>
          </a:xfrm>
          <a:prstGeom prst="rect">
            <a:avLst/>
          </a:prstGeom>
          <a:noFill/>
        </p:spPr>
        <p:txBody>
          <a:bodyPr wrap="square" rtlCol="0">
            <a:spAutoFit/>
          </a:bodyPr>
          <a:lstStyle/>
          <a:p>
            <a:r>
              <a:rPr lang="ja-JP" altLang="en-US" sz="1400"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主な対象は大規模施設</a:t>
            </a:r>
            <a:endParaRPr kumimoji="1" lang="ja-JP" altLang="en-US" sz="1400" dirty="0"/>
          </a:p>
        </p:txBody>
      </p:sp>
      <p:sp>
        <p:nvSpPr>
          <p:cNvPr id="227" name="角丸四角形 207">
            <a:extLst>
              <a:ext uri="{FF2B5EF4-FFF2-40B4-BE49-F238E27FC236}">
                <a16:creationId xmlns:a16="http://schemas.microsoft.com/office/drawing/2014/main" id="{81033247-00BA-4057-AF4C-22E84686F64F}"/>
              </a:ext>
            </a:extLst>
          </p:cNvPr>
          <p:cNvSpPr/>
          <p:nvPr/>
        </p:nvSpPr>
        <p:spPr>
          <a:xfrm>
            <a:off x="2652776" y="5166731"/>
            <a:ext cx="2164254" cy="383220"/>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algn="ctr"/>
            <a:r>
              <a:rPr kumimoji="1" lang="en-US" altLang="ja-JP"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新規導入の停滞期</a:t>
            </a:r>
          </a:p>
        </p:txBody>
      </p:sp>
      <p:sp>
        <p:nvSpPr>
          <p:cNvPr id="8" name="テキスト ボックス 7">
            <a:extLst>
              <a:ext uri="{FF2B5EF4-FFF2-40B4-BE49-F238E27FC236}">
                <a16:creationId xmlns:a16="http://schemas.microsoft.com/office/drawing/2014/main" id="{46258421-74C7-4261-8736-9ABBD33A8BE1}"/>
              </a:ext>
            </a:extLst>
          </p:cNvPr>
          <p:cNvSpPr txBox="1"/>
          <p:nvPr/>
        </p:nvSpPr>
        <p:spPr>
          <a:xfrm>
            <a:off x="6228184" y="5373216"/>
            <a:ext cx="280846" cy="276999"/>
          </a:xfrm>
          <a:prstGeom prst="rect">
            <a:avLst/>
          </a:prstGeom>
          <a:noFill/>
        </p:spPr>
        <p:txBody>
          <a:bodyPr wrap="none" rtlCol="0">
            <a:spAutoFit/>
          </a:bodyPr>
          <a:lstStyle/>
          <a:p>
            <a:r>
              <a:rPr lang="en-US" altLang="ja-JP" sz="1200" dirty="0">
                <a:solidFill>
                  <a:schemeClr val="bg1"/>
                </a:solidFill>
                <a:latin typeface="Meiryo UI" panose="020B0604030504040204" pitchFamily="50" charset="-128"/>
                <a:ea typeface="Meiryo UI" panose="020B0604030504040204" pitchFamily="50" charset="-128"/>
              </a:rPr>
              <a:t>2</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
        <p:nvSpPr>
          <p:cNvPr id="251" name="テキスト ボックス 250">
            <a:extLst>
              <a:ext uri="{FF2B5EF4-FFF2-40B4-BE49-F238E27FC236}">
                <a16:creationId xmlns:a16="http://schemas.microsoft.com/office/drawing/2014/main" id="{0C8A4B6C-DF29-4D98-9F46-222CAC53E18C}"/>
              </a:ext>
            </a:extLst>
          </p:cNvPr>
          <p:cNvSpPr txBox="1"/>
          <p:nvPr/>
        </p:nvSpPr>
        <p:spPr>
          <a:xfrm>
            <a:off x="6580151" y="5345493"/>
            <a:ext cx="280846" cy="276999"/>
          </a:xfrm>
          <a:prstGeom prst="rect">
            <a:avLst/>
          </a:prstGeom>
          <a:noFill/>
        </p:spPr>
        <p:txBody>
          <a:bodyPr wrap="none" rtlCol="0">
            <a:spAutoFit/>
          </a:bodyPr>
          <a:lstStyle/>
          <a:p>
            <a:r>
              <a:rPr kumimoji="1" lang="en-US" altLang="ja-JP" sz="1200" dirty="0">
                <a:solidFill>
                  <a:schemeClr val="bg1"/>
                </a:solidFill>
                <a:latin typeface="Meiryo UI" panose="020B0604030504040204" pitchFamily="50" charset="-128"/>
                <a:ea typeface="Meiryo UI" panose="020B0604030504040204" pitchFamily="50" charset="-128"/>
              </a:rPr>
              <a:t>3</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
        <p:nvSpPr>
          <p:cNvPr id="252" name="テキスト ボックス 251">
            <a:extLst>
              <a:ext uri="{FF2B5EF4-FFF2-40B4-BE49-F238E27FC236}">
                <a16:creationId xmlns:a16="http://schemas.microsoft.com/office/drawing/2014/main" id="{2C989E32-7C99-43E7-8E1B-71D07F5D0B5D}"/>
              </a:ext>
            </a:extLst>
          </p:cNvPr>
          <p:cNvSpPr txBox="1"/>
          <p:nvPr/>
        </p:nvSpPr>
        <p:spPr>
          <a:xfrm>
            <a:off x="6932118" y="5345493"/>
            <a:ext cx="280846" cy="276999"/>
          </a:xfrm>
          <a:prstGeom prst="rect">
            <a:avLst/>
          </a:prstGeom>
          <a:noFill/>
        </p:spPr>
        <p:txBody>
          <a:bodyPr wrap="none" rtlCol="0">
            <a:spAutoFit/>
          </a:bodyPr>
          <a:lstStyle/>
          <a:p>
            <a:r>
              <a:rPr kumimoji="1" lang="en-US" altLang="ja-JP" sz="1200" dirty="0">
                <a:solidFill>
                  <a:schemeClr val="bg1"/>
                </a:solidFill>
                <a:latin typeface="Meiryo UI" panose="020B0604030504040204" pitchFamily="50" charset="-128"/>
                <a:ea typeface="Meiryo UI" panose="020B0604030504040204" pitchFamily="50" charset="-128"/>
              </a:rPr>
              <a:t>3</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
        <p:nvSpPr>
          <p:cNvPr id="253" name="テキスト ボックス 252">
            <a:extLst>
              <a:ext uri="{FF2B5EF4-FFF2-40B4-BE49-F238E27FC236}">
                <a16:creationId xmlns:a16="http://schemas.microsoft.com/office/drawing/2014/main" id="{DB2BAB3E-5A23-418F-9625-A55E3269F611}"/>
              </a:ext>
            </a:extLst>
          </p:cNvPr>
          <p:cNvSpPr txBox="1"/>
          <p:nvPr/>
        </p:nvSpPr>
        <p:spPr>
          <a:xfrm>
            <a:off x="7284085" y="5345493"/>
            <a:ext cx="280846" cy="276999"/>
          </a:xfrm>
          <a:prstGeom prst="rect">
            <a:avLst/>
          </a:prstGeom>
          <a:noFill/>
        </p:spPr>
        <p:txBody>
          <a:bodyPr wrap="none" rtlCol="0">
            <a:spAutoFit/>
          </a:bodyPr>
          <a:lstStyle/>
          <a:p>
            <a:r>
              <a:rPr kumimoji="1" lang="en-US" altLang="ja-JP" sz="1200" dirty="0">
                <a:solidFill>
                  <a:schemeClr val="bg1"/>
                </a:solidFill>
                <a:latin typeface="Meiryo UI" panose="020B0604030504040204" pitchFamily="50" charset="-128"/>
                <a:ea typeface="Meiryo UI" panose="020B0604030504040204" pitchFamily="50" charset="-128"/>
              </a:rPr>
              <a:t>3</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
        <p:nvSpPr>
          <p:cNvPr id="254" name="テキスト ボックス 253">
            <a:extLst>
              <a:ext uri="{FF2B5EF4-FFF2-40B4-BE49-F238E27FC236}">
                <a16:creationId xmlns:a16="http://schemas.microsoft.com/office/drawing/2014/main" id="{F6028D46-D603-4436-94AD-6A61892676F9}"/>
              </a:ext>
            </a:extLst>
          </p:cNvPr>
          <p:cNvSpPr txBox="1"/>
          <p:nvPr/>
        </p:nvSpPr>
        <p:spPr>
          <a:xfrm>
            <a:off x="7636052" y="5345493"/>
            <a:ext cx="280846" cy="276999"/>
          </a:xfrm>
          <a:prstGeom prst="rect">
            <a:avLst/>
          </a:prstGeom>
          <a:noFill/>
        </p:spPr>
        <p:txBody>
          <a:bodyPr wrap="none" rtlCol="0">
            <a:spAutoFit/>
          </a:bodyPr>
          <a:lstStyle/>
          <a:p>
            <a:r>
              <a:rPr kumimoji="1" lang="en-US" altLang="ja-JP" sz="1200" dirty="0">
                <a:solidFill>
                  <a:schemeClr val="bg1"/>
                </a:solidFill>
                <a:latin typeface="Meiryo UI" panose="020B0604030504040204" pitchFamily="50" charset="-128"/>
                <a:ea typeface="Meiryo UI" panose="020B0604030504040204" pitchFamily="50" charset="-128"/>
              </a:rPr>
              <a:t>3</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
        <p:nvSpPr>
          <p:cNvPr id="256" name="テキスト ボックス 255">
            <a:extLst>
              <a:ext uri="{FF2B5EF4-FFF2-40B4-BE49-F238E27FC236}">
                <a16:creationId xmlns:a16="http://schemas.microsoft.com/office/drawing/2014/main" id="{2D41F60D-6C0C-4773-BC6D-2B34D34EE75B}"/>
              </a:ext>
            </a:extLst>
          </p:cNvPr>
          <p:cNvSpPr txBox="1"/>
          <p:nvPr/>
        </p:nvSpPr>
        <p:spPr>
          <a:xfrm>
            <a:off x="7988019" y="5312241"/>
            <a:ext cx="280846" cy="276999"/>
          </a:xfrm>
          <a:prstGeom prst="rect">
            <a:avLst/>
          </a:prstGeom>
          <a:noFill/>
        </p:spPr>
        <p:txBody>
          <a:bodyPr wrap="none" rtlCol="0">
            <a:spAutoFit/>
          </a:bodyPr>
          <a:lstStyle/>
          <a:p>
            <a:r>
              <a:rPr lang="en-US" altLang="ja-JP" sz="1200" dirty="0">
                <a:solidFill>
                  <a:schemeClr val="bg1"/>
                </a:solidFill>
                <a:latin typeface="Meiryo UI" panose="020B0604030504040204" pitchFamily="50" charset="-128"/>
                <a:ea typeface="Meiryo UI" panose="020B0604030504040204" pitchFamily="50" charset="-128"/>
              </a:rPr>
              <a:t>4</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
        <p:nvSpPr>
          <p:cNvPr id="257" name="テキスト ボックス 256">
            <a:extLst>
              <a:ext uri="{FF2B5EF4-FFF2-40B4-BE49-F238E27FC236}">
                <a16:creationId xmlns:a16="http://schemas.microsoft.com/office/drawing/2014/main" id="{406E5A3A-CBA8-43EA-A538-B3F62CA80D3C}"/>
              </a:ext>
            </a:extLst>
          </p:cNvPr>
          <p:cNvSpPr txBox="1"/>
          <p:nvPr/>
        </p:nvSpPr>
        <p:spPr>
          <a:xfrm>
            <a:off x="8339986" y="5312241"/>
            <a:ext cx="280846" cy="276999"/>
          </a:xfrm>
          <a:prstGeom prst="rect">
            <a:avLst/>
          </a:prstGeom>
          <a:noFill/>
        </p:spPr>
        <p:txBody>
          <a:bodyPr wrap="none" rtlCol="0">
            <a:spAutoFit/>
          </a:bodyPr>
          <a:lstStyle/>
          <a:p>
            <a:r>
              <a:rPr lang="en-US" altLang="ja-JP" sz="1200" dirty="0">
                <a:solidFill>
                  <a:schemeClr val="bg1"/>
                </a:solidFill>
                <a:latin typeface="Meiryo UI" panose="020B0604030504040204" pitchFamily="50" charset="-128"/>
                <a:ea typeface="Meiryo UI" panose="020B0604030504040204" pitchFamily="50" charset="-128"/>
              </a:rPr>
              <a:t>4</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
        <p:nvSpPr>
          <p:cNvPr id="258" name="テキスト ボックス 257">
            <a:extLst>
              <a:ext uri="{FF2B5EF4-FFF2-40B4-BE49-F238E27FC236}">
                <a16:creationId xmlns:a16="http://schemas.microsoft.com/office/drawing/2014/main" id="{DCA92684-A06D-403A-9150-B59B4B446B18}"/>
              </a:ext>
            </a:extLst>
          </p:cNvPr>
          <p:cNvSpPr txBox="1"/>
          <p:nvPr/>
        </p:nvSpPr>
        <p:spPr>
          <a:xfrm>
            <a:off x="8691955" y="5312241"/>
            <a:ext cx="280846" cy="276999"/>
          </a:xfrm>
          <a:prstGeom prst="rect">
            <a:avLst/>
          </a:prstGeom>
          <a:noFill/>
        </p:spPr>
        <p:txBody>
          <a:bodyPr wrap="none" rtlCol="0">
            <a:spAutoFit/>
          </a:bodyPr>
          <a:lstStyle/>
          <a:p>
            <a:r>
              <a:rPr lang="en-US" altLang="ja-JP" sz="1200" dirty="0">
                <a:solidFill>
                  <a:schemeClr val="bg1"/>
                </a:solidFill>
                <a:latin typeface="Meiryo UI" panose="020B0604030504040204" pitchFamily="50" charset="-128"/>
                <a:ea typeface="Meiryo UI" panose="020B0604030504040204" pitchFamily="50" charset="-128"/>
              </a:rPr>
              <a:t>4</a:t>
            </a:r>
            <a:endParaRPr kumimoji="1" lang="ja-JP" altLang="en-US" sz="1200"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06587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6DBCCE75-96CE-4693-9D68-DB546D813132}" type="slidenum">
              <a:rPr kumimoji="1" lang="ja-JP" altLang="en-US" smtClean="0"/>
              <a:t>13</a:t>
            </a:fld>
            <a:endParaRPr kumimoji="1" lang="ja-JP" altLang="en-US"/>
          </a:p>
        </p:txBody>
      </p:sp>
      <p:sp>
        <p:nvSpPr>
          <p:cNvPr id="3" name="タイトル 1"/>
          <p:cNvSpPr txBox="1">
            <a:spLocks/>
          </p:cNvSpPr>
          <p:nvPr/>
        </p:nvSpPr>
        <p:spPr>
          <a:xfrm>
            <a:off x="138970" y="532914"/>
            <a:ext cx="8847880" cy="5832648"/>
          </a:xfrm>
          <a:prstGeom prst="rect">
            <a:avLst/>
          </a:prstGeom>
        </p:spPr>
        <p:txBody>
          <a:bodyPr anchor="t">
            <a:normAutofit/>
          </a:bodyPr>
          <a:lstStyle>
            <a:lvl1pPr algn="l" rtl="0" eaLnBrk="1" latinLnBrk="0" hangingPunct="1">
              <a:spcBef>
                <a:spcPct val="0"/>
              </a:spcBef>
              <a:buNone/>
              <a:defRPr kumimoji="1" sz="4000" kern="1200">
                <a:solidFill>
                  <a:schemeClr val="tx2"/>
                </a:solidFill>
                <a:latin typeface="+mj-lt"/>
                <a:ea typeface="+mj-ea"/>
                <a:cs typeface="+mj-cs"/>
              </a:defRPr>
            </a:lvl1pPr>
          </a:lstStyle>
          <a:p>
            <a:pPr>
              <a:defRPr/>
            </a:pPr>
            <a:br>
              <a:rPr lang="en-US" altLang="ja-JP" sz="3200" b="1" kern="0">
                <a:solidFill>
                  <a:srgbClr val="000000"/>
                </a:solidFill>
                <a:latin typeface="Meiryo UI" panose="020B0604030504040204" pitchFamily="50" charset="-128"/>
                <a:ea typeface="Meiryo UI" panose="020B0604030504040204" pitchFamily="50" charset="-128"/>
                <a:cs typeface="Meiryo UI" panose="020B0604030504040204" pitchFamily="50" charset="-128"/>
              </a:rPr>
            </a:br>
            <a:br>
              <a:rPr lang="en-US" altLang="ja-JP" sz="3100" b="1">
                <a:solidFill>
                  <a:schemeClr val="tx1"/>
                </a:solidFill>
                <a:latin typeface="Meiryo UI" panose="020B0604030504040204" pitchFamily="50" charset="-128"/>
                <a:ea typeface="Meiryo UI" panose="020B0604030504040204" pitchFamily="50" charset="-128"/>
                <a:cs typeface="Meiryo UI" panose="020B0604030504040204" pitchFamily="50" charset="-128"/>
              </a:rPr>
            </a:br>
            <a:endPar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サブタイトル 2"/>
          <p:cNvSpPr txBox="1">
            <a:spLocks/>
          </p:cNvSpPr>
          <p:nvPr/>
        </p:nvSpPr>
        <p:spPr bwMode="auto">
          <a:xfrm>
            <a:off x="209226" y="1016999"/>
            <a:ext cx="8748000" cy="2921493"/>
          </a:xfrm>
          <a:prstGeom prst="rect">
            <a:avLst/>
          </a:prstGeom>
          <a:noFill/>
          <a:ln w="19050">
            <a:solidFill>
              <a:schemeClr val="tx2"/>
            </a:solidFill>
            <a:miter lim="800000"/>
            <a:headEnd/>
            <a:tailEnd/>
          </a:ln>
          <a:effectLst/>
        </p:spPr>
        <p:txBody>
          <a:bodyPr wrap="square" lIns="180000" tIns="180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just">
              <a:spcBef>
                <a:spcPts val="0"/>
              </a:spcBef>
              <a:buNone/>
              <a:tabLst>
                <a:tab pos="4749800" algn="l"/>
              </a:tabLst>
              <a:defRPr/>
            </a:pPr>
            <a:r>
              <a:rPr lang="ja-JP" altLang="en-US" sz="2200" b="1" dirty="0">
                <a:latin typeface="Meiryo UI" panose="020B0604030504040204" pitchFamily="50" charset="-128"/>
                <a:ea typeface="Meiryo UI" panose="020B0604030504040204" pitchFamily="50" charset="-128"/>
                <a:cs typeface="Meiryo UI" panose="020B0604030504040204" pitchFamily="50" charset="-128"/>
              </a:rPr>
              <a:t>○これまでに延べ</a:t>
            </a:r>
            <a:r>
              <a:rPr lang="en-US" altLang="ja-JP"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185</a:t>
            </a:r>
            <a:r>
              <a:rPr lang="ja-JP" altLang="en-US" sz="2200" b="1" dirty="0">
                <a:latin typeface="Meiryo UI" panose="020B0604030504040204" pitchFamily="50" charset="-128"/>
                <a:ea typeface="Meiryo UI" panose="020B0604030504040204" pitchFamily="50" charset="-128"/>
                <a:cs typeface="Meiryo UI" panose="020B0604030504040204" pitchFamily="50" charset="-128"/>
              </a:rPr>
              <a:t>施設で事業化</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平成</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13</a:t>
            </a: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a:t>
            </a:r>
          </a:p>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○令和７年度末時点の導入効果</a:t>
            </a:r>
            <a:endParaRPr lang="en-US" altLang="ja-JP" sz="2200" b="1" kern="0" dirty="0">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　★ </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CO</a:t>
            </a:r>
            <a:r>
              <a:rPr lang="en-US" altLang="ja-JP" sz="2200" b="1" kern="0" baseline="-25000" dirty="0">
                <a:latin typeface="Meiryo UI" panose="020B0604030504040204" pitchFamily="50" charset="-128"/>
                <a:ea typeface="Meiryo UI" panose="020B0604030504040204" pitchFamily="50" charset="-128"/>
                <a:cs typeface="Meiryo UI" panose="020B0604030504040204" pitchFamily="50" charset="-128"/>
              </a:rPr>
              <a:t>2</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排出削減量</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累計</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a:t>
            </a:r>
            <a:r>
              <a:rPr lang="ja-JP" altLang="en-US"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lang="en-US" altLang="ja-JP"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31.7</a:t>
            </a:r>
            <a:r>
              <a:rPr lang="ja-JP" altLang="en-US"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万</a:t>
            </a:r>
            <a:r>
              <a:rPr lang="ja-JP" altLang="en-US"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　★ 平均省ｴﾈ率：</a:t>
            </a:r>
            <a:r>
              <a:rPr lang="ja-JP" altLang="en-US"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lang="en-US" altLang="ja-JP"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24.0</a:t>
            </a:r>
            <a:r>
              <a:rPr lang="ja-JP" altLang="en-US"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p>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　★ 光熱水費削減額 </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累計</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a:t>
            </a:r>
            <a:r>
              <a:rPr lang="ja-JP" altLang="en-US"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約</a:t>
            </a:r>
            <a:r>
              <a:rPr lang="en-US" altLang="ja-JP"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136</a:t>
            </a:r>
            <a:r>
              <a:rPr lang="ja-JP" altLang="en-US"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億円　　　　　　</a:t>
            </a:r>
            <a:endParaRPr lang="en-US" altLang="ja-JP" sz="2200" b="1" kern="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サブタイトル 2"/>
          <p:cNvSpPr txBox="1">
            <a:spLocks/>
          </p:cNvSpPr>
          <p:nvPr/>
        </p:nvSpPr>
        <p:spPr bwMode="auto">
          <a:xfrm>
            <a:off x="209224" y="522825"/>
            <a:ext cx="4551906" cy="494176"/>
          </a:xfrm>
          <a:prstGeom prst="rect">
            <a:avLst/>
          </a:prstGeom>
          <a:solidFill>
            <a:schemeClr val="accent1"/>
          </a:solidFill>
          <a:ln w="19050">
            <a:solidFill>
              <a:schemeClr val="tx2"/>
            </a:solidFill>
            <a:miter lim="800000"/>
            <a:headEnd/>
            <a:tailEnd/>
          </a:ln>
          <a:effectLst/>
        </p:spPr>
        <p:txBody>
          <a:bodyPr wrap="square" lIns="180000" tIns="108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大阪府の</a:t>
            </a:r>
            <a:r>
              <a:rPr kumimoji="0" lang="en-US" altLang="ja-JP"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ESCO</a:t>
            </a:r>
            <a:r>
              <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導入実績･効果</a:t>
            </a:r>
          </a:p>
        </p:txBody>
      </p:sp>
      <p:sp>
        <p:nvSpPr>
          <p:cNvPr id="6" name="サブタイトル 2"/>
          <p:cNvSpPr txBox="1">
            <a:spLocks/>
          </p:cNvSpPr>
          <p:nvPr/>
        </p:nvSpPr>
        <p:spPr bwMode="auto">
          <a:xfrm>
            <a:off x="205910" y="4477812"/>
            <a:ext cx="8748000" cy="2155276"/>
          </a:xfrm>
          <a:prstGeom prst="rect">
            <a:avLst/>
          </a:prstGeom>
          <a:noFill/>
          <a:ln w="19050">
            <a:solidFill>
              <a:schemeClr val="tx2"/>
            </a:solidFill>
            <a:miter lim="800000"/>
            <a:headEnd/>
            <a:tailEnd/>
          </a:ln>
          <a:effectLst/>
        </p:spPr>
        <p:txBody>
          <a:bodyPr wrap="square" lIns="180000" tIns="180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spcBef>
                <a:spcPts val="600"/>
              </a:spcBef>
              <a:buNone/>
            </a:pPr>
            <a:r>
              <a:rPr lang="ja-JP" altLang="en-US" sz="2000" b="1" kern="0" dirty="0">
                <a:latin typeface="Meiryo UI" panose="020B0604030504040204" pitchFamily="50" charset="-128"/>
                <a:ea typeface="Meiryo UI" panose="020B0604030504040204" pitchFamily="50" charset="-128"/>
              </a:rPr>
              <a:t>（終了）</a:t>
            </a:r>
            <a:r>
              <a:rPr lang="ja-JP" altLang="en-US" sz="2000" b="1" dirty="0">
                <a:latin typeface="Meiryo UI" panose="020B0604030504040204" pitchFamily="50" charset="-128"/>
                <a:ea typeface="Meiryo UI" panose="020B0604030504040204" pitchFamily="50" charset="-128"/>
              </a:rPr>
              <a:t>大阪府</a:t>
            </a:r>
            <a:r>
              <a:rPr lang="en-US" altLang="ja-JP" sz="2000" b="1" dirty="0">
                <a:latin typeface="Meiryo UI" panose="020B0604030504040204" pitchFamily="50" charset="-128"/>
                <a:ea typeface="Meiryo UI" panose="020B0604030504040204" pitchFamily="50" charset="-128"/>
              </a:rPr>
              <a:t>ESCO</a:t>
            </a:r>
            <a:r>
              <a:rPr lang="ja-JP" altLang="en-US" sz="2000" b="1" dirty="0">
                <a:latin typeface="Meiryo UI" panose="020B0604030504040204" pitchFamily="50" charset="-128"/>
                <a:ea typeface="Meiryo UI" panose="020B0604030504040204" pitchFamily="50" charset="-128"/>
              </a:rPr>
              <a:t>マスタープラン　　　</a:t>
            </a:r>
            <a:r>
              <a:rPr lang="ja-JP" altLang="en-US" sz="1800" b="1" dirty="0">
                <a:latin typeface="Meiryo UI" panose="020B0604030504040204" pitchFamily="50" charset="-128"/>
                <a:ea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平成</a:t>
            </a:r>
            <a:r>
              <a:rPr lang="en-US" altLang="ja-JP" sz="1600" b="1" dirty="0">
                <a:latin typeface="Meiryo UI" panose="020B0604030504040204" pitchFamily="50" charset="-128"/>
                <a:ea typeface="Meiryo UI" panose="020B0604030504040204" pitchFamily="50" charset="-128"/>
              </a:rPr>
              <a:t>14</a:t>
            </a:r>
            <a:r>
              <a:rPr lang="ja-JP" altLang="en-US" sz="1600" b="1" dirty="0">
                <a:latin typeface="Meiryo UI" panose="020B0604030504040204" pitchFamily="50" charset="-128"/>
                <a:ea typeface="Meiryo UI" panose="020B0604030504040204" pitchFamily="50" charset="-128"/>
              </a:rPr>
              <a:t>年度～</a:t>
            </a:r>
            <a:r>
              <a:rPr lang="en-US" altLang="ja-JP" sz="1600" b="1" dirty="0">
                <a:latin typeface="Meiryo UI" panose="020B0604030504040204" pitchFamily="50" charset="-128"/>
                <a:ea typeface="Meiryo UI" panose="020B0604030504040204" pitchFamily="50" charset="-128"/>
              </a:rPr>
              <a:t>)</a:t>
            </a:r>
          </a:p>
          <a:p>
            <a:pPr marL="0" indent="0">
              <a:spcBef>
                <a:spcPts val="600"/>
              </a:spcBef>
              <a:buNone/>
            </a:pPr>
            <a:r>
              <a:rPr lang="ja-JP" altLang="en-US" sz="2000" b="1" kern="0" dirty="0">
                <a:latin typeface="Meiryo UI" panose="020B0604030504040204" pitchFamily="50" charset="-128"/>
                <a:ea typeface="Meiryo UI" panose="020B0604030504040204" pitchFamily="50" charset="-128"/>
                <a:cs typeface="Meiryo UI" panose="020B0604030504040204" pitchFamily="50" charset="-128"/>
              </a:rPr>
              <a:t>（終了）大阪府</a:t>
            </a:r>
            <a:r>
              <a:rPr lang="en-US" altLang="ja-JP" sz="2000" b="1" kern="0"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kern="0" dirty="0">
                <a:latin typeface="Meiryo UI" panose="020B0604030504040204" pitchFamily="50" charset="-128"/>
                <a:ea typeface="Meiryo UI" panose="020B0604030504040204" pitchFamily="50" charset="-128"/>
                <a:cs typeface="Meiryo UI" panose="020B0604030504040204" pitchFamily="50" charset="-128"/>
              </a:rPr>
              <a:t>アクションプラン 　　</a:t>
            </a:r>
            <a:r>
              <a:rPr lang="ja-JP" altLang="en-US" sz="1600" b="1" kern="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kern="0" dirty="0">
                <a:latin typeface="Meiryo UI" panose="020B0604030504040204" pitchFamily="50" charset="-128"/>
                <a:ea typeface="Meiryo UI" panose="020B0604030504040204" pitchFamily="50" charset="-128"/>
                <a:cs typeface="Meiryo UI" panose="020B0604030504040204" pitchFamily="50" charset="-128"/>
              </a:rPr>
              <a:t>(</a:t>
            </a:r>
            <a:r>
              <a:rPr lang="ja-JP" altLang="en-US" sz="1600" b="1" kern="0" dirty="0">
                <a:latin typeface="Meiryo UI" panose="020B0604030504040204" pitchFamily="50" charset="-128"/>
                <a:ea typeface="Meiryo UI" panose="020B0604030504040204" pitchFamily="50" charset="-128"/>
                <a:cs typeface="Meiryo UI" panose="020B0604030504040204" pitchFamily="50" charset="-128"/>
              </a:rPr>
              <a:t>平成</a:t>
            </a:r>
            <a:r>
              <a:rPr lang="en-US" altLang="ja-JP" sz="1600" b="1" kern="0" dirty="0">
                <a:latin typeface="Meiryo UI" panose="020B0604030504040204" pitchFamily="50" charset="-128"/>
                <a:ea typeface="Meiryo UI" panose="020B0604030504040204" pitchFamily="50" charset="-128"/>
                <a:cs typeface="Meiryo UI" panose="020B0604030504040204" pitchFamily="50" charset="-128"/>
              </a:rPr>
              <a:t>16</a:t>
            </a:r>
            <a:r>
              <a:rPr lang="ja-JP" altLang="en-US" sz="16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年度～）（１期）</a:t>
            </a:r>
            <a:endParaRPr lang="en-US" altLang="ja-JP" sz="16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0" indent="0">
              <a:spcBef>
                <a:spcPts val="600"/>
              </a:spcBef>
              <a:buNone/>
            </a:pPr>
            <a:r>
              <a:rPr lang="ja-JP" altLang="en-US" sz="2000" b="1" kern="0" dirty="0">
                <a:latin typeface="Meiryo UI" panose="020B0604030504040204" pitchFamily="50" charset="-128"/>
                <a:ea typeface="Meiryo UI" panose="020B0604030504040204" pitchFamily="50" charset="-128"/>
                <a:cs typeface="Meiryo UI" panose="020B0604030504040204" pitchFamily="50" charset="-128"/>
              </a:rPr>
              <a:t>（終了）新・大阪府</a:t>
            </a:r>
            <a:r>
              <a:rPr lang="en-US" altLang="ja-JP" sz="2000" b="1" kern="0"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kern="0" dirty="0">
                <a:latin typeface="Meiryo UI" panose="020B0604030504040204" pitchFamily="50" charset="-128"/>
                <a:ea typeface="Meiryo UI" panose="020B0604030504040204" pitchFamily="50" charset="-128"/>
                <a:cs typeface="Meiryo UI" panose="020B0604030504040204" pitchFamily="50" charset="-128"/>
              </a:rPr>
              <a:t>アクションプラン</a:t>
            </a:r>
            <a:r>
              <a:rPr lang="ja-JP" altLang="en-US" sz="1600" b="1" kern="0" dirty="0">
                <a:latin typeface="Meiryo UI" panose="020B0604030504040204" pitchFamily="50" charset="-128"/>
                <a:ea typeface="Meiryo UI" panose="020B0604030504040204" pitchFamily="50" charset="-128"/>
                <a:cs typeface="Meiryo UI" panose="020B0604030504040204" pitchFamily="50" charset="-128"/>
              </a:rPr>
              <a:t>（平成</a:t>
            </a:r>
            <a:r>
              <a:rPr lang="en-US" altLang="ja-JP" sz="1600" b="1" kern="0" dirty="0">
                <a:latin typeface="Meiryo UI" panose="020B0604030504040204" pitchFamily="50" charset="-128"/>
                <a:ea typeface="Meiryo UI" panose="020B0604030504040204" pitchFamily="50" charset="-128"/>
                <a:cs typeface="Meiryo UI" panose="020B0604030504040204" pitchFamily="50" charset="-128"/>
              </a:rPr>
              <a:t>27</a:t>
            </a:r>
            <a:r>
              <a:rPr lang="ja-JP" altLang="en-US" sz="1600" b="1" kern="0" dirty="0">
                <a:latin typeface="Meiryo UI" panose="020B0604030504040204" pitchFamily="50" charset="-128"/>
                <a:ea typeface="Meiryo UI" panose="020B0604030504040204" pitchFamily="50" charset="-128"/>
                <a:cs typeface="Meiryo UI" panose="020B0604030504040204" pitchFamily="50" charset="-128"/>
              </a:rPr>
              <a:t>年度～令和</a:t>
            </a:r>
            <a:r>
              <a:rPr lang="en-US" altLang="ja-JP" sz="1600" b="1" kern="0" dirty="0">
                <a:latin typeface="Meiryo UI" panose="020B0604030504040204" pitchFamily="50" charset="-128"/>
                <a:ea typeface="Meiryo UI" panose="020B0604030504040204" pitchFamily="50" charset="-128"/>
                <a:cs typeface="Meiryo UI" panose="020B0604030504040204" pitchFamily="50" charset="-128"/>
              </a:rPr>
              <a:t>6</a:t>
            </a:r>
            <a:r>
              <a:rPr lang="ja-JP" altLang="en-US" sz="1600" b="1" kern="0" dirty="0">
                <a:latin typeface="Meiryo UI" panose="020B0604030504040204" pitchFamily="50" charset="-128"/>
                <a:ea typeface="Meiryo UI" panose="020B0604030504040204" pitchFamily="50" charset="-128"/>
                <a:cs typeface="Meiryo UI" panose="020B0604030504040204" pitchFamily="50" charset="-128"/>
              </a:rPr>
              <a:t>年度）（</a:t>
            </a:r>
            <a:r>
              <a:rPr lang="en-US" altLang="ja-JP" sz="1600" b="1" kern="0" dirty="0">
                <a:latin typeface="Meiryo UI" panose="020B0604030504040204" pitchFamily="50" charset="-128"/>
                <a:ea typeface="Meiryo UI" panose="020B0604030504040204" pitchFamily="50" charset="-128"/>
                <a:cs typeface="Meiryo UI" panose="020B0604030504040204" pitchFamily="50" charset="-128"/>
              </a:rPr>
              <a:t>2</a:t>
            </a:r>
            <a:r>
              <a:rPr lang="ja-JP" altLang="en-US" sz="1600" b="1" kern="0" dirty="0">
                <a:latin typeface="Meiryo UI" panose="020B0604030504040204" pitchFamily="50" charset="-128"/>
                <a:ea typeface="Meiryo UI" panose="020B0604030504040204" pitchFamily="50" charset="-128"/>
                <a:cs typeface="Meiryo UI" panose="020B0604030504040204" pitchFamily="50" charset="-128"/>
              </a:rPr>
              <a:t>期）</a:t>
            </a:r>
            <a:endParaRPr lang="en-US" altLang="ja-JP" sz="1600" b="1" kern="0" dirty="0">
              <a:latin typeface="Meiryo UI" panose="020B0604030504040204" pitchFamily="50" charset="-128"/>
              <a:ea typeface="Meiryo UI" panose="020B0604030504040204" pitchFamily="50" charset="-128"/>
              <a:cs typeface="Meiryo UI" panose="020B0604030504040204" pitchFamily="50" charset="-128"/>
            </a:endParaRPr>
          </a:p>
          <a:p>
            <a:pPr marL="0" indent="0">
              <a:spcBef>
                <a:spcPts val="600"/>
              </a:spcBef>
              <a:buNone/>
            </a:pPr>
            <a:endParaRPr lang="en-US" altLang="ja-JP" sz="1600" b="1" kern="0" dirty="0">
              <a:solidFill>
                <a:srgbClr val="002060"/>
              </a:solidFill>
              <a:latin typeface="Meiryo UI" panose="020B0604030504040204" pitchFamily="50" charset="-128"/>
              <a:ea typeface="Meiryo UI" panose="020B0604030504040204" pitchFamily="50" charset="-128"/>
              <a:cs typeface="Meiryo UI" panose="020B0604030504040204" pitchFamily="50" charset="-128"/>
            </a:endParaRPr>
          </a:p>
          <a:p>
            <a:pPr marL="0" indent="0">
              <a:spcBef>
                <a:spcPts val="600"/>
              </a:spcBef>
              <a:buNone/>
            </a:pPr>
            <a:r>
              <a:rPr kumimoji="1" lang="ja-JP" altLang="en-US" sz="24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（現行）第</a:t>
            </a:r>
            <a:r>
              <a:rPr kumimoji="1" lang="en-US" altLang="ja-JP" sz="24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24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期大阪府</a:t>
            </a:r>
            <a:r>
              <a:rPr kumimoji="1" lang="en-US" altLang="ja-JP" sz="24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ESCO</a:t>
            </a:r>
            <a:r>
              <a:rPr lang="ja-JP" altLang="en-US" sz="2400" b="1" kern="0" dirty="0">
                <a:solidFill>
                  <a:srgbClr val="FF0000"/>
                </a:solidFill>
                <a:latin typeface="Meiryo UI" panose="020B0604030504040204" pitchFamily="50" charset="-128"/>
                <a:ea typeface="Meiryo UI" panose="020B0604030504040204" pitchFamily="50" charset="-128"/>
              </a:rPr>
              <a:t>アクションプラン</a:t>
            </a:r>
            <a:r>
              <a:rPr kumimoji="1" lang="ja-JP" altLang="en-US" sz="16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（令和</a:t>
            </a:r>
            <a:r>
              <a:rPr kumimoji="1" lang="en-US" altLang="ja-JP" sz="16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7</a:t>
            </a:r>
            <a:r>
              <a:rPr kumimoji="1" lang="ja-JP" altLang="en-US" sz="16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年度～令和</a:t>
            </a:r>
            <a:r>
              <a:rPr kumimoji="1" lang="en-US" altLang="ja-JP" sz="16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16</a:t>
            </a:r>
            <a:r>
              <a:rPr kumimoji="1" lang="ja-JP" altLang="en-US" sz="16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年度）</a:t>
            </a:r>
            <a:endParaRPr kumimoji="1" lang="en-US" altLang="ja-JP" sz="1600" b="1" i="0" u="none" strike="noStrike" kern="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indent="0">
              <a:spcBef>
                <a:spcPts val="600"/>
              </a:spcBef>
              <a:buNone/>
            </a:pPr>
            <a:r>
              <a:rPr lang="ja-JP" altLang="en-US" sz="1600" b="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b="1" kern="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0" indent="0">
              <a:spcBef>
                <a:spcPts val="600"/>
              </a:spcBef>
              <a:buNone/>
            </a:pPr>
            <a:endParaRPr kumimoji="1" lang="en-US" altLang="ja-JP" sz="1600"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indent="0">
              <a:spcBef>
                <a:spcPts val="600"/>
              </a:spcBef>
              <a:buNone/>
            </a:pPr>
            <a:endParaRPr lang="en-US" altLang="ja-JP" sz="2000" b="1"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サブタイトル 2"/>
          <p:cNvSpPr txBox="1">
            <a:spLocks/>
          </p:cNvSpPr>
          <p:nvPr/>
        </p:nvSpPr>
        <p:spPr bwMode="auto">
          <a:xfrm>
            <a:off x="205910" y="4005063"/>
            <a:ext cx="6787468" cy="504057"/>
          </a:xfrm>
          <a:prstGeom prst="rect">
            <a:avLst/>
          </a:prstGeom>
          <a:solidFill>
            <a:schemeClr val="accent1"/>
          </a:solidFill>
          <a:ln w="19050">
            <a:solidFill>
              <a:schemeClr val="tx2"/>
            </a:solidFill>
            <a:miter lim="800000"/>
            <a:headEnd/>
            <a:tailEnd/>
          </a:ln>
          <a:effectLst/>
        </p:spPr>
        <p:txBody>
          <a:bodyPr wrap="square" lIns="180000" tIns="108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just">
              <a:buNone/>
              <a:tabLst>
                <a:tab pos="4749800" algn="l"/>
              </a:tabLst>
              <a:defRPr/>
            </a:pPr>
            <a:r>
              <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大阪府における</a:t>
            </a:r>
            <a:r>
              <a:rPr kumimoji="0" lang="en-US" altLang="ja-JP"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ESCO</a:t>
            </a:r>
            <a:r>
              <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事業の推進計画</a:t>
            </a:r>
            <a:endParaRPr lang="en-US" altLang="ja-JP" sz="2400" b="1" kern="0" dirty="0">
              <a:solidFill>
                <a:schemeClr val="tx2"/>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正方形/長方形 9">
            <a:extLst>
              <a:ext uri="{FF2B5EF4-FFF2-40B4-BE49-F238E27FC236}">
                <a16:creationId xmlns:a16="http://schemas.microsoft.com/office/drawing/2014/main" id="{2B9F72A6-103C-4F3C-8287-A2D91D7AD61F}"/>
              </a:ext>
            </a:extLst>
          </p:cNvPr>
          <p:cNvSpPr/>
          <p:nvPr/>
        </p:nvSpPr>
        <p:spPr>
          <a:xfrm>
            <a:off x="86106" y="36164"/>
            <a:ext cx="8883304" cy="430887"/>
          </a:xfrm>
          <a:prstGeom prst="rect">
            <a:avLst/>
          </a:prstGeom>
        </p:spPr>
        <p:txBody>
          <a:bodyPr wrap="square" tIns="0" bIns="0">
            <a:spAutoFit/>
          </a:bodyPr>
          <a:lstStyle/>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９</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導入効果</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1" name="直線コネクタ 10">
            <a:extLst>
              <a:ext uri="{FF2B5EF4-FFF2-40B4-BE49-F238E27FC236}">
                <a16:creationId xmlns:a16="http://schemas.microsoft.com/office/drawing/2014/main" id="{331C2027-8AB8-4FF6-B7E0-8F59E323A392}"/>
              </a:ext>
            </a:extLst>
          </p:cNvPr>
          <p:cNvCxnSpPr/>
          <p:nvPr/>
        </p:nvCxnSpPr>
        <p:spPr>
          <a:xfrm flipV="1">
            <a:off x="107504" y="435136"/>
            <a:ext cx="8786655" cy="4962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7804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サブタイトル 2">
            <a:extLst>
              <a:ext uri="{FF2B5EF4-FFF2-40B4-BE49-F238E27FC236}">
                <a16:creationId xmlns:a16="http://schemas.microsoft.com/office/drawing/2014/main" id="{6B12746E-2591-4A5B-878C-9BB2AF51DE0D}"/>
              </a:ext>
            </a:extLst>
          </p:cNvPr>
          <p:cNvSpPr txBox="1">
            <a:spLocks/>
          </p:cNvSpPr>
          <p:nvPr/>
        </p:nvSpPr>
        <p:spPr bwMode="auto">
          <a:xfrm>
            <a:off x="108275" y="1340301"/>
            <a:ext cx="8895332" cy="1740972"/>
          </a:xfrm>
          <a:prstGeom prst="rect">
            <a:avLst/>
          </a:prstGeom>
          <a:noFill/>
          <a:ln w="19050">
            <a:solidFill>
              <a:schemeClr val="tx2"/>
            </a:solidFill>
            <a:miter lim="800000"/>
            <a:headEnd/>
            <a:tailEnd/>
          </a:ln>
          <a:effectLst/>
        </p:spPr>
        <p:txBody>
          <a:bodyPr wrap="square" lIns="108000" tIns="144000" rIns="108000" bIns="108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複数施設を一括公募することで</a:t>
            </a:r>
            <a:endParaRPr lang="en-US" altLang="ja-JP" sz="20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indent="0">
              <a:buNone/>
              <a:tabLst>
                <a:tab pos="4749800" algn="l"/>
              </a:tabLst>
              <a:defRPr/>
            </a:pPr>
            <a:r>
              <a:rPr lang="ja-JP" altLang="en-US" sz="20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事業規模を確保</a:t>
            </a:r>
            <a:endParaRPr lang="en-US" altLang="ja-JP" sz="20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indent="0">
              <a:buNone/>
              <a:tabLst>
                <a:tab pos="4749800" algn="l"/>
              </a:tabLst>
              <a:defRPr/>
            </a:pP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・学校や警察等の中小規模施設</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a:p>
            <a:pPr marL="0" indent="0">
              <a:buNone/>
              <a:tabLst>
                <a:tab pos="4749800" algn="l"/>
              </a:tabLst>
              <a:defRPr/>
            </a:pP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　でも事業化が可能</a:t>
            </a:r>
          </a:p>
        </p:txBody>
      </p:sp>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8230310"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10.</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推進方策（公募手法等）</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正方形/長方形 55"/>
          <p:cNvSpPr/>
          <p:nvPr/>
        </p:nvSpPr>
        <p:spPr>
          <a:xfrm>
            <a:off x="116187" y="548680"/>
            <a:ext cx="9001036" cy="677108"/>
          </a:xfrm>
          <a:prstGeom prst="rect">
            <a:avLst/>
          </a:prstGeom>
        </p:spPr>
        <p:txBody>
          <a:bodyPr wrap="square" tIns="0" bIns="0">
            <a:spAutoFit/>
          </a:bodyPr>
          <a:lstStyle/>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前プランからの取り組みを継承しつつ、新プランにより</a:t>
            </a:r>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事業を推進</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58" name="Picture 4" descr="C:\Users\ItaniH\AppData\Local\Microsoft\Windows\Temporary Internet Files\Content.IE5\V8TWXS3T\MC900434807[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0771" y="1428219"/>
            <a:ext cx="1564545" cy="1346903"/>
          </a:xfrm>
          <a:prstGeom prst="rect">
            <a:avLst/>
          </a:prstGeom>
          <a:noFill/>
          <a:extLst>
            <a:ext uri="{909E8E84-426E-40DD-AFC4-6F175D3DCCD1}">
              <a14:hiddenFill xmlns:a14="http://schemas.microsoft.com/office/drawing/2010/main">
                <a:solidFill>
                  <a:srgbClr val="FFFFFF"/>
                </a:solidFill>
              </a14:hiddenFill>
            </a:ext>
          </a:extLst>
        </p:spPr>
      </p:pic>
      <p:sp>
        <p:nvSpPr>
          <p:cNvPr id="60" name="二等辺三角形 59"/>
          <p:cNvSpPr/>
          <p:nvPr/>
        </p:nvSpPr>
        <p:spPr>
          <a:xfrm>
            <a:off x="5787750" y="2005428"/>
            <a:ext cx="847108" cy="239128"/>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62" name="グループ化 61"/>
          <p:cNvGrpSpPr/>
          <p:nvPr/>
        </p:nvGrpSpPr>
        <p:grpSpPr>
          <a:xfrm>
            <a:off x="6522854" y="1412776"/>
            <a:ext cx="2248090" cy="1269557"/>
            <a:chOff x="5551993" y="1290345"/>
            <a:chExt cx="3010952" cy="2138655"/>
          </a:xfrm>
        </p:grpSpPr>
        <p:pic>
          <p:nvPicPr>
            <p:cNvPr id="63" name="Picture 1034" descr="j007907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5285" y="2020719"/>
              <a:ext cx="947660"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034" descr="j007907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8703" y="2020719"/>
              <a:ext cx="947660"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1034" descr="j007907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1506" y="2730505"/>
              <a:ext cx="947660"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1034" descr="j007907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4328" y="2730505"/>
              <a:ext cx="947660"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1034" descr="j007907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51993" y="2020719"/>
              <a:ext cx="947660"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1034" descr="j007907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8556" y="2730505"/>
              <a:ext cx="947660"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1034" descr="j007907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290345"/>
              <a:ext cx="947660"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1034" descr="j007907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6346" y="1290345"/>
              <a:ext cx="947660" cy="69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 name="正方形/長方形 70"/>
          <p:cNvSpPr/>
          <p:nvPr/>
        </p:nvSpPr>
        <p:spPr>
          <a:xfrm>
            <a:off x="3635896" y="2784583"/>
            <a:ext cx="2692013" cy="284848"/>
          </a:xfrm>
          <a:prstGeom prst="rect">
            <a:avLst/>
          </a:prstGeom>
        </p:spPr>
        <p:txBody>
          <a:bodyPr wrap="square" tIns="0" bIns="0">
            <a:spAutoFit/>
          </a:bodyPr>
          <a:lstStyle/>
          <a:p>
            <a:pPr algn="ct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単独発注（大規模施設）　</a:t>
            </a:r>
          </a:p>
        </p:txBody>
      </p:sp>
      <p:sp>
        <p:nvSpPr>
          <p:cNvPr id="72" name="正方形/長方形 71"/>
          <p:cNvSpPr/>
          <p:nvPr/>
        </p:nvSpPr>
        <p:spPr>
          <a:xfrm>
            <a:off x="6282879" y="2780928"/>
            <a:ext cx="2753617" cy="246221"/>
          </a:xfrm>
          <a:prstGeom prst="rect">
            <a:avLst/>
          </a:prstGeom>
        </p:spPr>
        <p:txBody>
          <a:bodyPr wrap="square" tIns="0" bIns="0">
            <a:spAutoFit/>
          </a:bodyPr>
          <a:lstStyle/>
          <a:p>
            <a:pPr algn="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一括発注（中小規模施設）</a:t>
            </a:r>
          </a:p>
        </p:txBody>
      </p:sp>
      <p:sp>
        <p:nvSpPr>
          <p:cNvPr id="3" name="スライド番号プレースホルダー 2"/>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14</a:t>
            </a:fld>
            <a:endParaRPr kumimoji="1" lang="ja-JP" altLang="en-US"/>
          </a:p>
        </p:txBody>
      </p:sp>
      <p:sp>
        <p:nvSpPr>
          <p:cNvPr id="38" name="サブタイトル 2">
            <a:extLst>
              <a:ext uri="{FF2B5EF4-FFF2-40B4-BE49-F238E27FC236}">
                <a16:creationId xmlns:a16="http://schemas.microsoft.com/office/drawing/2014/main" id="{488F6325-2F84-4B89-A787-CDAF3D710D6D}"/>
              </a:ext>
            </a:extLst>
          </p:cNvPr>
          <p:cNvSpPr txBox="1">
            <a:spLocks/>
          </p:cNvSpPr>
          <p:nvPr/>
        </p:nvSpPr>
        <p:spPr bwMode="auto">
          <a:xfrm>
            <a:off x="107504" y="908720"/>
            <a:ext cx="3162446" cy="431581"/>
          </a:xfrm>
          <a:prstGeom prst="rect">
            <a:avLst/>
          </a:prstGeom>
          <a:solidFill>
            <a:schemeClr val="accent1"/>
          </a:solidFill>
          <a:ln w="19050">
            <a:solidFill>
              <a:schemeClr val="tx2"/>
            </a:solidFill>
            <a:miter lim="800000"/>
            <a:headEnd/>
            <a:tailEnd/>
          </a:ln>
          <a:effectLst/>
        </p:spPr>
        <p:txBody>
          <a:bodyPr wrap="square" lIns="180000" tIns="108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kumimoji="0" lang="ja-JP"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①複数施設一括公募</a:t>
            </a:r>
            <a:endParaRPr kumimoji="0" lang="zh-TW"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sp>
        <p:nvSpPr>
          <p:cNvPr id="47" name="正方形/長方形 46">
            <a:extLst>
              <a:ext uri="{FF2B5EF4-FFF2-40B4-BE49-F238E27FC236}">
                <a16:creationId xmlns:a16="http://schemas.microsoft.com/office/drawing/2014/main" id="{815F4160-88D9-4F30-83D1-A34963E4E522}"/>
              </a:ext>
            </a:extLst>
          </p:cNvPr>
          <p:cNvSpPr/>
          <p:nvPr/>
        </p:nvSpPr>
        <p:spPr>
          <a:xfrm>
            <a:off x="3752499" y="5995000"/>
            <a:ext cx="576064" cy="674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ACFB5882-F4E5-4802-BD42-0492AB3C7160}"/>
              </a:ext>
            </a:extLst>
          </p:cNvPr>
          <p:cNvSpPr/>
          <p:nvPr/>
        </p:nvSpPr>
        <p:spPr>
          <a:xfrm>
            <a:off x="3658979" y="5220492"/>
            <a:ext cx="853232" cy="1453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サブタイトル 2">
            <a:extLst>
              <a:ext uri="{FF2B5EF4-FFF2-40B4-BE49-F238E27FC236}">
                <a16:creationId xmlns:a16="http://schemas.microsoft.com/office/drawing/2014/main" id="{E8C1F603-36B6-B070-1085-6B9904FCEA3C}"/>
              </a:ext>
            </a:extLst>
          </p:cNvPr>
          <p:cNvSpPr txBox="1">
            <a:spLocks/>
          </p:cNvSpPr>
          <p:nvPr/>
        </p:nvSpPr>
        <p:spPr bwMode="auto">
          <a:xfrm>
            <a:off x="107504" y="3764560"/>
            <a:ext cx="8904015" cy="2866487"/>
          </a:xfrm>
          <a:prstGeom prst="rect">
            <a:avLst/>
          </a:prstGeom>
          <a:noFill/>
          <a:ln w="19050">
            <a:solidFill>
              <a:schemeClr val="tx2"/>
            </a:solidFill>
            <a:miter lim="800000"/>
            <a:headEnd/>
            <a:tailEnd/>
          </a:ln>
          <a:effectLst/>
        </p:spPr>
        <p:txBody>
          <a:bodyPr wrap="square" lIns="108000" tIns="144000" rIns="108000" bIns="108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サブタイトル 2">
            <a:extLst>
              <a:ext uri="{FF2B5EF4-FFF2-40B4-BE49-F238E27FC236}">
                <a16:creationId xmlns:a16="http://schemas.microsoft.com/office/drawing/2014/main" id="{C1FAEF3E-B368-F10F-C21D-6F014F9FD775}"/>
              </a:ext>
            </a:extLst>
          </p:cNvPr>
          <p:cNvSpPr txBox="1">
            <a:spLocks/>
          </p:cNvSpPr>
          <p:nvPr/>
        </p:nvSpPr>
        <p:spPr bwMode="auto">
          <a:xfrm>
            <a:off x="107504" y="3327225"/>
            <a:ext cx="3162446" cy="431581"/>
          </a:xfrm>
          <a:prstGeom prst="rect">
            <a:avLst/>
          </a:prstGeom>
          <a:solidFill>
            <a:schemeClr val="accent1"/>
          </a:solidFill>
          <a:ln w="19050">
            <a:solidFill>
              <a:schemeClr val="tx2"/>
            </a:solidFill>
            <a:miter lim="800000"/>
            <a:headEnd/>
            <a:tailEnd/>
          </a:ln>
          <a:effectLst/>
        </p:spPr>
        <p:txBody>
          <a:bodyPr wrap="square" lIns="180000" tIns="108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kumimoji="0" lang="ja-JP"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②</a:t>
            </a:r>
            <a:r>
              <a:rPr kumimoji="0" lang="zh-TW"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設備更新型</a:t>
            </a:r>
            <a:r>
              <a:rPr kumimoji="0" lang="en-US" altLang="zh-TW"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ESCO</a:t>
            </a:r>
            <a:r>
              <a:rPr kumimoji="0" lang="zh-TW"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事業</a:t>
            </a:r>
          </a:p>
        </p:txBody>
      </p:sp>
      <p:pic>
        <p:nvPicPr>
          <p:cNvPr id="30" name="図 29">
            <a:extLst>
              <a:ext uri="{FF2B5EF4-FFF2-40B4-BE49-F238E27FC236}">
                <a16:creationId xmlns:a16="http://schemas.microsoft.com/office/drawing/2014/main" id="{B4FF7495-4026-D783-F4CE-B54FA874D740}"/>
              </a:ext>
            </a:extLst>
          </p:cNvPr>
          <p:cNvPicPr>
            <a:picLocks noChangeAspect="1"/>
          </p:cNvPicPr>
          <p:nvPr/>
        </p:nvPicPr>
        <p:blipFill rotWithShape="1">
          <a:blip r:embed="rId5"/>
          <a:srcRect l="1643" r="50769"/>
          <a:stretch/>
        </p:blipFill>
        <p:spPr>
          <a:xfrm>
            <a:off x="113328" y="4470807"/>
            <a:ext cx="4170640" cy="2082574"/>
          </a:xfrm>
          <a:prstGeom prst="rect">
            <a:avLst/>
          </a:prstGeom>
        </p:spPr>
      </p:pic>
      <p:sp>
        <p:nvSpPr>
          <p:cNvPr id="32" name="正方形/長方形 31">
            <a:extLst>
              <a:ext uri="{FF2B5EF4-FFF2-40B4-BE49-F238E27FC236}">
                <a16:creationId xmlns:a16="http://schemas.microsoft.com/office/drawing/2014/main" id="{7F2B1621-67D5-87A6-913C-2B75F801C7AB}"/>
              </a:ext>
            </a:extLst>
          </p:cNvPr>
          <p:cNvSpPr/>
          <p:nvPr/>
        </p:nvSpPr>
        <p:spPr>
          <a:xfrm>
            <a:off x="3752499" y="5922992"/>
            <a:ext cx="576064" cy="674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108C0516-C9F2-EDE0-5CA4-55F85A2D2B90}"/>
              </a:ext>
            </a:extLst>
          </p:cNvPr>
          <p:cNvPicPr>
            <a:picLocks noChangeAspect="1"/>
          </p:cNvPicPr>
          <p:nvPr/>
        </p:nvPicPr>
        <p:blipFill rotWithShape="1">
          <a:blip r:embed="rId5"/>
          <a:srcRect l="70024" b="61514"/>
          <a:stretch/>
        </p:blipFill>
        <p:spPr>
          <a:xfrm>
            <a:off x="3528905" y="5257237"/>
            <a:ext cx="2627271" cy="801503"/>
          </a:xfrm>
          <a:prstGeom prst="rect">
            <a:avLst/>
          </a:prstGeom>
          <a:solidFill>
            <a:schemeClr val="bg1"/>
          </a:solidFill>
        </p:spPr>
      </p:pic>
      <p:sp>
        <p:nvSpPr>
          <p:cNvPr id="36" name="テキスト ボックス 35">
            <a:extLst>
              <a:ext uri="{FF2B5EF4-FFF2-40B4-BE49-F238E27FC236}">
                <a16:creationId xmlns:a16="http://schemas.microsoft.com/office/drawing/2014/main" id="{8E5C4C87-C86B-2160-E586-8426A91B5B83}"/>
              </a:ext>
            </a:extLst>
          </p:cNvPr>
          <p:cNvSpPr txBox="1"/>
          <p:nvPr/>
        </p:nvSpPr>
        <p:spPr>
          <a:xfrm>
            <a:off x="6237846" y="4987109"/>
            <a:ext cx="2798650" cy="1477328"/>
          </a:xfrm>
          <a:prstGeom prst="rect">
            <a:avLst/>
          </a:prstGeom>
          <a:noFill/>
        </p:spPr>
        <p:txBody>
          <a:bodyPr wrap="square" rtlCol="0">
            <a:spAutoFit/>
          </a:bodyPr>
          <a:lstStyle/>
          <a:p>
            <a:pPr marL="0" marR="0" lvl="0" indent="0" algn="l" defTabSz="914400" rtl="0" eaLnBrk="0" fontAlgn="base" latinLnBrk="0" hangingPunct="0">
              <a:lnSpc>
                <a:spcPct val="100000"/>
              </a:lnSpc>
              <a:spcAft>
                <a:spcPct val="0"/>
              </a:spcAft>
              <a:buClrTx/>
              <a:buSzTx/>
              <a:buFontTx/>
              <a:buNone/>
              <a:tabLst>
                <a:tab pos="4749800" algn="l"/>
              </a:tabLst>
              <a:defRPr/>
            </a:pPr>
            <a:r>
              <a:rPr kumimoji="1" lang="ja-JP" altLang="en-US"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大阪府では、熱源機器の</a:t>
            </a:r>
            <a:endParaRPr kumimoji="1" lang="en-US" altLang="ja-JP"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0" fontAlgn="base" latinLnBrk="0" hangingPunct="0">
              <a:lnSpc>
                <a:spcPct val="100000"/>
              </a:lnSpc>
              <a:spcAft>
                <a:spcPct val="0"/>
              </a:spcAft>
              <a:buClrTx/>
              <a:buSzTx/>
              <a:buFontTx/>
              <a:buNone/>
              <a:tabLst>
                <a:tab pos="4749800" algn="l"/>
              </a:tabLst>
              <a:defRPr/>
            </a:pPr>
            <a:r>
              <a:rPr kumimoji="1" lang="ja-JP" altLang="en-US"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老朽化が進む府民センタービル等の</a:t>
            </a:r>
            <a:r>
              <a:rPr lang="ja-JP" altLang="en-US"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ＥＳＣＯ</a:t>
            </a:r>
            <a:r>
              <a:rPr kumimoji="1" lang="ja-JP" altLang="en-US"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実施済施設を対象とした</a:t>
            </a:r>
            <a:endParaRPr kumimoji="1" lang="en-US" altLang="ja-JP"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0" fontAlgn="base" latinLnBrk="0" hangingPunct="0">
              <a:lnSpc>
                <a:spcPct val="100000"/>
              </a:lnSpc>
              <a:spcAft>
                <a:spcPct val="0"/>
              </a:spcAft>
              <a:buClrTx/>
              <a:buSzTx/>
              <a:buFontTx/>
              <a:buNone/>
              <a:tabLst>
                <a:tab pos="4749800" algn="l"/>
              </a:tabLst>
              <a:defRPr/>
            </a:pPr>
            <a:r>
              <a:rPr kumimoji="1" lang="ja-JP" altLang="en-US"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再</a:t>
            </a:r>
            <a:r>
              <a:rPr kumimoji="1" lang="en-US" altLang="ja-JP"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b="1" i="0" u="sng"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の手法</a:t>
            </a:r>
            <a:r>
              <a:rPr kumimoji="1" lang="ja-JP" altLang="en-US"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として導入</a:t>
            </a:r>
            <a:endParaRPr kumimoji="1" lang="en-US" altLang="ja-JP"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正方形/長方形 39">
            <a:extLst>
              <a:ext uri="{FF2B5EF4-FFF2-40B4-BE49-F238E27FC236}">
                <a16:creationId xmlns:a16="http://schemas.microsoft.com/office/drawing/2014/main" id="{54148968-B7DE-7CF0-C824-23B3EF1EC36C}"/>
              </a:ext>
            </a:extLst>
          </p:cNvPr>
          <p:cNvSpPr/>
          <p:nvPr/>
        </p:nvSpPr>
        <p:spPr>
          <a:xfrm>
            <a:off x="3658979" y="5148484"/>
            <a:ext cx="853232" cy="1453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B55342A0-DF4F-C269-D095-2CDB746808AC}"/>
              </a:ext>
            </a:extLst>
          </p:cNvPr>
          <p:cNvSpPr txBox="1"/>
          <p:nvPr/>
        </p:nvSpPr>
        <p:spPr>
          <a:xfrm>
            <a:off x="723025" y="3815781"/>
            <a:ext cx="8014759" cy="923330"/>
          </a:xfrm>
          <a:prstGeom prst="rect">
            <a:avLst/>
          </a:prstGeom>
          <a:noFill/>
        </p:spPr>
        <p:txBody>
          <a:bodyPr wrap="square" rtlCol="0">
            <a:spAutoFit/>
          </a:bodyPr>
          <a:lstStyle/>
          <a:p>
            <a:pPr marL="0" marR="0" lvl="0" indent="0" algn="l" defTabSz="914400" rtl="0" eaLnBrk="0" fontAlgn="base" latinLnBrk="0" hangingPunct="0">
              <a:lnSpc>
                <a:spcPct val="100000"/>
              </a:lnSpc>
              <a:spcAft>
                <a:spcPct val="0"/>
              </a:spcAft>
              <a:buClrTx/>
              <a:buSzTx/>
              <a:buFontTx/>
              <a:buNone/>
              <a:tabLst>
                <a:tab pos="4749800" algn="l"/>
              </a:tabLst>
              <a:defRPr/>
            </a:pP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・老朽化した設備機器の改修のタイミングに合わせて</a:t>
            </a: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事業を一体的に発注</a:t>
            </a:r>
            <a:endPar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0" fontAlgn="base" latinLnBrk="0" hangingPunct="0">
              <a:lnSpc>
                <a:spcPct val="100000"/>
              </a:lnSpc>
              <a:spcAft>
                <a:spcPct val="0"/>
              </a:spcAft>
              <a:buClrTx/>
              <a:buSzTx/>
              <a:buFontTx/>
              <a:buNone/>
              <a:tabLst>
                <a:tab pos="4749800" algn="l"/>
              </a:tabLst>
              <a:defRPr/>
            </a:pP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事業者のノウハウを活用し、より省エネ効果の高い設備改修が可能</a:t>
            </a:r>
            <a:endPar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0" fontAlgn="base" latinLnBrk="0" hangingPunct="0">
              <a:lnSpc>
                <a:spcPct val="100000"/>
              </a:lnSpc>
              <a:spcAft>
                <a:spcPct val="0"/>
              </a:spcAft>
              <a:buClrTx/>
              <a:buSzTx/>
              <a:buFontTx/>
              <a:buNone/>
              <a:tabLst>
                <a:tab pos="4749800" algn="l"/>
              </a:tabLst>
              <a:defRPr/>
            </a:pPr>
            <a:r>
              <a:rPr lang="ja-JP" altLang="en-US"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8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実質的な工事費の削減につながる）</a:t>
            </a:r>
            <a:endParaRPr kumimoji="1" lang="en-US" altLang="ja-JP"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307906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36B67-EA00-08BF-67CE-06119D78A30C}"/>
            </a:ext>
          </a:extLst>
        </p:cNvPr>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5AADB38F-A82E-2E71-5EF8-AC9CB4ADE63C}"/>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a:extLst>
              <a:ext uri="{FF2B5EF4-FFF2-40B4-BE49-F238E27FC236}">
                <a16:creationId xmlns:a16="http://schemas.microsoft.com/office/drawing/2014/main" id="{AAF33848-2EE1-1373-1F44-E48C70C55A1F}"/>
              </a:ext>
            </a:extLst>
          </p:cNvPr>
          <p:cNvSpPr/>
          <p:nvPr/>
        </p:nvSpPr>
        <p:spPr>
          <a:xfrm>
            <a:off x="86106" y="36164"/>
            <a:ext cx="8230310"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10.</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推進方策（公募手法等）</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40ECDEC3-EF5E-029C-0311-7FA392C4AD13}"/>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15</a:t>
            </a:fld>
            <a:endParaRPr kumimoji="1" lang="ja-JP" altLang="en-US"/>
          </a:p>
        </p:txBody>
      </p:sp>
      <p:sp>
        <p:nvSpPr>
          <p:cNvPr id="4" name="サブタイトル 2">
            <a:extLst>
              <a:ext uri="{FF2B5EF4-FFF2-40B4-BE49-F238E27FC236}">
                <a16:creationId xmlns:a16="http://schemas.microsoft.com/office/drawing/2014/main" id="{422B94B0-E7E4-F2C7-3BFB-D9EA9DCE73BA}"/>
              </a:ext>
            </a:extLst>
          </p:cNvPr>
          <p:cNvSpPr txBox="1">
            <a:spLocks/>
          </p:cNvSpPr>
          <p:nvPr/>
        </p:nvSpPr>
        <p:spPr bwMode="auto">
          <a:xfrm>
            <a:off x="108275" y="5958948"/>
            <a:ext cx="8895332" cy="854428"/>
          </a:xfrm>
          <a:prstGeom prst="rect">
            <a:avLst/>
          </a:prstGeom>
          <a:noFill/>
          <a:ln w="19050">
            <a:solidFill>
              <a:schemeClr val="tx2"/>
            </a:solidFill>
            <a:miter lim="800000"/>
            <a:headEnd/>
            <a:tailEnd/>
          </a:ln>
          <a:effectLst/>
        </p:spPr>
        <p:txBody>
          <a:bodyPr wrap="square" lIns="108000" tIns="144000" rIns="108000" bIns="108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lang="en-US" altLang="ja-JP" sz="2000" b="1" dirty="0">
                <a:latin typeface="Meiryo UI" panose="020B0604030504040204" pitchFamily="50" charset="-128"/>
                <a:ea typeface="Meiryo UI" panose="020B0604030504040204" pitchFamily="50" charset="-128"/>
                <a:cs typeface="Meiryo UI" panose="020B0604030504040204" pitchFamily="50" charset="-128"/>
              </a:rPr>
              <a:t>2050</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年カーボンニュートラルの実現へ向けて、公共建築物における率先した取り組みが求められている。中長期的な視点も含めて</a:t>
            </a:r>
            <a:r>
              <a:rPr lang="en-US" altLang="ja-JP" sz="20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事業の活用を検討していく。</a:t>
            </a:r>
          </a:p>
        </p:txBody>
      </p:sp>
      <p:sp>
        <p:nvSpPr>
          <p:cNvPr id="10" name="サブタイトル 2">
            <a:extLst>
              <a:ext uri="{FF2B5EF4-FFF2-40B4-BE49-F238E27FC236}">
                <a16:creationId xmlns:a16="http://schemas.microsoft.com/office/drawing/2014/main" id="{5B974F29-ED3F-AFB8-0F2A-4F7A2D1B85C3}"/>
              </a:ext>
            </a:extLst>
          </p:cNvPr>
          <p:cNvSpPr txBox="1">
            <a:spLocks/>
          </p:cNvSpPr>
          <p:nvPr/>
        </p:nvSpPr>
        <p:spPr bwMode="auto">
          <a:xfrm>
            <a:off x="107504" y="5527367"/>
            <a:ext cx="4680520" cy="431581"/>
          </a:xfrm>
          <a:prstGeom prst="rect">
            <a:avLst/>
          </a:prstGeom>
          <a:solidFill>
            <a:schemeClr val="accent1"/>
          </a:solidFill>
          <a:ln w="19050">
            <a:solidFill>
              <a:schemeClr val="tx2"/>
            </a:solidFill>
            <a:miter lim="800000"/>
            <a:headEnd/>
            <a:tailEnd/>
          </a:ln>
          <a:effectLst/>
        </p:spPr>
        <p:txBody>
          <a:bodyPr wrap="square" lIns="180000" tIns="108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kumimoji="0" lang="ja-JP"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④</a:t>
            </a:r>
            <a:r>
              <a:rPr kumimoji="0" lang="en-US" altLang="ja-JP"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2050</a:t>
            </a:r>
            <a:r>
              <a:rPr kumimoji="0" lang="ja-JP"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年へ向けた</a:t>
            </a:r>
            <a:r>
              <a:rPr kumimoji="0" lang="en-US" altLang="ja-JP"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ESCO</a:t>
            </a:r>
            <a:r>
              <a:rPr kumimoji="0" lang="ja-JP"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事業の活用</a:t>
            </a:r>
            <a:endParaRPr kumimoji="0" lang="zh-TW"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sp>
        <p:nvSpPr>
          <p:cNvPr id="12" name="サブタイトル 2">
            <a:extLst>
              <a:ext uri="{FF2B5EF4-FFF2-40B4-BE49-F238E27FC236}">
                <a16:creationId xmlns:a16="http://schemas.microsoft.com/office/drawing/2014/main" id="{6B17061C-55CC-8A68-FFEA-D839D9167C99}"/>
              </a:ext>
            </a:extLst>
          </p:cNvPr>
          <p:cNvSpPr txBox="1">
            <a:spLocks/>
          </p:cNvSpPr>
          <p:nvPr/>
        </p:nvSpPr>
        <p:spPr bwMode="auto">
          <a:xfrm>
            <a:off x="103933" y="1071853"/>
            <a:ext cx="8904015" cy="4387200"/>
          </a:xfrm>
          <a:prstGeom prst="rect">
            <a:avLst/>
          </a:prstGeom>
          <a:noFill/>
          <a:ln w="19050">
            <a:solidFill>
              <a:schemeClr val="tx2"/>
            </a:solidFill>
            <a:miter lim="800000"/>
            <a:headEnd/>
            <a:tailEnd/>
          </a:ln>
          <a:effectLst/>
        </p:spPr>
        <p:txBody>
          <a:bodyPr wrap="square" lIns="108000" tIns="144000" rIns="108000" bIns="108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サブタイトル 2">
            <a:extLst>
              <a:ext uri="{FF2B5EF4-FFF2-40B4-BE49-F238E27FC236}">
                <a16:creationId xmlns:a16="http://schemas.microsoft.com/office/drawing/2014/main" id="{0B60E53A-B9F8-45E9-AD47-7607A359DA06}"/>
              </a:ext>
            </a:extLst>
          </p:cNvPr>
          <p:cNvSpPr txBox="1">
            <a:spLocks/>
          </p:cNvSpPr>
          <p:nvPr/>
        </p:nvSpPr>
        <p:spPr bwMode="auto">
          <a:xfrm>
            <a:off x="107504" y="620688"/>
            <a:ext cx="5472608" cy="431581"/>
          </a:xfrm>
          <a:prstGeom prst="rect">
            <a:avLst/>
          </a:prstGeom>
          <a:solidFill>
            <a:schemeClr val="accent1"/>
          </a:solidFill>
          <a:ln w="19050">
            <a:solidFill>
              <a:schemeClr val="tx2"/>
            </a:solidFill>
            <a:miter lim="800000"/>
            <a:headEnd/>
            <a:tailEnd/>
          </a:ln>
          <a:effectLst/>
        </p:spPr>
        <p:txBody>
          <a:bodyPr wrap="square" lIns="180000" tIns="108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kumimoji="0" lang="ja-JP"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③</a:t>
            </a:r>
            <a:r>
              <a:rPr lang="en-US" altLang="ja-JP" sz="2000" b="1" dirty="0">
                <a:latin typeface="Meiryo UI" panose="020B0604030504040204" pitchFamily="50" charset="-128"/>
                <a:ea typeface="Meiryo UI" panose="020B0604030504040204" pitchFamily="50" charset="-128"/>
              </a:rPr>
              <a:t> </a:t>
            </a:r>
            <a:r>
              <a:rPr lang="en-US" altLang="ja-JP" sz="2000" b="1" dirty="0">
                <a:solidFill>
                  <a:schemeClr val="bg1"/>
                </a:solidFill>
                <a:latin typeface="Meiryo UI" panose="020B0604030504040204" pitchFamily="50" charset="-128"/>
                <a:ea typeface="Meiryo UI" panose="020B0604030504040204" pitchFamily="50" charset="-128"/>
              </a:rPr>
              <a:t>LED</a:t>
            </a:r>
            <a:r>
              <a:rPr lang="ja-JP" altLang="en-US" sz="2000" b="1" dirty="0">
                <a:solidFill>
                  <a:schemeClr val="bg1"/>
                </a:solidFill>
                <a:latin typeface="Meiryo UI" panose="020B0604030504040204" pitchFamily="50" charset="-128"/>
                <a:ea typeface="Meiryo UI" panose="020B0604030504040204" pitchFamily="50" charset="-128"/>
              </a:rPr>
              <a:t>化への更新に</a:t>
            </a:r>
            <a:r>
              <a:rPr lang="en-US" altLang="ja-JP" sz="2000" b="1" dirty="0">
                <a:solidFill>
                  <a:schemeClr val="bg1"/>
                </a:solidFill>
                <a:latin typeface="Meiryo UI" panose="020B0604030504040204" pitchFamily="50" charset="-128"/>
                <a:ea typeface="Meiryo UI" panose="020B0604030504040204" pitchFamily="50" charset="-128"/>
              </a:rPr>
              <a:t>ESCO</a:t>
            </a:r>
            <a:r>
              <a:rPr lang="ja-JP" altLang="en-US" sz="2000" b="1" dirty="0">
                <a:solidFill>
                  <a:schemeClr val="bg1"/>
                </a:solidFill>
                <a:latin typeface="Meiryo UI" panose="020B0604030504040204" pitchFamily="50" charset="-128"/>
                <a:ea typeface="Meiryo UI" panose="020B0604030504040204" pitchFamily="50" charset="-128"/>
              </a:rPr>
              <a:t>事業は有効な手法</a:t>
            </a:r>
            <a:endParaRPr kumimoji="0" lang="zh-TW" altLang="en-US" sz="2000" b="1" kern="0" dirty="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sp>
        <p:nvSpPr>
          <p:cNvPr id="16" name="正方形/長方形 15">
            <a:extLst>
              <a:ext uri="{FF2B5EF4-FFF2-40B4-BE49-F238E27FC236}">
                <a16:creationId xmlns:a16="http://schemas.microsoft.com/office/drawing/2014/main" id="{0FA226BC-998A-B993-AC43-C6EF193CB16D}"/>
              </a:ext>
            </a:extLst>
          </p:cNvPr>
          <p:cNvSpPr/>
          <p:nvPr/>
        </p:nvSpPr>
        <p:spPr>
          <a:xfrm>
            <a:off x="3752499" y="2656276"/>
            <a:ext cx="576064" cy="674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962692A7-893E-3A72-1F26-057269709478}"/>
              </a:ext>
            </a:extLst>
          </p:cNvPr>
          <p:cNvSpPr/>
          <p:nvPr/>
        </p:nvSpPr>
        <p:spPr>
          <a:xfrm>
            <a:off x="3658979" y="1881768"/>
            <a:ext cx="853232" cy="1453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CBF454E4-22D1-4A79-72FA-FF5D4E04E79F}"/>
              </a:ext>
            </a:extLst>
          </p:cNvPr>
          <p:cNvPicPr>
            <a:picLocks noChangeAspect="1"/>
          </p:cNvPicPr>
          <p:nvPr/>
        </p:nvPicPr>
        <p:blipFill>
          <a:blip r:embed="rId3"/>
          <a:stretch>
            <a:fillRect/>
          </a:stretch>
        </p:blipFill>
        <p:spPr>
          <a:xfrm rot="624767">
            <a:off x="7301493" y="1068565"/>
            <a:ext cx="791500" cy="789521"/>
          </a:xfrm>
          <a:prstGeom prst="rect">
            <a:avLst/>
          </a:prstGeom>
        </p:spPr>
      </p:pic>
      <p:pic>
        <p:nvPicPr>
          <p:cNvPr id="26" name="図 25">
            <a:extLst>
              <a:ext uri="{FF2B5EF4-FFF2-40B4-BE49-F238E27FC236}">
                <a16:creationId xmlns:a16="http://schemas.microsoft.com/office/drawing/2014/main" id="{668A4B2E-AE52-435F-5CFD-9E198DF40F21}"/>
              </a:ext>
            </a:extLst>
          </p:cNvPr>
          <p:cNvPicPr>
            <a:picLocks noChangeAspect="1"/>
          </p:cNvPicPr>
          <p:nvPr/>
        </p:nvPicPr>
        <p:blipFill>
          <a:blip r:embed="rId3"/>
          <a:stretch>
            <a:fillRect/>
          </a:stretch>
        </p:blipFill>
        <p:spPr>
          <a:xfrm rot="624767">
            <a:off x="7453893" y="1220965"/>
            <a:ext cx="791500" cy="789521"/>
          </a:xfrm>
          <a:prstGeom prst="rect">
            <a:avLst/>
          </a:prstGeom>
        </p:spPr>
      </p:pic>
      <p:sp>
        <p:nvSpPr>
          <p:cNvPr id="28" name="十字形 27">
            <a:extLst>
              <a:ext uri="{FF2B5EF4-FFF2-40B4-BE49-F238E27FC236}">
                <a16:creationId xmlns:a16="http://schemas.microsoft.com/office/drawing/2014/main" id="{786AB7CB-AEC9-C306-0FAE-185351347ADA}"/>
              </a:ext>
            </a:extLst>
          </p:cNvPr>
          <p:cNvSpPr/>
          <p:nvPr/>
        </p:nvSpPr>
        <p:spPr>
          <a:xfrm rot="2704239">
            <a:off x="7527672" y="1270910"/>
            <a:ext cx="432048" cy="429767"/>
          </a:xfrm>
          <a:prstGeom prst="plus">
            <a:avLst>
              <a:gd name="adj" fmla="val 4763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44E14C3F-4856-8DAB-E334-398899EE60C6}"/>
              </a:ext>
            </a:extLst>
          </p:cNvPr>
          <p:cNvSpPr txBox="1"/>
          <p:nvPr/>
        </p:nvSpPr>
        <p:spPr>
          <a:xfrm>
            <a:off x="86106" y="1104604"/>
            <a:ext cx="8697524" cy="2185214"/>
          </a:xfrm>
          <a:prstGeom prst="rect">
            <a:avLst/>
          </a:prstGeom>
          <a:noFill/>
        </p:spPr>
        <p:txBody>
          <a:bodyPr wrap="square" tIns="0" bIns="0" rtlCol="0">
            <a:spAutoFit/>
          </a:bodyPr>
          <a:lstStyle/>
          <a:p>
            <a:r>
              <a:rPr lang="en-US" altLang="ja-JP" sz="2400" b="1" dirty="0">
                <a:latin typeface="BIZ UDPゴシック" panose="020B0400000000000000" pitchFamily="50" charset="-128"/>
                <a:ea typeface="BIZ UDPゴシック" panose="020B0400000000000000" pitchFamily="50" charset="-128"/>
              </a:rPr>
              <a:t>【</a:t>
            </a:r>
            <a:r>
              <a:rPr lang="ja-JP" altLang="en-US" sz="2400" b="1" dirty="0">
                <a:latin typeface="BIZ UDPゴシック" panose="020B0400000000000000" pitchFamily="50" charset="-128"/>
                <a:ea typeface="BIZ UDPゴシック" panose="020B0400000000000000" pitchFamily="50" charset="-128"/>
              </a:rPr>
              <a:t>蛍光灯を取り巻く状況</a:t>
            </a:r>
            <a:r>
              <a:rPr lang="en-US" altLang="ja-JP" sz="2400" b="1" dirty="0">
                <a:latin typeface="BIZ UDPゴシック" panose="020B0400000000000000" pitchFamily="50" charset="-128"/>
                <a:ea typeface="BIZ UDPゴシック" panose="020B0400000000000000" pitchFamily="50" charset="-128"/>
              </a:rPr>
              <a:t>】</a:t>
            </a:r>
          </a:p>
          <a:p>
            <a:pPr>
              <a:spcBef>
                <a:spcPts val="600"/>
              </a:spcBef>
            </a:pPr>
            <a:r>
              <a:rPr lang="ja-JP" altLang="en-US" sz="2200" dirty="0">
                <a:latin typeface="BIZ UDPゴシック" panose="020B0400000000000000" pitchFamily="50" charset="-128"/>
                <a:ea typeface="BIZ UDPゴシック" panose="020B0400000000000000" pitchFamily="50" charset="-128"/>
              </a:rPr>
              <a:t>　</a:t>
            </a:r>
            <a:r>
              <a:rPr lang="en-US" altLang="ja-JP" sz="2200" dirty="0">
                <a:latin typeface="BIZ UDPゴシック" panose="020B0400000000000000" pitchFamily="50" charset="-128"/>
                <a:ea typeface="BIZ UDPゴシック" panose="020B0400000000000000" pitchFamily="50" charset="-128"/>
              </a:rPr>
              <a:t>2023</a:t>
            </a:r>
            <a:r>
              <a:rPr lang="ja-JP" altLang="en-US" sz="2200" dirty="0">
                <a:latin typeface="BIZ UDPゴシック" panose="020B0400000000000000" pitchFamily="50" charset="-128"/>
                <a:ea typeface="BIZ UDPゴシック" panose="020B0400000000000000" pitchFamily="50" charset="-128"/>
              </a:rPr>
              <a:t>年</a:t>
            </a:r>
            <a:r>
              <a:rPr lang="en-US" altLang="ja-JP" sz="2200" dirty="0">
                <a:latin typeface="BIZ UDPゴシック" panose="020B0400000000000000" pitchFamily="50" charset="-128"/>
                <a:ea typeface="BIZ UDPゴシック" panose="020B0400000000000000" pitchFamily="50" charset="-128"/>
              </a:rPr>
              <a:t>11</a:t>
            </a:r>
            <a:r>
              <a:rPr lang="ja-JP" altLang="en-US" sz="2200" dirty="0">
                <a:latin typeface="BIZ UDPゴシック" panose="020B0400000000000000" pitchFamily="50" charset="-128"/>
                <a:ea typeface="BIZ UDPゴシック" panose="020B0400000000000000" pitchFamily="50" charset="-128"/>
              </a:rPr>
              <a:t>月　「水銀水俣条約」の第</a:t>
            </a:r>
            <a:r>
              <a:rPr lang="en-US" altLang="ja-JP" sz="2200" dirty="0">
                <a:latin typeface="BIZ UDPゴシック" panose="020B0400000000000000" pitchFamily="50" charset="-128"/>
                <a:ea typeface="BIZ UDPゴシック" panose="020B0400000000000000" pitchFamily="50" charset="-128"/>
              </a:rPr>
              <a:t>5</a:t>
            </a:r>
            <a:r>
              <a:rPr lang="ja-JP" altLang="en-US" sz="2200" dirty="0">
                <a:latin typeface="BIZ UDPゴシック" panose="020B0400000000000000" pitchFamily="50" charset="-128"/>
                <a:ea typeface="BIZ UDPゴシック" panose="020B0400000000000000" pitchFamily="50" charset="-128"/>
              </a:rPr>
              <a:t>回締約国会議</a:t>
            </a:r>
            <a:endParaRPr lang="en-US" altLang="ja-JP" sz="2200" dirty="0">
              <a:latin typeface="BIZ UDPゴシック" panose="020B0400000000000000" pitchFamily="50" charset="-128"/>
              <a:ea typeface="BIZ UDPゴシック" panose="020B0400000000000000" pitchFamily="50" charset="-128"/>
            </a:endParaRPr>
          </a:p>
          <a:p>
            <a:pPr>
              <a:spcBef>
                <a:spcPts val="600"/>
              </a:spcBef>
            </a:pPr>
            <a:r>
              <a:rPr lang="ja-JP" altLang="en-US" sz="2200" dirty="0">
                <a:solidFill>
                  <a:srgbClr val="FF0000"/>
                </a:solidFill>
                <a:latin typeface="BIZ UDPゴシック" panose="020B0400000000000000" pitchFamily="50" charset="-128"/>
                <a:ea typeface="BIZ UDPゴシック" panose="020B0400000000000000" pitchFamily="50" charset="-128"/>
              </a:rPr>
              <a:t>　</a:t>
            </a:r>
            <a:r>
              <a:rPr lang="ja-JP" altLang="en-US" sz="2200" b="1" u="sng" dirty="0">
                <a:solidFill>
                  <a:srgbClr val="FF0000"/>
                </a:solidFill>
                <a:latin typeface="BIZ UDPゴシック" panose="020B0400000000000000" pitchFamily="50" charset="-128"/>
                <a:ea typeface="BIZ UDPゴシック" panose="020B0400000000000000" pitchFamily="50" charset="-128"/>
              </a:rPr>
              <a:t>直管蛍光灯の製造と輸出入を</a:t>
            </a:r>
            <a:r>
              <a:rPr lang="en-US" altLang="ja-JP" sz="2200" b="1" u="sng" dirty="0">
                <a:solidFill>
                  <a:srgbClr val="FF0000"/>
                </a:solidFill>
                <a:latin typeface="BIZ UDPゴシック" panose="020B0400000000000000" pitchFamily="50" charset="-128"/>
                <a:ea typeface="BIZ UDPゴシック" panose="020B0400000000000000" pitchFamily="50" charset="-128"/>
              </a:rPr>
              <a:t>2027</a:t>
            </a:r>
            <a:r>
              <a:rPr lang="ja-JP" altLang="en-US" sz="2200" b="1" u="sng" dirty="0">
                <a:solidFill>
                  <a:srgbClr val="FF0000"/>
                </a:solidFill>
                <a:latin typeface="BIZ UDPゴシック" panose="020B0400000000000000" pitchFamily="50" charset="-128"/>
                <a:ea typeface="BIZ UDPゴシック" panose="020B0400000000000000" pitchFamily="50" charset="-128"/>
              </a:rPr>
              <a:t>年末までに禁止する </a:t>
            </a:r>
            <a:r>
              <a:rPr lang="ja-JP" altLang="en-US" sz="2200" dirty="0">
                <a:latin typeface="BIZ UDPゴシック" panose="020B0400000000000000" pitchFamily="50" charset="-128"/>
                <a:ea typeface="BIZ UDPゴシック" panose="020B0400000000000000" pitchFamily="50" charset="-128"/>
              </a:rPr>
              <a:t>等で合意</a:t>
            </a:r>
            <a:endParaRPr lang="en-US" altLang="ja-JP" sz="2200" dirty="0">
              <a:latin typeface="BIZ UDPゴシック" panose="020B0400000000000000" pitchFamily="50" charset="-128"/>
              <a:ea typeface="BIZ UDPゴシック" panose="020B0400000000000000" pitchFamily="50" charset="-128"/>
            </a:endParaRPr>
          </a:p>
          <a:p>
            <a:pPr>
              <a:spcBef>
                <a:spcPts val="600"/>
              </a:spcBef>
            </a:pPr>
            <a:endParaRPr lang="en-US" altLang="ja-JP" sz="500" dirty="0">
              <a:latin typeface="BIZ UDPゴシック" panose="020B0400000000000000" pitchFamily="50" charset="-128"/>
              <a:ea typeface="BIZ UDPゴシック" panose="020B0400000000000000" pitchFamily="50" charset="-128"/>
            </a:endParaRPr>
          </a:p>
          <a:p>
            <a:pPr>
              <a:spcBef>
                <a:spcPts val="600"/>
              </a:spcBef>
            </a:pPr>
            <a:r>
              <a:rPr lang="ja-JP" altLang="en-US" sz="2200" dirty="0">
                <a:latin typeface="BIZ UDPゴシック" panose="020B0400000000000000" pitchFamily="50" charset="-128"/>
                <a:ea typeface="BIZ UDPゴシック" panose="020B0400000000000000" pitchFamily="50" charset="-128"/>
              </a:rPr>
              <a:t>　</a:t>
            </a:r>
            <a:r>
              <a:rPr lang="en-US" altLang="ja-JP" sz="2200" dirty="0">
                <a:latin typeface="BIZ UDPゴシック" panose="020B0400000000000000" pitchFamily="50" charset="-128"/>
                <a:ea typeface="BIZ UDPゴシック" panose="020B0400000000000000" pitchFamily="50" charset="-128"/>
              </a:rPr>
              <a:t>2025</a:t>
            </a:r>
            <a:r>
              <a:rPr lang="ja-JP" altLang="en-US" sz="2200" dirty="0">
                <a:latin typeface="BIZ UDPゴシック" panose="020B0400000000000000" pitchFamily="50" charset="-128"/>
                <a:ea typeface="BIZ UDPゴシック" panose="020B0400000000000000" pitchFamily="50" charset="-128"/>
              </a:rPr>
              <a:t>年末での製造・輸出入禁止が既に決まっている電球形蛍光灯</a:t>
            </a:r>
            <a:endParaRPr lang="en-US" altLang="ja-JP" sz="2200" dirty="0">
              <a:latin typeface="BIZ UDPゴシック" panose="020B0400000000000000" pitchFamily="50" charset="-128"/>
              <a:ea typeface="BIZ UDPゴシック" panose="020B0400000000000000" pitchFamily="50" charset="-128"/>
            </a:endParaRPr>
          </a:p>
          <a:p>
            <a:pPr>
              <a:spcBef>
                <a:spcPts val="600"/>
              </a:spcBef>
            </a:pPr>
            <a:r>
              <a:rPr lang="ja-JP" altLang="en-US" sz="2200" dirty="0">
                <a:latin typeface="BIZ UDPゴシック" panose="020B0400000000000000" pitchFamily="50" charset="-128"/>
                <a:ea typeface="BIZ UDPゴシック" panose="020B0400000000000000" pitchFamily="50" charset="-128"/>
              </a:rPr>
              <a:t>　と合わせ、</a:t>
            </a:r>
            <a:r>
              <a:rPr lang="ja-JP" altLang="en-US" sz="2200" b="1" u="sng" dirty="0">
                <a:solidFill>
                  <a:srgbClr val="FF0000"/>
                </a:solidFill>
                <a:latin typeface="BIZ UDPゴシック" panose="020B0400000000000000" pitchFamily="50" charset="-128"/>
                <a:ea typeface="BIZ UDPゴシック" panose="020B0400000000000000" pitchFamily="50" charset="-128"/>
              </a:rPr>
              <a:t>全ての一般照明用蛍光灯の製造が終わる</a:t>
            </a:r>
            <a:r>
              <a:rPr lang="ja-JP" altLang="en-US" sz="2200" dirty="0">
                <a:latin typeface="BIZ UDPゴシック" panose="020B0400000000000000" pitchFamily="50" charset="-128"/>
                <a:ea typeface="BIZ UDPゴシック" panose="020B0400000000000000" pitchFamily="50" charset="-128"/>
              </a:rPr>
              <a:t>ことになる</a:t>
            </a:r>
          </a:p>
        </p:txBody>
      </p:sp>
      <p:sp>
        <p:nvSpPr>
          <p:cNvPr id="34" name="矢印: 下 33">
            <a:extLst>
              <a:ext uri="{FF2B5EF4-FFF2-40B4-BE49-F238E27FC236}">
                <a16:creationId xmlns:a16="http://schemas.microsoft.com/office/drawing/2014/main" id="{7F513BE1-AB1A-8212-CA91-8C4ED6F219E7}"/>
              </a:ext>
            </a:extLst>
          </p:cNvPr>
          <p:cNvSpPr/>
          <p:nvPr/>
        </p:nvSpPr>
        <p:spPr>
          <a:xfrm>
            <a:off x="3270073" y="3330636"/>
            <a:ext cx="2484276" cy="269685"/>
          </a:xfrm>
          <a:prstGeom prst="downArrow">
            <a:avLst>
              <a:gd name="adj1" fmla="val 3867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6E1C91F4-442C-82BD-E945-863D4820E4DA}"/>
              </a:ext>
            </a:extLst>
          </p:cNvPr>
          <p:cNvSpPr txBox="1"/>
          <p:nvPr/>
        </p:nvSpPr>
        <p:spPr>
          <a:xfrm>
            <a:off x="136052" y="3641139"/>
            <a:ext cx="8500379" cy="1938992"/>
          </a:xfrm>
          <a:prstGeom prst="rect">
            <a:avLst/>
          </a:prstGeom>
          <a:noFill/>
          <a:ln>
            <a:noFill/>
          </a:ln>
        </p:spPr>
        <p:txBody>
          <a:bodyPr wrap="square">
            <a:spAutoFit/>
          </a:bodyPr>
          <a:lstStyle/>
          <a:p>
            <a:r>
              <a:rPr lang="ja-JP" altLang="en-US" sz="2200" dirty="0">
                <a:latin typeface="BIZ UDPゴシック" panose="020B0400000000000000" pitchFamily="50" charset="-128"/>
                <a:ea typeface="BIZ UDPゴシック" panose="020B0400000000000000" pitchFamily="50" charset="-128"/>
              </a:rPr>
              <a:t>　省エネの観点からだけでなく、蛍光灯の供給状況等を鑑みると、</a:t>
            </a:r>
            <a:endParaRPr lang="en-US" altLang="ja-JP" sz="2200" dirty="0">
              <a:latin typeface="BIZ UDPゴシック" panose="020B0400000000000000" pitchFamily="50" charset="-128"/>
              <a:ea typeface="BIZ UDPゴシック" panose="020B0400000000000000" pitchFamily="50" charset="-128"/>
            </a:endParaRPr>
          </a:p>
          <a:p>
            <a:r>
              <a:rPr lang="ja-JP" altLang="en-US" sz="2200" dirty="0">
                <a:latin typeface="BIZ UDPゴシック" panose="020B0400000000000000" pitchFamily="50" charset="-128"/>
                <a:ea typeface="BIZ UDPゴシック" panose="020B0400000000000000" pitchFamily="50" charset="-128"/>
              </a:rPr>
              <a:t>　各施設の</a:t>
            </a:r>
            <a:r>
              <a:rPr lang="en-US" altLang="ja-JP" sz="2200" dirty="0">
                <a:latin typeface="BIZ UDPゴシック" panose="020B0400000000000000" pitchFamily="50" charset="-128"/>
                <a:ea typeface="BIZ UDPゴシック" panose="020B0400000000000000" pitchFamily="50" charset="-128"/>
              </a:rPr>
              <a:t>LED</a:t>
            </a:r>
            <a:r>
              <a:rPr lang="ja-JP" altLang="en-US" sz="2200" dirty="0">
                <a:latin typeface="BIZ UDPゴシック" panose="020B0400000000000000" pitchFamily="50" charset="-128"/>
                <a:ea typeface="BIZ UDPゴシック" panose="020B0400000000000000" pitchFamily="50" charset="-128"/>
              </a:rPr>
              <a:t>化は必須であるが、</a:t>
            </a:r>
            <a:r>
              <a:rPr lang="ja-JP" altLang="en-US" sz="2200" b="1" u="sng" dirty="0">
                <a:solidFill>
                  <a:srgbClr val="FF0000"/>
                </a:solidFill>
                <a:latin typeface="BIZ UDPゴシック" panose="020B0400000000000000" pitchFamily="50" charset="-128"/>
                <a:ea typeface="BIZ UDPゴシック" panose="020B0400000000000000" pitchFamily="50" charset="-128"/>
              </a:rPr>
              <a:t>膨大な工事費が必要</a:t>
            </a:r>
            <a:endParaRPr lang="en-US" altLang="ja-JP" sz="2200" dirty="0">
              <a:latin typeface="BIZ UDPゴシック" panose="020B0400000000000000" pitchFamily="50" charset="-128"/>
              <a:ea typeface="BIZ UDPゴシック" panose="020B0400000000000000" pitchFamily="50" charset="-128"/>
            </a:endParaRPr>
          </a:p>
          <a:p>
            <a:endParaRPr lang="en-US" altLang="ja-JP" sz="2200" dirty="0">
              <a:latin typeface="BIZ UDPゴシック" panose="020B0400000000000000" pitchFamily="50" charset="-128"/>
              <a:ea typeface="BIZ UDPゴシック" panose="020B0400000000000000" pitchFamily="50" charset="-128"/>
            </a:endParaRPr>
          </a:p>
          <a:p>
            <a:endParaRPr lang="en-US" altLang="ja-JP" sz="500" dirty="0">
              <a:latin typeface="BIZ UDPゴシック" panose="020B0400000000000000" pitchFamily="50" charset="-128"/>
              <a:ea typeface="BIZ UDPゴシック" panose="020B0400000000000000" pitchFamily="50" charset="-128"/>
            </a:endParaRPr>
          </a:p>
          <a:p>
            <a:r>
              <a:rPr lang="ja-JP" altLang="en-US" sz="2200" b="1" dirty="0">
                <a:latin typeface="BIZ UDPゴシック" panose="020B0400000000000000" pitchFamily="50" charset="-128"/>
                <a:ea typeface="BIZ UDPゴシック" panose="020B0400000000000000" pitchFamily="50" charset="-128"/>
              </a:rPr>
              <a:t>⇒</a:t>
            </a:r>
            <a:r>
              <a:rPr lang="ja-JP" altLang="en-US" sz="2200" b="1" dirty="0">
                <a:solidFill>
                  <a:srgbClr val="FF0000"/>
                </a:solidFill>
                <a:latin typeface="BIZ UDPゴシック" panose="020B0400000000000000" pitchFamily="50" charset="-128"/>
                <a:ea typeface="BIZ UDPゴシック" panose="020B0400000000000000" pitchFamily="50" charset="-128"/>
              </a:rPr>
              <a:t>民間資金活用型</a:t>
            </a:r>
            <a:r>
              <a:rPr lang="en-US" altLang="ja-JP" sz="2200" b="1" dirty="0">
                <a:solidFill>
                  <a:srgbClr val="FF0000"/>
                </a:solidFill>
                <a:latin typeface="BIZ UDPゴシック" panose="020B0400000000000000" pitchFamily="50" charset="-128"/>
                <a:ea typeface="BIZ UDPゴシック" panose="020B0400000000000000" pitchFamily="50" charset="-128"/>
              </a:rPr>
              <a:t>(</a:t>
            </a:r>
            <a:r>
              <a:rPr lang="ja-JP" altLang="en-US" sz="2200" b="1" dirty="0">
                <a:solidFill>
                  <a:srgbClr val="FF0000"/>
                </a:solidFill>
                <a:latin typeface="BIZ UDPゴシック" panose="020B0400000000000000" pitchFamily="50" charset="-128"/>
                <a:ea typeface="BIZ UDPゴシック" panose="020B0400000000000000" pitchFamily="50" charset="-128"/>
              </a:rPr>
              <a:t>シェアード・セイビングス</a:t>
            </a:r>
            <a:r>
              <a:rPr lang="en-US" altLang="ja-JP" sz="2200" b="1" dirty="0">
                <a:solidFill>
                  <a:srgbClr val="FF0000"/>
                </a:solidFill>
                <a:latin typeface="BIZ UDPゴシック" panose="020B0400000000000000" pitchFamily="50" charset="-128"/>
                <a:ea typeface="BIZ UDPゴシック" panose="020B0400000000000000" pitchFamily="50" charset="-128"/>
              </a:rPr>
              <a:t>)</a:t>
            </a:r>
            <a:r>
              <a:rPr lang="ja-JP" altLang="en-US" sz="2200" b="1" dirty="0">
                <a:solidFill>
                  <a:srgbClr val="FF0000"/>
                </a:solidFill>
                <a:latin typeface="BIZ UDPゴシック" panose="020B0400000000000000" pitchFamily="50" charset="-128"/>
                <a:ea typeface="BIZ UDPゴシック" panose="020B0400000000000000" pitchFamily="50" charset="-128"/>
              </a:rPr>
              <a:t>を始めとする</a:t>
            </a:r>
            <a:endParaRPr lang="en-US" altLang="ja-JP" sz="2200" b="1" dirty="0">
              <a:solidFill>
                <a:srgbClr val="FF0000"/>
              </a:solidFill>
              <a:latin typeface="BIZ UDPゴシック" panose="020B0400000000000000" pitchFamily="50" charset="-128"/>
              <a:ea typeface="BIZ UDPゴシック" panose="020B0400000000000000" pitchFamily="50" charset="-128"/>
            </a:endParaRPr>
          </a:p>
          <a:p>
            <a:r>
              <a:rPr lang="ja-JP" altLang="en-US" sz="2200" b="1" dirty="0">
                <a:solidFill>
                  <a:srgbClr val="FF0000"/>
                </a:solidFill>
                <a:latin typeface="BIZ UDPゴシック" panose="020B0400000000000000" pitchFamily="50" charset="-128"/>
                <a:ea typeface="BIZ UDPゴシック" panose="020B0400000000000000" pitchFamily="50" charset="-128"/>
              </a:rPr>
              <a:t>　 </a:t>
            </a:r>
            <a:r>
              <a:rPr lang="en-US" altLang="ja-JP" sz="2200" b="1" dirty="0">
                <a:solidFill>
                  <a:srgbClr val="FF0000"/>
                </a:solidFill>
                <a:latin typeface="BIZ UDPゴシック" panose="020B0400000000000000" pitchFamily="50" charset="-128"/>
                <a:ea typeface="BIZ UDPゴシック" panose="020B0400000000000000" pitchFamily="50" charset="-128"/>
              </a:rPr>
              <a:t>ESCO</a:t>
            </a:r>
            <a:r>
              <a:rPr lang="ja-JP" altLang="en-US" sz="2200" b="1" dirty="0">
                <a:solidFill>
                  <a:srgbClr val="FF0000"/>
                </a:solidFill>
                <a:latin typeface="BIZ UDPゴシック" panose="020B0400000000000000" pitchFamily="50" charset="-128"/>
                <a:ea typeface="BIZ UDPゴシック" panose="020B0400000000000000" pitchFamily="50" charset="-128"/>
              </a:rPr>
              <a:t>事業の活用は、大変有効な手法となる</a:t>
            </a:r>
            <a:endParaRPr lang="en-US" altLang="ja-JP" sz="2200" b="1" dirty="0">
              <a:solidFill>
                <a:srgbClr val="FF0000"/>
              </a:solidFill>
              <a:latin typeface="BIZ UDPゴシック" panose="020B0400000000000000" pitchFamily="50" charset="-128"/>
              <a:ea typeface="BIZ UDPゴシック" panose="020B0400000000000000" pitchFamily="50" charset="-128"/>
            </a:endParaRPr>
          </a:p>
          <a:p>
            <a:endParaRPr lang="ja-JP" altLang="ja-JP" sz="500" b="1" dirty="0">
              <a:solidFill>
                <a:srgbClr val="FF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925347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22618" y="1205667"/>
            <a:ext cx="8525552" cy="4339650"/>
          </a:xfrm>
          <a:prstGeom prst="rect">
            <a:avLst/>
          </a:prstGeom>
          <a:noFill/>
        </p:spPr>
        <p:txBody>
          <a:bodyPr wrap="square" rtlCol="0">
            <a:spAutoFit/>
          </a:bodyPr>
          <a:lstStyle/>
          <a:p>
            <a:endParaRPr lang="en-US" altLang="ja-JP" sz="2400" b="1" dirty="0">
              <a:latin typeface="BIZ UDPゴシック" panose="020B0400000000000000" pitchFamily="50" charset="-128"/>
              <a:ea typeface="BIZ UDPゴシック" panose="020B0400000000000000" pitchFamily="50" charset="-128"/>
            </a:endParaRPr>
          </a:p>
          <a:p>
            <a:pPr>
              <a:spcBef>
                <a:spcPts val="600"/>
              </a:spcBef>
            </a:pPr>
            <a:r>
              <a:rPr lang="ja-JP" altLang="en-US" sz="2200" dirty="0">
                <a:latin typeface="BIZ UDPゴシック" panose="020B0400000000000000" pitchFamily="50" charset="-128"/>
                <a:ea typeface="BIZ UDPゴシック" panose="020B0400000000000000" pitchFamily="50" charset="-128"/>
              </a:rPr>
              <a:t>　ＥＳＣＯ事業導入を検討している施設において、</a:t>
            </a:r>
            <a:r>
              <a:rPr lang="ja-JP" altLang="en-US" sz="2200" b="1" u="sng" dirty="0">
                <a:solidFill>
                  <a:srgbClr val="FF0000"/>
                </a:solidFill>
                <a:latin typeface="BIZ UDPゴシック" panose="020B0400000000000000" pitchFamily="50" charset="-128"/>
                <a:ea typeface="BIZ UDPゴシック" panose="020B0400000000000000" pitchFamily="50" charset="-128"/>
              </a:rPr>
              <a:t>公募前に開催する調査会で、</a:t>
            </a:r>
            <a:r>
              <a:rPr lang="ja-JP" altLang="en-US" sz="2200" dirty="0">
                <a:latin typeface="BIZ UDPゴシック" panose="020B0400000000000000" pitchFamily="50" charset="-128"/>
                <a:ea typeface="BIZ UDPゴシック" panose="020B0400000000000000" pitchFamily="50" charset="-128"/>
              </a:rPr>
              <a:t>最新データを提示、実際に現地を調査してもらうもの</a:t>
            </a:r>
            <a:endParaRPr lang="en-US" altLang="ja-JP" sz="2200" dirty="0">
              <a:latin typeface="BIZ UDPゴシック" panose="020B0400000000000000" pitchFamily="50" charset="-128"/>
              <a:ea typeface="BIZ UDPゴシック" panose="020B0400000000000000" pitchFamily="50" charset="-128"/>
            </a:endParaRPr>
          </a:p>
          <a:p>
            <a:pPr>
              <a:spcBef>
                <a:spcPts val="600"/>
              </a:spcBef>
            </a:pPr>
            <a:r>
              <a:rPr lang="ja-JP" altLang="en-US" sz="2200" dirty="0">
                <a:latin typeface="BIZ UDPゴシック" panose="020B0400000000000000" pitchFamily="50" charset="-128"/>
                <a:ea typeface="BIZ UDPゴシック" panose="020B0400000000000000" pitchFamily="50" charset="-128"/>
              </a:rPr>
              <a:t>　調査会後、参加事業者にヒアリング（アンケート）を行い、導入の可能性調査を実施</a:t>
            </a:r>
            <a:endParaRPr lang="en-US" altLang="ja-JP" sz="2200" dirty="0">
              <a:latin typeface="BIZ UDPゴシック" panose="020B0400000000000000" pitchFamily="50" charset="-128"/>
              <a:ea typeface="BIZ UDPゴシック" panose="020B0400000000000000" pitchFamily="50" charset="-128"/>
            </a:endParaRPr>
          </a:p>
          <a:p>
            <a:endParaRPr lang="en-US" altLang="ja-JP" sz="2200" dirty="0">
              <a:latin typeface="BIZ UDPゴシック" panose="020B0400000000000000" pitchFamily="50" charset="-128"/>
              <a:ea typeface="BIZ UDPゴシック" panose="020B0400000000000000" pitchFamily="50" charset="-128"/>
            </a:endParaRPr>
          </a:p>
          <a:p>
            <a:r>
              <a:rPr lang="ja-JP" altLang="en-US" sz="2200" dirty="0">
                <a:latin typeface="BIZ UDPゴシック" panose="020B0400000000000000" pitchFamily="50" charset="-128"/>
                <a:ea typeface="BIZ UDPゴシック" panose="020B0400000000000000" pitchFamily="50" charset="-128"/>
              </a:rPr>
              <a:t>⇒　</a:t>
            </a:r>
            <a:r>
              <a:rPr lang="ja-JP" altLang="en-US" sz="2200" b="1" u="sng" dirty="0">
                <a:solidFill>
                  <a:srgbClr val="FF0000"/>
                </a:solidFill>
                <a:latin typeface="BIZ UDPゴシック" panose="020B0400000000000000" pitchFamily="50" charset="-128"/>
                <a:ea typeface="BIZ UDPゴシック" panose="020B0400000000000000" pitchFamily="50" charset="-128"/>
              </a:rPr>
              <a:t>導入の可能性</a:t>
            </a:r>
            <a:r>
              <a:rPr lang="ja-JP" altLang="en-US" sz="2200" dirty="0">
                <a:latin typeface="BIZ UDPゴシック" panose="020B0400000000000000" pitchFamily="50" charset="-128"/>
                <a:ea typeface="BIZ UDPゴシック" panose="020B0400000000000000" pitchFamily="50" charset="-128"/>
              </a:rPr>
              <a:t>や更新可能な設備、また</a:t>
            </a:r>
            <a:r>
              <a:rPr lang="ja-JP" altLang="en-US" sz="2200" b="1" u="sng" dirty="0">
                <a:solidFill>
                  <a:srgbClr val="FF0000"/>
                </a:solidFill>
                <a:latin typeface="BIZ UDPゴシック" panose="020B0400000000000000" pitchFamily="50" charset="-128"/>
                <a:ea typeface="BIZ UDPゴシック" panose="020B0400000000000000" pitchFamily="50" charset="-128"/>
              </a:rPr>
              <a:t>要望（施工条件や補助金活</a:t>
            </a:r>
            <a:endParaRPr lang="en-US" altLang="ja-JP" sz="2200" b="1" u="sng" dirty="0">
              <a:solidFill>
                <a:srgbClr val="FF0000"/>
              </a:solidFill>
              <a:latin typeface="BIZ UDPゴシック" panose="020B0400000000000000" pitchFamily="50" charset="-128"/>
              <a:ea typeface="BIZ UDPゴシック" panose="020B0400000000000000" pitchFamily="50" charset="-128"/>
            </a:endParaRPr>
          </a:p>
          <a:p>
            <a:r>
              <a:rPr lang="ja-JP" altLang="en-US" sz="2200" b="1" dirty="0">
                <a:solidFill>
                  <a:srgbClr val="FF0000"/>
                </a:solidFill>
                <a:latin typeface="BIZ UDPゴシック" panose="020B0400000000000000" pitchFamily="50" charset="-128"/>
                <a:ea typeface="BIZ UDPゴシック" panose="020B0400000000000000" pitchFamily="50" charset="-128"/>
              </a:rPr>
              <a:t>　</a:t>
            </a:r>
            <a:r>
              <a:rPr lang="ja-JP" altLang="en-US" sz="2200" b="1" u="sng" dirty="0">
                <a:solidFill>
                  <a:srgbClr val="FF0000"/>
                </a:solidFill>
                <a:latin typeface="BIZ UDPゴシック" panose="020B0400000000000000" pitchFamily="50" charset="-128"/>
                <a:ea typeface="BIZ UDPゴシック" panose="020B0400000000000000" pitchFamily="50" charset="-128"/>
              </a:rPr>
              <a:t>用等）</a:t>
            </a:r>
            <a:r>
              <a:rPr lang="ja-JP" altLang="en-US" sz="2200" dirty="0">
                <a:latin typeface="BIZ UDPゴシック" panose="020B0400000000000000" pitchFamily="50" charset="-128"/>
                <a:ea typeface="BIZ UDPゴシック" panose="020B0400000000000000" pitchFamily="50" charset="-128"/>
              </a:rPr>
              <a:t>についても直に確認することができ、</a:t>
            </a:r>
            <a:r>
              <a:rPr lang="ja-JP" altLang="en-US" sz="2200" b="1" u="sng" dirty="0">
                <a:solidFill>
                  <a:srgbClr val="FF0000"/>
                </a:solidFill>
                <a:latin typeface="BIZ UDPゴシック" panose="020B0400000000000000" pitchFamily="50" charset="-128"/>
                <a:ea typeface="BIZ UDPゴシック" panose="020B0400000000000000" pitchFamily="50" charset="-128"/>
              </a:rPr>
              <a:t>公募条件の参考</a:t>
            </a:r>
            <a:r>
              <a:rPr lang="ja-JP" altLang="en-US" sz="2200" dirty="0">
                <a:latin typeface="BIZ UDPゴシック" panose="020B0400000000000000" pitchFamily="50" charset="-128"/>
                <a:ea typeface="BIZ UDPゴシック" panose="020B0400000000000000" pitchFamily="50" charset="-128"/>
              </a:rPr>
              <a:t>にする</a:t>
            </a:r>
            <a:endParaRPr lang="en-US" altLang="ja-JP" sz="2200" dirty="0">
              <a:latin typeface="BIZ UDPゴシック" panose="020B0400000000000000" pitchFamily="50" charset="-128"/>
              <a:ea typeface="BIZ UDPゴシック" panose="020B0400000000000000" pitchFamily="50" charset="-128"/>
            </a:endParaRPr>
          </a:p>
          <a:p>
            <a:r>
              <a:rPr lang="ja-JP" altLang="en-US" sz="2200" dirty="0">
                <a:latin typeface="BIZ UDPゴシック" panose="020B0400000000000000" pitchFamily="50" charset="-128"/>
                <a:ea typeface="BIZ UDPゴシック" panose="020B0400000000000000" pitchFamily="50" charset="-128"/>
              </a:rPr>
              <a:t>　ことができる</a:t>
            </a:r>
            <a:endParaRPr lang="en-US" altLang="ja-JP" sz="2200" dirty="0">
              <a:latin typeface="BIZ UDPゴシック" panose="020B0400000000000000" pitchFamily="50" charset="-128"/>
              <a:ea typeface="BIZ UDPゴシック" panose="020B0400000000000000" pitchFamily="50" charset="-128"/>
            </a:endParaRPr>
          </a:p>
          <a:p>
            <a:endParaRPr lang="en-US" altLang="ja-JP" sz="2200" dirty="0">
              <a:latin typeface="BIZ UDPゴシック" panose="020B0400000000000000" pitchFamily="50" charset="-128"/>
              <a:ea typeface="BIZ UDPゴシック" panose="020B0400000000000000" pitchFamily="50" charset="-128"/>
            </a:endParaRPr>
          </a:p>
          <a:p>
            <a:r>
              <a:rPr lang="ja-JP" altLang="en-US" sz="2200" dirty="0">
                <a:latin typeface="BIZ UDPゴシック" panose="020B0400000000000000" pitchFamily="50" charset="-128"/>
                <a:ea typeface="BIZ UDPゴシック" panose="020B0400000000000000" pitchFamily="50" charset="-128"/>
              </a:rPr>
              <a:t>⇒　特に</a:t>
            </a:r>
            <a:r>
              <a:rPr lang="ja-JP" altLang="en-US" sz="2200" b="1" u="sng" dirty="0">
                <a:solidFill>
                  <a:srgbClr val="FF0000"/>
                </a:solidFill>
                <a:latin typeface="BIZ UDPゴシック" panose="020B0400000000000000" pitchFamily="50" charset="-128"/>
                <a:ea typeface="BIZ UDPゴシック" panose="020B0400000000000000" pitchFamily="50" charset="-128"/>
              </a:rPr>
              <a:t>省エネ診断を実施していない施設</a:t>
            </a:r>
            <a:r>
              <a:rPr lang="ja-JP" altLang="en-US" sz="2200" dirty="0">
                <a:latin typeface="BIZ UDPゴシック" panose="020B0400000000000000" pitchFamily="50" charset="-128"/>
                <a:ea typeface="BIZ UDPゴシック" panose="020B0400000000000000" pitchFamily="50" charset="-128"/>
              </a:rPr>
              <a:t>では、</a:t>
            </a:r>
            <a:r>
              <a:rPr lang="ja-JP" altLang="en-US" sz="2200" b="1" u="sng" dirty="0">
                <a:solidFill>
                  <a:srgbClr val="FF0000"/>
                </a:solidFill>
                <a:latin typeface="BIZ UDPゴシック" panose="020B0400000000000000" pitchFamily="50" charset="-128"/>
                <a:ea typeface="BIZ UDPゴシック" panose="020B0400000000000000" pitchFamily="50" charset="-128"/>
              </a:rPr>
              <a:t>事業可能性につい　</a:t>
            </a:r>
            <a:endParaRPr lang="en-US" altLang="ja-JP" sz="2200" b="1" u="sng" dirty="0">
              <a:solidFill>
                <a:srgbClr val="FF0000"/>
              </a:solidFill>
              <a:latin typeface="BIZ UDPゴシック" panose="020B0400000000000000" pitchFamily="50" charset="-128"/>
              <a:ea typeface="BIZ UDPゴシック" panose="020B0400000000000000" pitchFamily="50" charset="-128"/>
            </a:endParaRPr>
          </a:p>
          <a:p>
            <a:r>
              <a:rPr lang="ja-JP" altLang="en-US" sz="2200" b="1" dirty="0">
                <a:solidFill>
                  <a:srgbClr val="FF0000"/>
                </a:solidFill>
                <a:latin typeface="BIZ UDPゴシック" panose="020B0400000000000000" pitchFamily="50" charset="-128"/>
                <a:ea typeface="BIZ UDPゴシック" panose="020B0400000000000000" pitchFamily="50" charset="-128"/>
              </a:rPr>
              <a:t>　</a:t>
            </a:r>
            <a:r>
              <a:rPr lang="ja-JP" altLang="en-US" sz="2200" b="1" u="sng" dirty="0">
                <a:solidFill>
                  <a:srgbClr val="FF0000"/>
                </a:solidFill>
                <a:latin typeface="BIZ UDPゴシック" panose="020B0400000000000000" pitchFamily="50" charset="-128"/>
                <a:ea typeface="BIZ UDPゴシック" panose="020B0400000000000000" pitchFamily="50" charset="-128"/>
              </a:rPr>
              <a:t>ての直接的な判断材料になる</a:t>
            </a:r>
            <a:r>
              <a:rPr lang="ja-JP" altLang="en-US" sz="2200" dirty="0">
                <a:latin typeface="BIZ UDPゴシック" panose="020B0400000000000000" pitchFamily="50" charset="-128"/>
                <a:ea typeface="BIZ UDPゴシック" panose="020B0400000000000000" pitchFamily="50" charset="-128"/>
              </a:rPr>
              <a:t>ことから、大変有効な手法</a:t>
            </a:r>
          </a:p>
        </p:txBody>
      </p:sp>
      <p:pic>
        <p:nvPicPr>
          <p:cNvPr id="3" name="グラフィックス 2" descr="都市 単色塗りつぶし">
            <a:extLst>
              <a:ext uri="{FF2B5EF4-FFF2-40B4-BE49-F238E27FC236}">
                <a16:creationId xmlns:a16="http://schemas.microsoft.com/office/drawing/2014/main" id="{51124983-E14C-4F72-83EF-E69D5677623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8225" y="5469671"/>
            <a:ext cx="1227784" cy="1227784"/>
          </a:xfrm>
          <a:prstGeom prst="rect">
            <a:avLst/>
          </a:prstGeom>
        </p:spPr>
      </p:pic>
      <p:pic>
        <p:nvPicPr>
          <p:cNvPr id="9" name="グラフィックス 8" descr="アイデアが浮かんだ人 単色塗りつぶし">
            <a:extLst>
              <a:ext uri="{FF2B5EF4-FFF2-40B4-BE49-F238E27FC236}">
                <a16:creationId xmlns:a16="http://schemas.microsoft.com/office/drawing/2014/main" id="{EFCA0A76-8189-4CBB-8B0C-D3E2EAFEE1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15200" y="5733255"/>
            <a:ext cx="833477" cy="833477"/>
          </a:xfrm>
          <a:prstGeom prst="rect">
            <a:avLst/>
          </a:prstGeom>
        </p:spPr>
      </p:pic>
      <p:sp>
        <p:nvSpPr>
          <p:cNvPr id="11" name="スライド番号プレースホルダー 2">
            <a:extLst>
              <a:ext uri="{FF2B5EF4-FFF2-40B4-BE49-F238E27FC236}">
                <a16:creationId xmlns:a16="http://schemas.microsoft.com/office/drawing/2014/main" id="{792F5BAD-07AA-474F-B22A-36D6239B522A}"/>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16</a:t>
            </a:fld>
            <a:endParaRPr kumimoji="1" lang="ja-JP" altLang="en-US"/>
          </a:p>
        </p:txBody>
      </p:sp>
      <p:sp>
        <p:nvSpPr>
          <p:cNvPr id="12" name="正方形/長方形 11">
            <a:extLst>
              <a:ext uri="{FF2B5EF4-FFF2-40B4-BE49-F238E27FC236}">
                <a16:creationId xmlns:a16="http://schemas.microsoft.com/office/drawing/2014/main" id="{F57764C0-87AF-4F40-BCE1-EF7E2A51DBA1}"/>
              </a:ext>
            </a:extLst>
          </p:cNvPr>
          <p:cNvSpPr/>
          <p:nvPr/>
        </p:nvSpPr>
        <p:spPr>
          <a:xfrm>
            <a:off x="107504" y="118954"/>
            <a:ext cx="8568460"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10.</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推進方策（公募手法等）　　　　　　　　　</a:t>
            </a:r>
          </a:p>
        </p:txBody>
      </p:sp>
      <p:cxnSp>
        <p:nvCxnSpPr>
          <p:cNvPr id="13" name="直線コネクタ 12">
            <a:extLst>
              <a:ext uri="{FF2B5EF4-FFF2-40B4-BE49-F238E27FC236}">
                <a16:creationId xmlns:a16="http://schemas.microsoft.com/office/drawing/2014/main" id="{BC3C6165-B258-4BBB-86EB-A12B41774347}"/>
              </a:ext>
            </a:extLst>
          </p:cNvPr>
          <p:cNvCxnSpPr/>
          <p:nvPr/>
        </p:nvCxnSpPr>
        <p:spPr>
          <a:xfrm>
            <a:off x="113410" y="620688"/>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5" name="サブタイトル 2">
            <a:extLst>
              <a:ext uri="{FF2B5EF4-FFF2-40B4-BE49-F238E27FC236}">
                <a16:creationId xmlns:a16="http://schemas.microsoft.com/office/drawing/2014/main" id="{02B6EFCE-4AAF-262E-B4F7-1A6EA5B4A14F}"/>
              </a:ext>
            </a:extLst>
          </p:cNvPr>
          <p:cNvSpPr txBox="1">
            <a:spLocks/>
          </p:cNvSpPr>
          <p:nvPr/>
        </p:nvSpPr>
        <p:spPr bwMode="auto">
          <a:xfrm>
            <a:off x="107504" y="1340301"/>
            <a:ext cx="8895332" cy="5226425"/>
          </a:xfrm>
          <a:prstGeom prst="rect">
            <a:avLst/>
          </a:prstGeom>
          <a:noFill/>
          <a:ln w="19050">
            <a:solidFill>
              <a:schemeClr val="tx2"/>
            </a:solidFill>
            <a:miter lim="800000"/>
            <a:headEnd/>
            <a:tailEnd/>
          </a:ln>
          <a:effectLst/>
        </p:spPr>
        <p:txBody>
          <a:bodyPr wrap="square" lIns="108000" tIns="144000" rIns="108000" bIns="108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endParaRPr lang="ja-JP" altLang="en-US" sz="2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サブタイトル 2">
            <a:extLst>
              <a:ext uri="{FF2B5EF4-FFF2-40B4-BE49-F238E27FC236}">
                <a16:creationId xmlns:a16="http://schemas.microsoft.com/office/drawing/2014/main" id="{AD6D3FA1-9EEC-D835-B993-C351EA67BD37}"/>
              </a:ext>
            </a:extLst>
          </p:cNvPr>
          <p:cNvSpPr txBox="1">
            <a:spLocks/>
          </p:cNvSpPr>
          <p:nvPr/>
        </p:nvSpPr>
        <p:spPr bwMode="auto">
          <a:xfrm>
            <a:off x="107504" y="908720"/>
            <a:ext cx="4680520" cy="431581"/>
          </a:xfrm>
          <a:prstGeom prst="rect">
            <a:avLst/>
          </a:prstGeom>
          <a:solidFill>
            <a:schemeClr val="accent1"/>
          </a:solidFill>
          <a:ln w="19050">
            <a:solidFill>
              <a:schemeClr val="tx2"/>
            </a:solidFill>
            <a:miter lim="800000"/>
            <a:headEnd/>
            <a:tailEnd/>
          </a:ln>
          <a:effectLst/>
        </p:spPr>
        <p:txBody>
          <a:bodyPr wrap="square" lIns="180000" tIns="108000" rIns="18000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kumimoji="0" lang="ja-JP"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⑤予備調査会</a:t>
            </a:r>
            <a:endParaRPr kumimoji="0" lang="zh-TW" altLang="en-US"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313152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p:cNvGraphicFramePr>
            <a:graphicFrameLocks noGrp="1"/>
          </p:cNvGraphicFramePr>
          <p:nvPr>
            <p:extLst>
              <p:ext uri="{D42A27DB-BD31-4B8C-83A1-F6EECF244321}">
                <p14:modId xmlns:p14="http://schemas.microsoft.com/office/powerpoint/2010/main" val="960937266"/>
              </p:ext>
            </p:extLst>
          </p:nvPr>
        </p:nvGraphicFramePr>
        <p:xfrm>
          <a:off x="113410" y="1492734"/>
          <a:ext cx="8923086" cy="5246312"/>
        </p:xfrm>
        <a:graphic>
          <a:graphicData uri="http://schemas.openxmlformats.org/drawingml/2006/table">
            <a:tbl>
              <a:tblPr firstRow="1" bandRow="1">
                <a:tableStyleId>{5C22544A-7EE6-4342-B048-85BDC9FD1C3A}</a:tableStyleId>
              </a:tblPr>
              <a:tblGrid>
                <a:gridCol w="1135516">
                  <a:extLst>
                    <a:ext uri="{9D8B030D-6E8A-4147-A177-3AD203B41FA5}">
                      <a16:colId xmlns:a16="http://schemas.microsoft.com/office/drawing/2014/main" val="763031401"/>
                    </a:ext>
                  </a:extLst>
                </a:gridCol>
                <a:gridCol w="1964593">
                  <a:extLst>
                    <a:ext uri="{9D8B030D-6E8A-4147-A177-3AD203B41FA5}">
                      <a16:colId xmlns:a16="http://schemas.microsoft.com/office/drawing/2014/main" val="2212593923"/>
                    </a:ext>
                  </a:extLst>
                </a:gridCol>
                <a:gridCol w="5822977">
                  <a:extLst>
                    <a:ext uri="{9D8B030D-6E8A-4147-A177-3AD203B41FA5}">
                      <a16:colId xmlns:a16="http://schemas.microsoft.com/office/drawing/2014/main" val="2875408943"/>
                    </a:ext>
                  </a:extLst>
                </a:gridCol>
              </a:tblGrid>
              <a:tr h="314150">
                <a:tc>
                  <a:txBody>
                    <a:bodyPr/>
                    <a:lstStyle/>
                    <a:p>
                      <a:r>
                        <a:rPr kumimoji="1" lang="ja-JP" altLang="en-US" sz="1400" dirty="0">
                          <a:latin typeface="BIZ UDPゴシック" panose="020B0400000000000000" pitchFamily="50" charset="-128"/>
                          <a:ea typeface="BIZ UDPゴシック" panose="020B0400000000000000" pitchFamily="50" charset="-128"/>
                        </a:rPr>
                        <a:t>予備調査会</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施設名</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内容</a:t>
                      </a:r>
                    </a:p>
                  </a:txBody>
                  <a:tcPr/>
                </a:tc>
                <a:extLst>
                  <a:ext uri="{0D108BD9-81ED-4DB2-BD59-A6C34878D82A}">
                    <a16:rowId xmlns:a16="http://schemas.microsoft.com/office/drawing/2014/main" val="845954684"/>
                  </a:ext>
                </a:extLst>
              </a:tr>
              <a:tr h="314150">
                <a:tc>
                  <a:txBody>
                    <a:bodyPr/>
                    <a:lstStyle/>
                    <a:p>
                      <a:r>
                        <a:rPr kumimoji="1" lang="en-US" altLang="ja-JP" sz="1400" dirty="0">
                          <a:latin typeface="BIZ UDPゴシック" panose="020B0400000000000000" pitchFamily="50" charset="-128"/>
                          <a:ea typeface="BIZ UDPゴシック" panose="020B0400000000000000" pitchFamily="50" charset="-128"/>
                        </a:rPr>
                        <a:t>H25</a:t>
                      </a:r>
                      <a:r>
                        <a:rPr kumimoji="1" lang="ja-JP" altLang="en-US" sz="1400" dirty="0">
                          <a:latin typeface="BIZ UDPゴシック" panose="020B0400000000000000" pitchFamily="50" charset="-128"/>
                          <a:ea typeface="BIZ UDPゴシック" panose="020B0400000000000000" pitchFamily="50" charset="-128"/>
                        </a:rPr>
                        <a:t>年度</a:t>
                      </a:r>
                    </a:p>
                  </a:txBody>
                  <a:tcPr anchor="ctr"/>
                </a:tc>
                <a:tc>
                  <a:txBody>
                    <a:bodyPr/>
                    <a:lstStyle/>
                    <a:p>
                      <a:r>
                        <a:rPr kumimoji="1" lang="ja-JP" altLang="en-US" sz="1400" dirty="0">
                          <a:latin typeface="BIZ UDPゴシック" panose="020B0400000000000000" pitchFamily="50" charset="-128"/>
                          <a:ea typeface="BIZ UDPゴシック" panose="020B0400000000000000" pitchFamily="50" charset="-128"/>
                        </a:rPr>
                        <a:t>中央図書館</a:t>
                      </a:r>
                    </a:p>
                  </a:txBody>
                  <a:tcPr anchor="ctr"/>
                </a:tc>
                <a:tc>
                  <a:txBody>
                    <a:bodyPr/>
                    <a:lstStyle/>
                    <a:p>
                      <a:r>
                        <a:rPr kumimoji="1" lang="ja-JP" altLang="en-US" sz="1400" dirty="0">
                          <a:latin typeface="BIZ UDPゴシック" panose="020B0400000000000000" pitchFamily="50" charset="-128"/>
                          <a:ea typeface="BIZ UDPゴシック" panose="020B0400000000000000" pitchFamily="50" charset="-128"/>
                        </a:rPr>
                        <a:t>・事業者の意欲が高く、公募開始の裏付けとなった</a:t>
                      </a:r>
                      <a:endParaRPr kumimoji="1" lang="en-US" altLang="ja-JP" sz="14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2515664705"/>
                  </a:ext>
                </a:extLst>
              </a:tr>
              <a:tr h="534056">
                <a:tc>
                  <a:txBody>
                    <a:bodyPr/>
                    <a:lstStyle/>
                    <a:p>
                      <a:r>
                        <a:rPr kumimoji="1" lang="en-US" altLang="ja-JP" sz="1400" dirty="0">
                          <a:latin typeface="BIZ UDPゴシック" panose="020B0400000000000000" pitchFamily="50" charset="-128"/>
                          <a:ea typeface="BIZ UDPゴシック" panose="020B0400000000000000" pitchFamily="50" charset="-128"/>
                        </a:rPr>
                        <a:t>H25</a:t>
                      </a:r>
                      <a:r>
                        <a:rPr kumimoji="1" lang="ja-JP" altLang="en-US" sz="1400" dirty="0">
                          <a:latin typeface="BIZ UDPゴシック" panose="020B0400000000000000" pitchFamily="50" charset="-128"/>
                          <a:ea typeface="BIZ UDPゴシック" panose="020B0400000000000000" pitchFamily="50" charset="-128"/>
                        </a:rPr>
                        <a:t>年度</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りんくうタウン駅ビル</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・地域冷暖房の利用施設であり、事業者から離脱に関する要望有</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・離脱する場合・しない場合の</a:t>
                      </a:r>
                      <a:r>
                        <a:rPr kumimoji="1" lang="en-US" altLang="ja-JP" sz="1400" dirty="0">
                          <a:latin typeface="BIZ UDPゴシック" panose="020B0400000000000000" pitchFamily="50" charset="-128"/>
                          <a:ea typeface="BIZ UDPゴシック" panose="020B0400000000000000" pitchFamily="50" charset="-128"/>
                        </a:rPr>
                        <a:t>2</a:t>
                      </a:r>
                      <a:r>
                        <a:rPr kumimoji="1" lang="ja-JP" altLang="en-US" sz="1400" dirty="0">
                          <a:latin typeface="BIZ UDPゴシック" panose="020B0400000000000000" pitchFamily="50" charset="-128"/>
                          <a:ea typeface="BIZ UDPゴシック" panose="020B0400000000000000" pitchFamily="50" charset="-128"/>
                        </a:rPr>
                        <a:t>種類の提案を求めた</a:t>
                      </a:r>
                      <a:endParaRPr kumimoji="1" lang="en-US" altLang="ja-JP"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4008511637"/>
                  </a:ext>
                </a:extLst>
              </a:tr>
              <a:tr h="534056">
                <a:tc>
                  <a:txBody>
                    <a:bodyPr/>
                    <a:lstStyle/>
                    <a:p>
                      <a:r>
                        <a:rPr kumimoji="1" lang="en-US" altLang="ja-JP" sz="1400" dirty="0">
                          <a:latin typeface="BIZ UDPゴシック" panose="020B0400000000000000" pitchFamily="50" charset="-128"/>
                          <a:ea typeface="BIZ UDPゴシック" panose="020B0400000000000000" pitchFamily="50" charset="-128"/>
                        </a:rPr>
                        <a:t>H26</a:t>
                      </a:r>
                      <a:r>
                        <a:rPr kumimoji="1" lang="ja-JP" altLang="en-US" sz="1400" dirty="0">
                          <a:latin typeface="BIZ UDPゴシック" panose="020B0400000000000000" pitchFamily="50" charset="-128"/>
                          <a:ea typeface="BIZ UDPゴシック" panose="020B0400000000000000" pitchFamily="50" charset="-128"/>
                        </a:rPr>
                        <a:t>年度</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泉北府民センタービル</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・当初</a:t>
                      </a:r>
                      <a:r>
                        <a:rPr kumimoji="1" lang="en-US" altLang="ja-JP" sz="1400" dirty="0">
                          <a:latin typeface="BIZ UDPゴシック" panose="020B0400000000000000" pitchFamily="50" charset="-128"/>
                          <a:ea typeface="BIZ UDPゴシック" panose="020B0400000000000000" pitchFamily="50" charset="-128"/>
                        </a:rPr>
                        <a:t>LED</a:t>
                      </a:r>
                      <a:r>
                        <a:rPr kumimoji="1" lang="ja-JP" altLang="en-US" sz="1400" dirty="0">
                          <a:latin typeface="BIZ UDPゴシック" panose="020B0400000000000000" pitchFamily="50" charset="-128"/>
                          <a:ea typeface="BIZ UDPゴシック" panose="020B0400000000000000" pitchFamily="50" charset="-128"/>
                        </a:rPr>
                        <a:t>のみの提案も検討</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・事業者より空調提案に関する要望もあり、通常のシェアードにて公募</a:t>
                      </a:r>
                    </a:p>
                  </a:txBody>
                  <a:tcPr/>
                </a:tc>
                <a:extLst>
                  <a:ext uri="{0D108BD9-81ED-4DB2-BD59-A6C34878D82A}">
                    <a16:rowId xmlns:a16="http://schemas.microsoft.com/office/drawing/2014/main" val="3502537575"/>
                  </a:ext>
                </a:extLst>
              </a:tr>
              <a:tr h="534056">
                <a:tc>
                  <a:txBody>
                    <a:bodyPr/>
                    <a:lstStyle/>
                    <a:p>
                      <a:r>
                        <a:rPr kumimoji="1" lang="en-US" altLang="ja-JP" sz="1400" dirty="0">
                          <a:latin typeface="BIZ UDPゴシック" panose="020B0400000000000000" pitchFamily="50" charset="-128"/>
                          <a:ea typeface="BIZ UDPゴシック" panose="020B0400000000000000" pitchFamily="50" charset="-128"/>
                        </a:rPr>
                        <a:t>H27</a:t>
                      </a:r>
                      <a:r>
                        <a:rPr kumimoji="1" lang="ja-JP" altLang="en-US" sz="1400" dirty="0">
                          <a:latin typeface="BIZ UDPゴシック" panose="020B0400000000000000" pitchFamily="50" charset="-128"/>
                          <a:ea typeface="BIZ UDPゴシック" panose="020B0400000000000000" pitchFamily="50" charset="-128"/>
                        </a:rPr>
                        <a:t>年度</a:t>
                      </a:r>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狭山池博物館</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・省エネ診断が無く、事業可能性に関するアンケート結果を元に、公募の判断を行った</a:t>
                      </a:r>
                      <a:endParaRPr kumimoji="1" lang="en-US" altLang="ja-JP"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681100842"/>
                  </a:ext>
                </a:extLst>
              </a:tr>
              <a:tr h="753961">
                <a:tc>
                  <a:txBody>
                    <a:bodyPr/>
                    <a:lstStyle/>
                    <a:p>
                      <a:r>
                        <a:rPr kumimoji="1" lang="en-US" altLang="ja-JP" sz="1400" dirty="0">
                          <a:latin typeface="BIZ UDPゴシック" panose="020B0400000000000000" pitchFamily="50" charset="-128"/>
                          <a:ea typeface="BIZ UDPゴシック" panose="020B0400000000000000" pitchFamily="50" charset="-128"/>
                        </a:rPr>
                        <a:t>H28</a:t>
                      </a:r>
                      <a:r>
                        <a:rPr kumimoji="1" lang="ja-JP" altLang="en-US" sz="1400" dirty="0">
                          <a:latin typeface="BIZ UDPゴシック" panose="020B0400000000000000" pitchFamily="50" charset="-128"/>
                          <a:ea typeface="BIZ UDPゴシック" panose="020B0400000000000000" pitchFamily="50" charset="-128"/>
                        </a:rPr>
                        <a:t>年度</a:t>
                      </a:r>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服部緑地</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・省エネ診断無し、建物以外の照明を中心とする、府で初めてのケース</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・事業者より複数施設での公募要望があり、結果、３園まとめての公募となった</a:t>
                      </a:r>
                    </a:p>
                  </a:txBody>
                  <a:tcPr/>
                </a:tc>
                <a:extLst>
                  <a:ext uri="{0D108BD9-81ED-4DB2-BD59-A6C34878D82A}">
                    <a16:rowId xmlns:a16="http://schemas.microsoft.com/office/drawing/2014/main" val="2267445235"/>
                  </a:ext>
                </a:extLst>
              </a:tr>
              <a:tr h="5340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BIZ UDPゴシック" panose="020B0400000000000000" pitchFamily="50" charset="-128"/>
                          <a:ea typeface="BIZ UDPゴシック" panose="020B0400000000000000" pitchFamily="50" charset="-128"/>
                        </a:rPr>
                        <a:t>H29</a:t>
                      </a:r>
                      <a:r>
                        <a:rPr kumimoji="1" lang="ja-JP" altLang="en-US" sz="1400" dirty="0">
                          <a:latin typeface="BIZ UDPゴシック" panose="020B0400000000000000" pitchFamily="50" charset="-128"/>
                          <a:ea typeface="BIZ UDPゴシック" panose="020B0400000000000000" pitchFamily="50" charset="-128"/>
                        </a:rPr>
                        <a:t>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国際会議場</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・工事期間について２ヵ年の想定が多く、公募の際、</a:t>
                      </a:r>
                      <a:r>
                        <a:rPr kumimoji="1" lang="en-US" altLang="ja-JP" sz="1400" dirty="0">
                          <a:latin typeface="BIZ UDPゴシック" panose="020B0400000000000000" pitchFamily="50" charset="-128"/>
                          <a:ea typeface="BIZ UDPゴシック" panose="020B0400000000000000" pitchFamily="50" charset="-128"/>
                        </a:rPr>
                        <a:t>2</a:t>
                      </a:r>
                      <a:r>
                        <a:rPr kumimoji="1" lang="ja-JP" altLang="en-US" sz="1400" dirty="0">
                          <a:latin typeface="BIZ UDPゴシック" panose="020B0400000000000000" pitchFamily="50" charset="-128"/>
                          <a:ea typeface="BIZ UDPゴシック" panose="020B0400000000000000" pitchFamily="50" charset="-128"/>
                        </a:rPr>
                        <a:t>ヵ年での工事期間を可とした</a:t>
                      </a:r>
                    </a:p>
                  </a:txBody>
                  <a:tcPr/>
                </a:tc>
                <a:extLst>
                  <a:ext uri="{0D108BD9-81ED-4DB2-BD59-A6C34878D82A}">
                    <a16:rowId xmlns:a16="http://schemas.microsoft.com/office/drawing/2014/main" val="2106160066"/>
                  </a:ext>
                </a:extLst>
              </a:tr>
              <a:tr h="9738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BIZ UDPゴシック" panose="020B0400000000000000" pitchFamily="50" charset="-128"/>
                          <a:ea typeface="BIZ UDPゴシック" panose="020B0400000000000000" pitchFamily="50" charset="-128"/>
                        </a:rPr>
                        <a:t>H29</a:t>
                      </a:r>
                      <a:r>
                        <a:rPr kumimoji="1" lang="ja-JP" altLang="en-US" sz="1400" dirty="0">
                          <a:latin typeface="BIZ UDPゴシック" panose="020B0400000000000000" pitchFamily="50" charset="-128"/>
                          <a:ea typeface="BIZ UDPゴシック" panose="020B0400000000000000" pitchFamily="50" charset="-128"/>
                        </a:rPr>
                        <a:t>年度</a:t>
                      </a:r>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近</a:t>
                      </a:r>
                      <a:r>
                        <a:rPr kumimoji="1" lang="ja-JP" altLang="en-US" sz="1400" b="0" dirty="0" err="1">
                          <a:latin typeface="BIZ UDPゴシック" panose="020B0400000000000000" pitchFamily="50" charset="-128"/>
                          <a:ea typeface="BIZ UDPゴシック" panose="020B0400000000000000" pitchFamily="50" charset="-128"/>
                        </a:rPr>
                        <a:t>つ</a:t>
                      </a:r>
                      <a:r>
                        <a:rPr kumimoji="1" lang="ja-JP" altLang="en-US" sz="1400" b="0" dirty="0">
                          <a:latin typeface="BIZ UDPゴシック" panose="020B0400000000000000" pitchFamily="50" charset="-128"/>
                          <a:ea typeface="BIZ UDPゴシック" panose="020B0400000000000000" pitchFamily="50" charset="-128"/>
                        </a:rPr>
                        <a:t>飛鳥博物館</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・省エネ診断が無く、事業可能性に関するアンケート結果を元に、公募の判断を行った</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・足場の設置の必要などから、工事期間中の休館要望有のため、施設と協議のうえ休館をすることとした</a:t>
                      </a:r>
                      <a:endParaRPr kumimoji="1" lang="en-US" altLang="ja-JP"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33670860"/>
                  </a:ext>
                </a:extLst>
              </a:tr>
              <a:tr h="753961">
                <a:tc>
                  <a:txBody>
                    <a:bodyPr/>
                    <a:lstStyle/>
                    <a:p>
                      <a:r>
                        <a:rPr kumimoji="1" lang="en-US" altLang="ja-JP" sz="1400" dirty="0">
                          <a:latin typeface="BIZ UDPゴシック" panose="020B0400000000000000" pitchFamily="50" charset="-128"/>
                          <a:ea typeface="BIZ UDPゴシック" panose="020B0400000000000000" pitchFamily="50" charset="-128"/>
                        </a:rPr>
                        <a:t>H30</a:t>
                      </a:r>
                      <a:r>
                        <a:rPr kumimoji="1" lang="ja-JP" altLang="en-US" sz="1400" dirty="0">
                          <a:latin typeface="BIZ UDPゴシック" panose="020B0400000000000000" pitchFamily="50" charset="-128"/>
                          <a:ea typeface="BIZ UDPゴシック" panose="020B0400000000000000" pitchFamily="50" charset="-128"/>
                        </a:rPr>
                        <a:t>年度</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咲洲庁舎</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・補助金取得に課題有（テナント等の不確定要素や工事期間）のため、補助金無のみの提案を認めるか、</a:t>
                      </a:r>
                      <a:r>
                        <a:rPr kumimoji="1" lang="en-US" altLang="ja-JP" sz="1400" dirty="0">
                          <a:latin typeface="BIZ UDPゴシック" panose="020B0400000000000000" pitchFamily="50" charset="-128"/>
                          <a:ea typeface="BIZ UDPゴシック" panose="020B0400000000000000" pitchFamily="50" charset="-128"/>
                        </a:rPr>
                        <a:t>2</a:t>
                      </a:r>
                      <a:r>
                        <a:rPr kumimoji="1" lang="ja-JP" altLang="en-US" sz="1400" dirty="0">
                          <a:latin typeface="BIZ UDPゴシック" panose="020B0400000000000000" pitchFamily="50" charset="-128"/>
                          <a:ea typeface="BIZ UDPゴシック" panose="020B0400000000000000" pitchFamily="50" charset="-128"/>
                        </a:rPr>
                        <a:t>ヵ年での工事期間を希望する意見があり、結果、補助金無のみの提案を認める形とした</a:t>
                      </a:r>
                      <a:endParaRPr kumimoji="1" lang="en-US" altLang="ja-JP"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536053926"/>
                  </a:ext>
                </a:extLst>
              </a:tr>
            </a:tbl>
          </a:graphicData>
        </a:graphic>
      </p:graphicFrame>
      <p:sp>
        <p:nvSpPr>
          <p:cNvPr id="7" name="テキスト ボックス 6"/>
          <p:cNvSpPr txBox="1"/>
          <p:nvPr/>
        </p:nvSpPr>
        <p:spPr>
          <a:xfrm>
            <a:off x="158114" y="1095127"/>
            <a:ext cx="3981838" cy="430887"/>
          </a:xfrm>
          <a:prstGeom prst="rect">
            <a:avLst/>
          </a:prstGeom>
          <a:noFill/>
        </p:spPr>
        <p:txBody>
          <a:bodyPr wrap="square" rtlCol="0">
            <a:spAutoFit/>
          </a:bodyPr>
          <a:lstStyle/>
          <a:p>
            <a:r>
              <a:rPr kumimoji="1" lang="en-US" altLang="ja-JP" sz="2200" dirty="0">
                <a:latin typeface="BIZ UDPゴシック" panose="020B0400000000000000" pitchFamily="50" charset="-128"/>
                <a:ea typeface="BIZ UDPゴシック" panose="020B0400000000000000" pitchFamily="50" charset="-128"/>
              </a:rPr>
              <a:t>【</a:t>
            </a:r>
            <a:r>
              <a:rPr kumimoji="1" lang="ja-JP" altLang="en-US" sz="2200" dirty="0">
                <a:latin typeface="BIZ UDPゴシック" panose="020B0400000000000000" pitchFamily="50" charset="-128"/>
                <a:ea typeface="BIZ UDPゴシック" panose="020B0400000000000000" pitchFamily="50" charset="-128"/>
              </a:rPr>
              <a:t>これまでの活用実績</a:t>
            </a:r>
            <a:r>
              <a:rPr kumimoji="1" lang="en-US" altLang="ja-JP" sz="2200" dirty="0">
                <a:latin typeface="BIZ UDPゴシック" panose="020B0400000000000000" pitchFamily="50" charset="-128"/>
                <a:ea typeface="BIZ UDPゴシック" panose="020B0400000000000000" pitchFamily="50" charset="-128"/>
              </a:rPr>
              <a:t>】</a:t>
            </a:r>
            <a:endParaRPr kumimoji="1" lang="ja-JP" altLang="en-US" sz="2200" dirty="0">
              <a:latin typeface="BIZ UDPゴシック" panose="020B0400000000000000" pitchFamily="50" charset="-128"/>
              <a:ea typeface="BIZ UDPゴシック" panose="020B0400000000000000" pitchFamily="50" charset="-128"/>
            </a:endParaRPr>
          </a:p>
        </p:txBody>
      </p:sp>
      <p:sp>
        <p:nvSpPr>
          <p:cNvPr id="11" name="スライド番号プレースホルダー 2">
            <a:extLst>
              <a:ext uri="{FF2B5EF4-FFF2-40B4-BE49-F238E27FC236}">
                <a16:creationId xmlns:a16="http://schemas.microsoft.com/office/drawing/2014/main" id="{AC30CA36-F720-49B5-B5A3-84980208A304}"/>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17</a:t>
            </a:fld>
            <a:endParaRPr kumimoji="1" lang="ja-JP" altLang="en-US"/>
          </a:p>
        </p:txBody>
      </p:sp>
      <p:sp>
        <p:nvSpPr>
          <p:cNvPr id="12" name="正方形/長方形 11">
            <a:extLst>
              <a:ext uri="{FF2B5EF4-FFF2-40B4-BE49-F238E27FC236}">
                <a16:creationId xmlns:a16="http://schemas.microsoft.com/office/drawing/2014/main" id="{29D7134B-6615-4227-873C-89B1FE67356B}"/>
              </a:ext>
            </a:extLst>
          </p:cNvPr>
          <p:cNvSpPr/>
          <p:nvPr/>
        </p:nvSpPr>
        <p:spPr>
          <a:xfrm>
            <a:off x="107504" y="118954"/>
            <a:ext cx="8568460" cy="861774"/>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10.</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推進方策（公募手法等）　</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予備調査会）</a:t>
            </a:r>
            <a:endPar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3" name="直線コネクタ 12">
            <a:extLst>
              <a:ext uri="{FF2B5EF4-FFF2-40B4-BE49-F238E27FC236}">
                <a16:creationId xmlns:a16="http://schemas.microsoft.com/office/drawing/2014/main" id="{EE4A63A4-71BE-48BF-ACC1-8175038B3D39}"/>
              </a:ext>
            </a:extLst>
          </p:cNvPr>
          <p:cNvCxnSpPr/>
          <p:nvPr/>
        </p:nvCxnSpPr>
        <p:spPr>
          <a:xfrm>
            <a:off x="113410" y="980728"/>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10893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58114" y="1095127"/>
            <a:ext cx="3981838" cy="430887"/>
          </a:xfrm>
          <a:prstGeom prst="rect">
            <a:avLst/>
          </a:prstGeom>
          <a:noFill/>
        </p:spPr>
        <p:txBody>
          <a:bodyPr wrap="square" rtlCol="0">
            <a:spAutoFit/>
          </a:bodyPr>
          <a:lstStyle/>
          <a:p>
            <a:r>
              <a:rPr kumimoji="1" lang="en-US" altLang="ja-JP" sz="2200" dirty="0">
                <a:latin typeface="BIZ UDPゴシック" panose="020B0400000000000000" pitchFamily="50" charset="-128"/>
                <a:ea typeface="BIZ UDPゴシック" panose="020B0400000000000000" pitchFamily="50" charset="-128"/>
              </a:rPr>
              <a:t>【</a:t>
            </a:r>
            <a:r>
              <a:rPr kumimoji="1" lang="ja-JP" altLang="en-US" sz="2200" dirty="0">
                <a:latin typeface="BIZ UDPゴシック" panose="020B0400000000000000" pitchFamily="50" charset="-128"/>
                <a:ea typeface="BIZ UDPゴシック" panose="020B0400000000000000" pitchFamily="50" charset="-128"/>
              </a:rPr>
              <a:t>これまでの活用実績</a:t>
            </a:r>
            <a:r>
              <a:rPr kumimoji="1" lang="en-US" altLang="ja-JP" sz="2200" dirty="0">
                <a:latin typeface="BIZ UDPゴシック" panose="020B0400000000000000" pitchFamily="50" charset="-128"/>
                <a:ea typeface="BIZ UDPゴシック" panose="020B0400000000000000" pitchFamily="50" charset="-128"/>
              </a:rPr>
              <a:t>】</a:t>
            </a:r>
            <a:endParaRPr kumimoji="1" lang="ja-JP" altLang="en-US" sz="2200" dirty="0">
              <a:latin typeface="BIZ UDPゴシック" panose="020B0400000000000000" pitchFamily="50" charset="-128"/>
              <a:ea typeface="BIZ UDPゴシック" panose="020B0400000000000000" pitchFamily="50" charset="-128"/>
            </a:endParaRPr>
          </a:p>
        </p:txBody>
      </p:sp>
      <p:graphicFrame>
        <p:nvGraphicFramePr>
          <p:cNvPr id="9" name="表 8">
            <a:extLst>
              <a:ext uri="{FF2B5EF4-FFF2-40B4-BE49-F238E27FC236}">
                <a16:creationId xmlns:a16="http://schemas.microsoft.com/office/drawing/2014/main" id="{115189A4-65A7-4C52-838C-AD022690F925}"/>
              </a:ext>
            </a:extLst>
          </p:cNvPr>
          <p:cNvGraphicFramePr>
            <a:graphicFrameLocks noGrp="1"/>
          </p:cNvGraphicFramePr>
          <p:nvPr>
            <p:extLst>
              <p:ext uri="{D42A27DB-BD31-4B8C-83A1-F6EECF244321}">
                <p14:modId xmlns:p14="http://schemas.microsoft.com/office/powerpoint/2010/main" val="2863804669"/>
              </p:ext>
            </p:extLst>
          </p:nvPr>
        </p:nvGraphicFramePr>
        <p:xfrm>
          <a:off x="113410" y="1493576"/>
          <a:ext cx="8923087" cy="5268622"/>
        </p:xfrm>
        <a:graphic>
          <a:graphicData uri="http://schemas.openxmlformats.org/drawingml/2006/table">
            <a:tbl>
              <a:tblPr firstRow="1" bandRow="1">
                <a:tableStyleId>{5C22544A-7EE6-4342-B048-85BDC9FD1C3A}</a:tableStyleId>
              </a:tblPr>
              <a:tblGrid>
                <a:gridCol w="1139464">
                  <a:extLst>
                    <a:ext uri="{9D8B030D-6E8A-4147-A177-3AD203B41FA5}">
                      <a16:colId xmlns:a16="http://schemas.microsoft.com/office/drawing/2014/main" val="763031401"/>
                    </a:ext>
                  </a:extLst>
                </a:gridCol>
                <a:gridCol w="1950974">
                  <a:extLst>
                    <a:ext uri="{9D8B030D-6E8A-4147-A177-3AD203B41FA5}">
                      <a16:colId xmlns:a16="http://schemas.microsoft.com/office/drawing/2014/main" val="2212593923"/>
                    </a:ext>
                  </a:extLst>
                </a:gridCol>
                <a:gridCol w="5832649">
                  <a:extLst>
                    <a:ext uri="{9D8B030D-6E8A-4147-A177-3AD203B41FA5}">
                      <a16:colId xmlns:a16="http://schemas.microsoft.com/office/drawing/2014/main" val="2875408943"/>
                    </a:ext>
                  </a:extLst>
                </a:gridCol>
              </a:tblGrid>
              <a:tr h="327142">
                <a:tc>
                  <a:txBody>
                    <a:bodyPr/>
                    <a:lstStyle/>
                    <a:p>
                      <a:r>
                        <a:rPr kumimoji="1" lang="ja-JP" altLang="en-US" sz="1400" dirty="0">
                          <a:latin typeface="BIZ UDPゴシック" panose="020B0400000000000000" pitchFamily="50" charset="-128"/>
                          <a:ea typeface="BIZ UDPゴシック" panose="020B0400000000000000" pitchFamily="50" charset="-128"/>
                        </a:rPr>
                        <a:t>予備調査会</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施設名</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内容</a:t>
                      </a:r>
                    </a:p>
                  </a:txBody>
                  <a:tcPr/>
                </a:tc>
                <a:extLst>
                  <a:ext uri="{0D108BD9-81ED-4DB2-BD59-A6C34878D82A}">
                    <a16:rowId xmlns:a16="http://schemas.microsoft.com/office/drawing/2014/main" val="845954684"/>
                  </a:ext>
                </a:extLst>
              </a:tr>
              <a:tr h="785139">
                <a:tc>
                  <a:txBody>
                    <a:bodyPr/>
                    <a:lstStyle/>
                    <a:p>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元年度</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本庁舎別館</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・当初、設備更新型を想定するも、施設よりシェアードによる事業化の要望があり、その前提で調査会を実施</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・照明部分であれば成立するとのアンケート結果をもとに、事業化</a:t>
                      </a:r>
                    </a:p>
                  </a:txBody>
                  <a:tcPr/>
                </a:tc>
                <a:extLst>
                  <a:ext uri="{0D108BD9-81ED-4DB2-BD59-A6C34878D82A}">
                    <a16:rowId xmlns:a16="http://schemas.microsoft.com/office/drawing/2014/main" val="3849570583"/>
                  </a:ext>
                </a:extLst>
              </a:tr>
              <a:tr h="1183183">
                <a:tc>
                  <a:txBody>
                    <a:bodyPr/>
                    <a:lstStyle/>
                    <a:p>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元年度</a:t>
                      </a:r>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警察本部本庁舎</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・照明の</a:t>
                      </a:r>
                      <a:r>
                        <a:rPr kumimoji="1" lang="en-US" altLang="ja-JP" sz="1400" dirty="0">
                          <a:latin typeface="BIZ UDPゴシック" panose="020B0400000000000000" pitchFamily="50" charset="-128"/>
                          <a:ea typeface="BIZ UDPゴシック" panose="020B0400000000000000" pitchFamily="50" charset="-128"/>
                        </a:rPr>
                        <a:t>LED</a:t>
                      </a:r>
                      <a:r>
                        <a:rPr kumimoji="1" lang="ja-JP" altLang="en-US" sz="1400" dirty="0">
                          <a:latin typeface="BIZ UDPゴシック" panose="020B0400000000000000" pitchFamily="50" charset="-128"/>
                          <a:ea typeface="BIZ UDPゴシック" panose="020B0400000000000000" pitchFamily="50" charset="-128"/>
                        </a:rPr>
                        <a:t>化については事業者の関心が非常に高いことを確認</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・公募にあたっての多数存在する熱源機器の改修の優先順位の整理の参考として活用</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・部屋内工事の制約が非常に多いことが見込まれるため事業者から複数年工事の希望があったが、結局単年度の工事で完了見込み</a:t>
                      </a:r>
                    </a:p>
                  </a:txBody>
                  <a:tcPr/>
                </a:tc>
                <a:extLst>
                  <a:ext uri="{0D108BD9-81ED-4DB2-BD59-A6C34878D82A}">
                    <a16:rowId xmlns:a16="http://schemas.microsoft.com/office/drawing/2014/main" val="1304480565"/>
                  </a:ext>
                </a:extLst>
              </a:tr>
              <a:tr h="936104">
                <a:tc>
                  <a:txBody>
                    <a:bodyPr/>
                    <a:lstStyle/>
                    <a:p>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３年度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なにわ北府税事務所</a:t>
                      </a:r>
                      <a:endParaRPr kumimoji="1" lang="en-US" altLang="ja-JP"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泉北府税事務所</a:t>
                      </a:r>
                    </a:p>
                    <a:p>
                      <a:r>
                        <a:rPr kumimoji="1" lang="ja-JP" altLang="en-US" sz="1400" dirty="0">
                          <a:latin typeface="BIZ UDPゴシック" panose="020B0400000000000000" pitchFamily="50" charset="-128"/>
                          <a:ea typeface="BIZ UDPゴシック" panose="020B0400000000000000" pitchFamily="50" charset="-128"/>
                        </a:rPr>
                        <a:t>中河内府税事務所</a:t>
                      </a:r>
                      <a:endParaRPr kumimoji="1" lang="en-US" altLang="ja-JP" sz="1400" dirty="0">
                        <a:latin typeface="BIZ UDPゴシック" panose="020B0400000000000000" pitchFamily="50" charset="-128"/>
                        <a:ea typeface="BIZ UDPゴシック" panose="020B0400000000000000" pitchFamily="50" charset="-128"/>
                      </a:endParaRPr>
                    </a:p>
                    <a:p>
                      <a:r>
                        <a:rPr kumimoji="1" lang="zh-TW"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夕陽丘庁舎</a:t>
                      </a:r>
                    </a:p>
                  </a:txBody>
                  <a:tcPr/>
                </a:tc>
                <a:tc>
                  <a:txBody>
                    <a:bodyPr/>
                    <a:lstStyle/>
                    <a:p>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・中規模な施設であるため事業化について不安があったが、４府税事務所</a:t>
                      </a:r>
                      <a:endParaRPr kumimoji="1" lang="en-US" altLang="ja-JP"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endParaRPr>
                    </a:p>
                    <a:p>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 をまとめて公募することで事業化が可能であることが確認された</a:t>
                      </a:r>
                      <a:endParaRPr kumimoji="1" lang="en-US" altLang="ja-JP"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919341520"/>
                  </a:ext>
                </a:extLst>
              </a:tr>
              <a:tr h="1014139">
                <a:tc>
                  <a:txBody>
                    <a:bodyPr/>
                    <a:lstStyle/>
                    <a:p>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３年度</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大阪府新別館</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a:t>
                      </a:r>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大規模な施設であるが、事務所に加えて会議室や宿泊施設を有する複合施設であること、また、管理組合を擁し、三者が所有する複数者所有施設であることから、事業性の確認及び公募手法の検討に活用するため実施。</a:t>
                      </a:r>
                    </a:p>
                    <a:p>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　これをもとに、所有者毎ではなく、一施設として契約することで事業化。</a:t>
                      </a:r>
                    </a:p>
                  </a:txBody>
                  <a:tcPr/>
                </a:tc>
                <a:extLst>
                  <a:ext uri="{0D108BD9-81ED-4DB2-BD59-A6C34878D82A}">
                    <a16:rowId xmlns:a16="http://schemas.microsoft.com/office/drawing/2014/main" val="3649630351"/>
                  </a:ext>
                </a:extLst>
              </a:tr>
              <a:tr h="1014139">
                <a:tc>
                  <a:txBody>
                    <a:bodyPr/>
                    <a:lstStyle/>
                    <a:p>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４年度</a:t>
                      </a:r>
                    </a:p>
                  </a:txBody>
                  <a:tcPr/>
                </a:tc>
                <a:tc>
                  <a:txBody>
                    <a:bodyPr/>
                    <a:lstStyle/>
                    <a:p>
                      <a:r>
                        <a:rPr kumimoji="1" lang="ja-JP" altLang="en-US" sz="1400" b="0" dirty="0">
                          <a:latin typeface="BIZ UDPゴシック" panose="020B0400000000000000" pitchFamily="50" charset="-128"/>
                          <a:ea typeface="BIZ UDPゴシック" panose="020B0400000000000000" pitchFamily="50" charset="-128"/>
                        </a:rPr>
                        <a:t>北大阪／南大阪高等職業技術専門校</a:t>
                      </a:r>
                      <a:endParaRPr kumimoji="1" lang="en-US" altLang="ja-JP" sz="1400" b="0" dirty="0">
                        <a:latin typeface="BIZ UDPゴシック" panose="020B0400000000000000" pitchFamily="50" charset="-128"/>
                        <a:ea typeface="BIZ UDPゴシック" panose="020B0400000000000000" pitchFamily="50" charset="-128"/>
                      </a:endParaRPr>
                    </a:p>
                    <a:p>
                      <a:r>
                        <a:rPr kumimoji="1" lang="ja-JP" altLang="en-US" sz="1400" b="0" dirty="0">
                          <a:latin typeface="BIZ UDPゴシック" panose="020B0400000000000000" pitchFamily="50" charset="-128"/>
                          <a:ea typeface="BIZ UDPゴシック" panose="020B0400000000000000" pitchFamily="50" charset="-128"/>
                        </a:rPr>
                        <a:t>（他、東大阪／夕陽丘も公募を検討）</a:t>
                      </a:r>
                      <a:endParaRPr kumimoji="1" lang="en-US" altLang="ja-JP" sz="1400" b="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・中規模な施設であるため事業化について不安があったが、高等職業専門校をまとめて公募することで事業化が可能であることが確認された。</a:t>
                      </a:r>
                      <a:endParaRPr kumimoji="1" lang="en-US" altLang="ja-JP"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281533241"/>
                  </a:ext>
                </a:extLst>
              </a:tr>
            </a:tbl>
          </a:graphicData>
        </a:graphic>
      </p:graphicFrame>
      <p:sp>
        <p:nvSpPr>
          <p:cNvPr id="12" name="スライド番号プレースホルダー 2">
            <a:extLst>
              <a:ext uri="{FF2B5EF4-FFF2-40B4-BE49-F238E27FC236}">
                <a16:creationId xmlns:a16="http://schemas.microsoft.com/office/drawing/2014/main" id="{2E30BF81-1C71-4C53-BC6D-94B61C18C071}"/>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18</a:t>
            </a:fld>
            <a:endParaRPr kumimoji="1" lang="ja-JP" altLang="en-US"/>
          </a:p>
        </p:txBody>
      </p:sp>
      <p:cxnSp>
        <p:nvCxnSpPr>
          <p:cNvPr id="14" name="直線コネクタ 13">
            <a:extLst>
              <a:ext uri="{FF2B5EF4-FFF2-40B4-BE49-F238E27FC236}">
                <a16:creationId xmlns:a16="http://schemas.microsoft.com/office/drawing/2014/main" id="{10942422-BAF3-487D-8BDC-87205BFC9A1B}"/>
              </a:ext>
            </a:extLst>
          </p:cNvPr>
          <p:cNvCxnSpPr/>
          <p:nvPr/>
        </p:nvCxnSpPr>
        <p:spPr>
          <a:xfrm>
            <a:off x="113410" y="980728"/>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3" name="正方形/長方形 2">
            <a:extLst>
              <a:ext uri="{FF2B5EF4-FFF2-40B4-BE49-F238E27FC236}">
                <a16:creationId xmlns:a16="http://schemas.microsoft.com/office/drawing/2014/main" id="{F69341D9-486F-4C0F-91FF-A00115C550C7}"/>
              </a:ext>
            </a:extLst>
          </p:cNvPr>
          <p:cNvSpPr/>
          <p:nvPr/>
        </p:nvSpPr>
        <p:spPr>
          <a:xfrm>
            <a:off x="107504" y="118954"/>
            <a:ext cx="8568460" cy="861774"/>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10.</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推進方策（公募手法等）　</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予備調査会）</a:t>
            </a:r>
            <a:endPar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412534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58114" y="1095127"/>
            <a:ext cx="3981838" cy="430887"/>
          </a:xfrm>
          <a:prstGeom prst="rect">
            <a:avLst/>
          </a:prstGeom>
          <a:noFill/>
        </p:spPr>
        <p:txBody>
          <a:bodyPr wrap="square" rtlCol="0">
            <a:spAutoFit/>
          </a:bodyPr>
          <a:lstStyle/>
          <a:p>
            <a:r>
              <a:rPr kumimoji="1" lang="en-US" altLang="ja-JP" sz="2200" dirty="0">
                <a:latin typeface="BIZ UDPゴシック" panose="020B0400000000000000" pitchFamily="50" charset="-128"/>
                <a:ea typeface="BIZ UDPゴシック" panose="020B0400000000000000" pitchFamily="50" charset="-128"/>
              </a:rPr>
              <a:t>【</a:t>
            </a:r>
            <a:r>
              <a:rPr kumimoji="1" lang="ja-JP" altLang="en-US" sz="2200" dirty="0">
                <a:latin typeface="BIZ UDPゴシック" panose="020B0400000000000000" pitchFamily="50" charset="-128"/>
                <a:ea typeface="BIZ UDPゴシック" panose="020B0400000000000000" pitchFamily="50" charset="-128"/>
              </a:rPr>
              <a:t>これまでの活用実績</a:t>
            </a:r>
            <a:r>
              <a:rPr kumimoji="1" lang="en-US" altLang="ja-JP" sz="2200" dirty="0">
                <a:latin typeface="BIZ UDPゴシック" panose="020B0400000000000000" pitchFamily="50" charset="-128"/>
                <a:ea typeface="BIZ UDPゴシック" panose="020B0400000000000000" pitchFamily="50" charset="-128"/>
              </a:rPr>
              <a:t>】</a:t>
            </a:r>
            <a:endParaRPr kumimoji="1" lang="ja-JP" altLang="en-US" sz="2200" dirty="0">
              <a:latin typeface="BIZ UDPゴシック" panose="020B0400000000000000" pitchFamily="50" charset="-128"/>
              <a:ea typeface="BIZ UDPゴシック" panose="020B0400000000000000" pitchFamily="50" charset="-128"/>
            </a:endParaRPr>
          </a:p>
        </p:txBody>
      </p:sp>
      <p:graphicFrame>
        <p:nvGraphicFramePr>
          <p:cNvPr id="9" name="表 8">
            <a:extLst>
              <a:ext uri="{FF2B5EF4-FFF2-40B4-BE49-F238E27FC236}">
                <a16:creationId xmlns:a16="http://schemas.microsoft.com/office/drawing/2014/main" id="{D025F18B-D006-4631-9EC8-1276AC202BF5}"/>
              </a:ext>
            </a:extLst>
          </p:cNvPr>
          <p:cNvGraphicFramePr>
            <a:graphicFrameLocks noGrp="1"/>
          </p:cNvGraphicFramePr>
          <p:nvPr>
            <p:extLst>
              <p:ext uri="{D42A27DB-BD31-4B8C-83A1-F6EECF244321}">
                <p14:modId xmlns:p14="http://schemas.microsoft.com/office/powerpoint/2010/main" val="3257923573"/>
              </p:ext>
            </p:extLst>
          </p:nvPr>
        </p:nvGraphicFramePr>
        <p:xfrm>
          <a:off x="116296" y="1495790"/>
          <a:ext cx="8928992" cy="5243252"/>
        </p:xfrm>
        <a:graphic>
          <a:graphicData uri="http://schemas.openxmlformats.org/drawingml/2006/table">
            <a:tbl>
              <a:tblPr firstRow="1" bandRow="1">
                <a:tableStyleId>{5C22544A-7EE6-4342-B048-85BDC9FD1C3A}</a:tableStyleId>
              </a:tblPr>
              <a:tblGrid>
                <a:gridCol w="1224946">
                  <a:extLst>
                    <a:ext uri="{9D8B030D-6E8A-4147-A177-3AD203B41FA5}">
                      <a16:colId xmlns:a16="http://schemas.microsoft.com/office/drawing/2014/main" val="763031401"/>
                    </a:ext>
                  </a:extLst>
                </a:gridCol>
                <a:gridCol w="2574964">
                  <a:extLst>
                    <a:ext uri="{9D8B030D-6E8A-4147-A177-3AD203B41FA5}">
                      <a16:colId xmlns:a16="http://schemas.microsoft.com/office/drawing/2014/main" val="2212593923"/>
                    </a:ext>
                  </a:extLst>
                </a:gridCol>
                <a:gridCol w="5129082">
                  <a:extLst>
                    <a:ext uri="{9D8B030D-6E8A-4147-A177-3AD203B41FA5}">
                      <a16:colId xmlns:a16="http://schemas.microsoft.com/office/drawing/2014/main" val="2875408943"/>
                    </a:ext>
                  </a:extLst>
                </a:gridCol>
              </a:tblGrid>
              <a:tr h="351963">
                <a:tc>
                  <a:txBody>
                    <a:bodyPr/>
                    <a:lstStyle/>
                    <a:p>
                      <a:r>
                        <a:rPr kumimoji="1" lang="ja-JP" altLang="en-US" sz="1400" dirty="0">
                          <a:latin typeface="BIZ UDPゴシック" panose="020B0400000000000000" pitchFamily="50" charset="-128"/>
                          <a:ea typeface="BIZ UDPゴシック" panose="020B0400000000000000" pitchFamily="50" charset="-128"/>
                        </a:rPr>
                        <a:t>予備調査会</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施設名</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内容</a:t>
                      </a:r>
                    </a:p>
                  </a:txBody>
                  <a:tcPr/>
                </a:tc>
                <a:extLst>
                  <a:ext uri="{0D108BD9-81ED-4DB2-BD59-A6C34878D82A}">
                    <a16:rowId xmlns:a16="http://schemas.microsoft.com/office/drawing/2014/main" val="845954684"/>
                  </a:ext>
                </a:extLst>
              </a:tr>
              <a:tr h="1147849">
                <a:tc>
                  <a:txBody>
                    <a:bodyPr/>
                    <a:lstStyle/>
                    <a:p>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４年度</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西大阪治水事務所</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津波・高潮ステーション</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尻無川水門管理棟</a:t>
                      </a:r>
                      <a:endParaRPr kumimoji="1" lang="en-US" altLang="ja-JP" sz="1400" dirty="0">
                        <a:latin typeface="BIZ UDPゴシック" panose="020B0400000000000000" pitchFamily="50" charset="-128"/>
                        <a:ea typeface="BIZ UDPゴシック" panose="020B0400000000000000" pitchFamily="50" charset="-128"/>
                      </a:endParaRPr>
                    </a:p>
                    <a:p>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他関連６施設</a:t>
                      </a:r>
                      <a:r>
                        <a:rPr kumimoji="1" lang="en-US" altLang="ja-JP" sz="1400" dirty="0">
                          <a:latin typeface="BIZ UDPゴシック" panose="020B0400000000000000" pitchFamily="50" charset="-128"/>
                          <a:ea typeface="BIZ UDPゴシック" panose="020B0400000000000000" pitchFamily="50" charset="-128"/>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・中規模な施設であるため事業化について不安があったが、関連施設をまとめて公募することで事業化が可能であることが確認された。</a:t>
                      </a:r>
                      <a:endParaRPr kumimoji="1" lang="en-US" altLang="ja-JP"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a:t>
                      </a:r>
                      <a:r>
                        <a:rPr kumimoji="1" lang="ja-JP" altLang="en-US" sz="12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シェアード型では照明の</a:t>
                      </a:r>
                      <a:r>
                        <a:rPr kumimoji="1" lang="en-US" altLang="ja-JP" sz="12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LED</a:t>
                      </a:r>
                      <a:r>
                        <a:rPr kumimoji="1" lang="ja-JP" altLang="en-US" sz="12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化中心の提案となり、希望する空調改修の提案が見込めないため、公募に至らず。</a:t>
                      </a:r>
                      <a:endParaRPr kumimoji="1" lang="en-US" altLang="ja-JP" sz="12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970607302"/>
                  </a:ext>
                </a:extLst>
              </a:tr>
              <a:tr h="988426">
                <a:tc>
                  <a:txBody>
                    <a:bodyPr/>
                    <a:lstStyle/>
                    <a:p>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５年度</a:t>
                      </a:r>
                    </a:p>
                  </a:txBody>
                  <a:tcPr/>
                </a:tc>
                <a:tc>
                  <a:txBody>
                    <a:bodyPr/>
                    <a:lstStyle/>
                    <a:p>
                      <a:r>
                        <a:rPr kumimoji="1" lang="ja-JP" altLang="en-US" sz="1400" dirty="0">
                          <a:latin typeface="BIZ UDPゴシック" panose="020B0400000000000000" pitchFamily="50" charset="-128"/>
                          <a:ea typeface="BIZ UDPゴシック" panose="020B0400000000000000" pitchFamily="50" charset="-128"/>
                        </a:rPr>
                        <a:t>吹田高等学校</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高槻支援学校</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H29</a:t>
                      </a:r>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年度に同種の複数施設をまとめての公募実績があるが、現在での事業化可能性について確認するために実施。</a:t>
                      </a:r>
                      <a:endParaRPr kumimoji="1" lang="en-US" altLang="ja-JP"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rPr>
                        <a:t>　同種施設をまとめて公募することで事業化が可能であることが確認された。</a:t>
                      </a:r>
                      <a:endParaRPr kumimoji="1" lang="en-US" altLang="ja-JP" sz="1400" b="0" i="0" u="none" strike="noStrike" kern="1200" baseline="0" dirty="0">
                        <a:solidFill>
                          <a:schemeClr val="dk1"/>
                        </a:solidFill>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4222689629"/>
                  </a:ext>
                </a:extLst>
              </a:tr>
              <a:tr h="542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５年度</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西大阪治水事務所</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a:t>
                      </a:r>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４年度に調査会を実施したが、空調改修の提案を受けるため、改めて設備更新型公募に係るヒアリングを実施。</a:t>
                      </a:r>
                      <a:endParaRPr kumimoji="1" lang="en-US" altLang="ja-JP"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888904735"/>
                  </a:ext>
                </a:extLst>
              </a:tr>
              <a:tr h="7376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BIZ UDPゴシック" panose="020B0400000000000000" pitchFamily="50" charset="-128"/>
                          <a:ea typeface="BIZ UDPゴシック" panose="020B0400000000000000" pitchFamily="50" charset="-128"/>
                        </a:rPr>
                        <a:t>R</a:t>
                      </a:r>
                      <a:r>
                        <a:rPr kumimoji="1" lang="ja-JP" altLang="en-US" sz="1400" dirty="0">
                          <a:latin typeface="BIZ UDPゴシック" panose="020B0400000000000000" pitchFamily="50" charset="-128"/>
                          <a:ea typeface="BIZ UDPゴシック" panose="020B0400000000000000" pitchFamily="50" charset="-128"/>
                        </a:rPr>
                        <a:t>５年度</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東高等学校</a:t>
                      </a:r>
                      <a:endParaRPr kumimoji="1" lang="en-US" altLang="ja-JP" sz="14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光陽支援学校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・市移管校については市において</a:t>
                      </a:r>
                      <a:r>
                        <a:rPr kumimoji="1" lang="en-US" altLang="ja-JP" sz="1400" dirty="0">
                          <a:latin typeface="BIZ UDPゴシック" panose="020B0400000000000000" pitchFamily="50" charset="-128"/>
                          <a:ea typeface="BIZ UDPゴシック" panose="020B0400000000000000" pitchFamily="50" charset="-128"/>
                        </a:rPr>
                        <a:t>PFI</a:t>
                      </a:r>
                      <a:r>
                        <a:rPr kumimoji="1" lang="ja-JP" altLang="en-US" sz="1400" dirty="0">
                          <a:latin typeface="BIZ UDPゴシック" panose="020B0400000000000000" pitchFamily="50" charset="-128"/>
                          <a:ea typeface="BIZ UDPゴシック" panose="020B0400000000000000" pitchFamily="50" charset="-128"/>
                        </a:rPr>
                        <a:t>で整備した空調の耐用年数が迫っており、一括で更新を行うために実施。民間資金活用型と設備更新型を組み合わせての事業化を検討</a:t>
                      </a:r>
                    </a:p>
                  </a:txBody>
                  <a:tcPr/>
                </a:tc>
                <a:extLst>
                  <a:ext uri="{0D108BD9-81ED-4DB2-BD59-A6C34878D82A}">
                    <a16:rowId xmlns:a16="http://schemas.microsoft.com/office/drawing/2014/main" val="1080717527"/>
                  </a:ext>
                </a:extLst>
              </a:tr>
              <a:tr h="7376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BIZ UDPゴシック" panose="020B0400000000000000" pitchFamily="50" charset="-128"/>
                          <a:ea typeface="BIZ UDPゴシック" panose="020B0400000000000000" pitchFamily="50" charset="-128"/>
                        </a:rPr>
                        <a:t>R6</a:t>
                      </a:r>
                      <a:r>
                        <a:rPr kumimoji="1" lang="ja-JP" altLang="en-US" sz="1400" dirty="0">
                          <a:latin typeface="BIZ UDPゴシック" panose="020B0400000000000000" pitchFamily="50" charset="-128"/>
                          <a:ea typeface="BIZ UDPゴシック" panose="020B0400000000000000" pitchFamily="50" charset="-128"/>
                        </a:rPr>
                        <a:t>年度</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施設</a:t>
                      </a:r>
                      <a:r>
                        <a:rPr kumimoji="1" lang="en-US" altLang="ja-JP" sz="1400" dirty="0">
                          <a:latin typeface="BIZ UDPゴシック" panose="020B0400000000000000" pitchFamily="50" charset="-128"/>
                          <a:ea typeface="BIZ UDPゴシック" panose="020B0400000000000000" pitchFamily="50" charset="-128"/>
                        </a:rPr>
                        <a:t>A</a:t>
                      </a:r>
                      <a:r>
                        <a:rPr kumimoji="1" lang="ja-JP" altLang="en-US" sz="1400" dirty="0">
                          <a:latin typeface="BIZ UDPゴシック" panose="020B0400000000000000" pitchFamily="50" charset="-128"/>
                          <a:ea typeface="BIZ UDPゴシック" panose="020B0400000000000000" pitchFamily="50" charset="-128"/>
                        </a:rPr>
                        <a:t>・</a:t>
                      </a:r>
                      <a:r>
                        <a:rPr kumimoji="1" lang="en-US" altLang="ja-JP" sz="1400" dirty="0">
                          <a:latin typeface="BIZ UDPゴシック" panose="020B0400000000000000" pitchFamily="50" charset="-128"/>
                          <a:ea typeface="BIZ UDPゴシック" panose="020B0400000000000000" pitchFamily="50" charset="-128"/>
                        </a:rPr>
                        <a:t>B</a:t>
                      </a:r>
                      <a:endParaRPr kumimoji="1" lang="ja-JP" altLang="en-US" sz="14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・蛍光管直管蛍光灯の製造と輸出入禁止を見据え、施設の</a:t>
                      </a:r>
                      <a:r>
                        <a:rPr kumimoji="1" lang="en-US" altLang="ja-JP" sz="1400" dirty="0">
                          <a:latin typeface="BIZ UDPゴシック" panose="020B0400000000000000" pitchFamily="50" charset="-128"/>
                          <a:ea typeface="BIZ UDPゴシック" panose="020B0400000000000000" pitchFamily="50" charset="-128"/>
                        </a:rPr>
                        <a:t>LED</a:t>
                      </a:r>
                      <a:r>
                        <a:rPr kumimoji="1" lang="ja-JP" altLang="en-US" sz="1400" dirty="0">
                          <a:latin typeface="BIZ UDPゴシック" panose="020B0400000000000000" pitchFamily="50" charset="-128"/>
                          <a:ea typeface="BIZ UDPゴシック" panose="020B0400000000000000" pitchFamily="50" charset="-128"/>
                        </a:rPr>
                        <a:t>化を進めるべく実施。小規模案件であることを踏まえ書面開催とした。</a:t>
                      </a:r>
                    </a:p>
                  </a:txBody>
                  <a:tcPr/>
                </a:tc>
                <a:extLst>
                  <a:ext uri="{0D108BD9-81ED-4DB2-BD59-A6C34878D82A}">
                    <a16:rowId xmlns:a16="http://schemas.microsoft.com/office/drawing/2014/main" val="4089082446"/>
                  </a:ext>
                </a:extLst>
              </a:tr>
              <a:tr h="7376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BIZ UDPゴシック" panose="020B0400000000000000" pitchFamily="50" charset="-128"/>
                          <a:ea typeface="BIZ UDPゴシック" panose="020B0400000000000000" pitchFamily="50" charset="-128"/>
                        </a:rPr>
                        <a:t>R6</a:t>
                      </a:r>
                      <a:r>
                        <a:rPr kumimoji="1" lang="ja-JP" altLang="en-US" sz="1400" dirty="0">
                          <a:latin typeface="BIZ UDPゴシック" panose="020B0400000000000000" pitchFamily="50" charset="-128"/>
                          <a:ea typeface="BIZ UDPゴシック" panose="020B0400000000000000" pitchFamily="50" charset="-128"/>
                        </a:rPr>
                        <a:t>年度</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中河内府民センタービル</a:t>
                      </a:r>
                      <a:endParaRPr kumimoji="1" lang="en-US" altLang="ja-JP" sz="14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弥生文化博物館</a:t>
                      </a:r>
                      <a:endParaRPr kumimoji="1" lang="en-US" altLang="ja-JP" sz="14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家畜保健衛生所</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・弥生文化博物館は施設の特殊性を踏まえ現地開催、中河内府民センタービル、家畜保健衛生所は書面開催で、</a:t>
                      </a:r>
                      <a:r>
                        <a:rPr kumimoji="1" lang="en-US" altLang="ja-JP" sz="1400" dirty="0">
                          <a:latin typeface="BIZ UDPゴシック" panose="020B0400000000000000" pitchFamily="50" charset="-128"/>
                          <a:ea typeface="BIZ UDPゴシック" panose="020B0400000000000000" pitchFamily="50" charset="-128"/>
                        </a:rPr>
                        <a:t>ESCO</a:t>
                      </a:r>
                      <a:r>
                        <a:rPr kumimoji="1" lang="ja-JP" altLang="en-US" sz="1400" dirty="0">
                          <a:latin typeface="BIZ UDPゴシック" panose="020B0400000000000000" pitchFamily="50" charset="-128"/>
                          <a:ea typeface="BIZ UDPゴシック" panose="020B0400000000000000" pitchFamily="50" charset="-128"/>
                        </a:rPr>
                        <a:t>を活用した</a:t>
                      </a:r>
                      <a:r>
                        <a:rPr kumimoji="1" lang="en-US" altLang="ja-JP" sz="1400" dirty="0">
                          <a:latin typeface="BIZ UDPゴシック" panose="020B0400000000000000" pitchFamily="50" charset="-128"/>
                          <a:ea typeface="BIZ UDPゴシック" panose="020B0400000000000000" pitchFamily="50" charset="-128"/>
                        </a:rPr>
                        <a:t>LED</a:t>
                      </a:r>
                      <a:r>
                        <a:rPr kumimoji="1" lang="ja-JP" altLang="en-US" sz="1400" dirty="0">
                          <a:latin typeface="BIZ UDPゴシック" panose="020B0400000000000000" pitchFamily="50" charset="-128"/>
                          <a:ea typeface="BIZ UDPゴシック" panose="020B0400000000000000" pitchFamily="50" charset="-128"/>
                        </a:rPr>
                        <a:t>化を検討。中河内府民センタービルは再</a:t>
                      </a:r>
                      <a:r>
                        <a:rPr kumimoji="1" lang="en-US" altLang="ja-JP" sz="1400" dirty="0">
                          <a:latin typeface="BIZ UDPゴシック" panose="020B0400000000000000" pitchFamily="50" charset="-128"/>
                          <a:ea typeface="BIZ UDPゴシック" panose="020B0400000000000000" pitchFamily="50" charset="-128"/>
                        </a:rPr>
                        <a:t>ESCO</a:t>
                      </a:r>
                      <a:r>
                        <a:rPr kumimoji="1" lang="ja-JP" altLang="en-US" sz="1400" dirty="0">
                          <a:latin typeface="BIZ UDPゴシック" panose="020B0400000000000000" pitchFamily="50" charset="-128"/>
                          <a:ea typeface="BIZ UDPゴシック" panose="020B0400000000000000" pitchFamily="50" charset="-128"/>
                        </a:rPr>
                        <a:t>となる。</a:t>
                      </a:r>
                    </a:p>
                  </a:txBody>
                  <a:tcPr/>
                </a:tc>
                <a:extLst>
                  <a:ext uri="{0D108BD9-81ED-4DB2-BD59-A6C34878D82A}">
                    <a16:rowId xmlns:a16="http://schemas.microsoft.com/office/drawing/2014/main" val="3341091020"/>
                  </a:ext>
                </a:extLst>
              </a:tr>
            </a:tbl>
          </a:graphicData>
        </a:graphic>
      </p:graphicFrame>
      <p:cxnSp>
        <p:nvCxnSpPr>
          <p:cNvPr id="13" name="直線コネクタ 12">
            <a:extLst>
              <a:ext uri="{FF2B5EF4-FFF2-40B4-BE49-F238E27FC236}">
                <a16:creationId xmlns:a16="http://schemas.microsoft.com/office/drawing/2014/main" id="{FBACA243-CA93-4987-A9AE-84D692D98AC6}"/>
              </a:ext>
            </a:extLst>
          </p:cNvPr>
          <p:cNvCxnSpPr/>
          <p:nvPr/>
        </p:nvCxnSpPr>
        <p:spPr>
          <a:xfrm>
            <a:off x="113410" y="980728"/>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4" name="スライド番号プレースホルダー 2">
            <a:extLst>
              <a:ext uri="{FF2B5EF4-FFF2-40B4-BE49-F238E27FC236}">
                <a16:creationId xmlns:a16="http://schemas.microsoft.com/office/drawing/2014/main" id="{8CB8C300-60F3-4BA5-8220-F59B53B01465}"/>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19</a:t>
            </a:fld>
            <a:endParaRPr kumimoji="1" lang="ja-JP" altLang="en-US"/>
          </a:p>
        </p:txBody>
      </p:sp>
      <p:sp>
        <p:nvSpPr>
          <p:cNvPr id="3" name="正方形/長方形 2">
            <a:extLst>
              <a:ext uri="{FF2B5EF4-FFF2-40B4-BE49-F238E27FC236}">
                <a16:creationId xmlns:a16="http://schemas.microsoft.com/office/drawing/2014/main" id="{C776DB91-2BA5-80CD-D1BD-64B1C4346106}"/>
              </a:ext>
            </a:extLst>
          </p:cNvPr>
          <p:cNvSpPr/>
          <p:nvPr/>
        </p:nvSpPr>
        <p:spPr>
          <a:xfrm>
            <a:off x="107504" y="118954"/>
            <a:ext cx="8568460" cy="861774"/>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10.</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推進方策（公募手法等）　</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800" b="1" dirty="0">
                <a:latin typeface="Meiryo UI" panose="020B0604030504040204" pitchFamily="50" charset="-128"/>
                <a:ea typeface="Meiryo UI" panose="020B0604030504040204" pitchFamily="50" charset="-128"/>
                <a:cs typeface="Meiryo UI" panose="020B0604030504040204" pitchFamily="50" charset="-128"/>
              </a:rPr>
              <a:t>予備調査会）</a:t>
            </a:r>
            <a:endPar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986056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7294206"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11.</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実施フロー</a:t>
            </a:r>
          </a:p>
        </p:txBody>
      </p:sp>
      <p:sp>
        <p:nvSpPr>
          <p:cNvPr id="74" name="正方形/長方形 73"/>
          <p:cNvSpPr/>
          <p:nvPr/>
        </p:nvSpPr>
        <p:spPr>
          <a:xfrm>
            <a:off x="18803" y="613105"/>
            <a:ext cx="9001036" cy="3724096"/>
          </a:xfrm>
          <a:prstGeom prst="rect">
            <a:avLst/>
          </a:prstGeom>
        </p:spPr>
        <p:txBody>
          <a:bodyPr wrap="square" tIns="0" bIns="0">
            <a:spAutoFit/>
          </a:bodyPr>
          <a:lstStyle/>
          <a:p>
            <a:pPr algn="just"/>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大阪府では下記フローに基づき</a:t>
            </a:r>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事業を実施しています。</a:t>
            </a: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just"/>
            <a:endPar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5" name="正方形/長方形 74"/>
          <p:cNvSpPr/>
          <p:nvPr/>
        </p:nvSpPr>
        <p:spPr>
          <a:xfrm>
            <a:off x="159732" y="1036148"/>
            <a:ext cx="8784000" cy="64807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kumimoji="1" lang="ja-JP" altLang="en-US" sz="1600" b="1" dirty="0">
                <a:latin typeface="Meiryo UI" panose="020B0604030504040204" pitchFamily="50" charset="-128"/>
                <a:ea typeface="Meiryo UI" panose="020B0604030504040204" pitchFamily="50" charset="-128"/>
                <a:cs typeface="Meiryo UI" panose="020B0604030504040204" pitchFamily="50" charset="-128"/>
              </a:rPr>
              <a:t> 初年度　　　　　　　　 </a:t>
            </a:r>
            <a:r>
              <a:rPr kumimoji="1" lang="ja-JP" altLang="en-US" sz="200" b="1" dirty="0">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400" b="1" dirty="0">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600" b="1" dirty="0">
                <a:latin typeface="Meiryo UI" panose="020B0604030504040204" pitchFamily="50" charset="-128"/>
                <a:ea typeface="Meiryo UI" panose="020B0604030504040204" pitchFamily="50" charset="-128"/>
                <a:cs typeface="Meiryo UI" panose="020B0604030504040204" pitchFamily="50" charset="-128"/>
              </a:rPr>
              <a:t>２年目　　　　　　　  　　　　　　　　　　</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３年目　　　　　　　                   </a:t>
            </a:r>
            <a:r>
              <a:rPr lang="ja-JP" altLang="en-US" sz="4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４年目</a:t>
            </a:r>
            <a:endParaRPr kumimoji="1"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sz="200" b="1" dirty="0">
                <a:latin typeface="Meiryo UI" panose="020B0604030504040204" pitchFamily="50" charset="-128"/>
                <a:ea typeface="Meiryo UI" panose="020B0604030504040204" pitchFamily="50" charset="-128"/>
                <a:cs typeface="Meiryo UI" panose="020B0604030504040204" pitchFamily="50" charset="-128"/>
              </a:rPr>
              <a:t>  </a:t>
            </a:r>
          </a:p>
          <a:p>
            <a:r>
              <a:rPr lang="en-US" altLang="ja-JP" sz="1600" dirty="0">
                <a:latin typeface="Meiryo UI" panose="020B0604030504040204" pitchFamily="50" charset="-128"/>
                <a:ea typeface="Meiryo UI" panose="020B0604030504040204" pitchFamily="50" charset="-128"/>
                <a:cs typeface="Meiryo UI" panose="020B0604030504040204" pitchFamily="50" charset="-128"/>
              </a:rPr>
              <a:t>9</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月末　</a:t>
            </a:r>
            <a:r>
              <a:rPr lang="ja-JP" altLang="en-US" sz="5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5</a:t>
            </a:r>
            <a:r>
              <a:rPr lang="ja-JP" altLang="en-US" sz="13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7</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8</a:t>
            </a:r>
            <a:r>
              <a:rPr lang="ja-JP" altLang="en-US" sz="13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10</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　</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月末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5</a:t>
            </a:r>
            <a:r>
              <a:rPr lang="ja-JP" altLang="en-US" sz="13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8</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月末 　</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9</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　　　　　    </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月～</a:t>
            </a:r>
            <a:endParaRPr kumimoji="1" lang="ja-JP" altLang="en-US" sz="16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6" name="テキスト ボックス 75"/>
          <p:cNvSpPr txBox="1"/>
          <p:nvPr/>
        </p:nvSpPr>
        <p:spPr>
          <a:xfrm>
            <a:off x="307079" y="1853212"/>
            <a:ext cx="396000" cy="4748489"/>
          </a:xfrm>
          <a:prstGeom prst="rect">
            <a:avLst/>
          </a:prstGeom>
          <a:solidFill>
            <a:srgbClr val="2F5097"/>
          </a:solidFill>
        </p:spPr>
        <p:txBody>
          <a:bodyPr vert="eaVert" wrap="square" lIns="0" tIns="0" rIns="0" bIns="0" rtlCol="0" anchor="ctr" anchorCtr="1">
            <a:noAutofit/>
          </a:bodyPr>
          <a:lstStyle/>
          <a:p>
            <a:r>
              <a:rPr lang="zh-TW"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府有建築物ＥＳＣＯ事業推進会議</a:t>
            </a:r>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7" name="テキスト ボックス 76"/>
          <p:cNvSpPr txBox="1"/>
          <p:nvPr/>
        </p:nvSpPr>
        <p:spPr>
          <a:xfrm>
            <a:off x="1024426" y="1853213"/>
            <a:ext cx="396000" cy="2245911"/>
          </a:xfrm>
          <a:prstGeom prst="rect">
            <a:avLst/>
          </a:prstGeom>
          <a:solidFill>
            <a:srgbClr val="2F5097"/>
          </a:solidFill>
        </p:spPr>
        <p:txBody>
          <a:bodyPr vert="eaVert" wrap="square" lIns="0" tIns="0" rIns="0" bIns="0" rtlCol="0" anchor="ctr" anchorCtr="1">
            <a:no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公募費用予算要求</a:t>
            </a:r>
          </a:p>
        </p:txBody>
      </p:sp>
      <p:sp>
        <p:nvSpPr>
          <p:cNvPr id="78" name="テキスト ボックス 77"/>
          <p:cNvSpPr txBox="1"/>
          <p:nvPr/>
        </p:nvSpPr>
        <p:spPr>
          <a:xfrm>
            <a:off x="1747290" y="1855205"/>
            <a:ext cx="396000" cy="4746496"/>
          </a:xfrm>
          <a:prstGeom prst="rect">
            <a:avLst/>
          </a:prstGeom>
          <a:solidFill>
            <a:srgbClr val="2F5097"/>
          </a:solidFill>
        </p:spPr>
        <p:txBody>
          <a:bodyPr vert="eaVert" wrap="square" lIns="0" tIns="0" rIns="0" bIns="0" rtlCol="0" anchor="ctr" anchorCtr="1">
            <a:noAutofit/>
          </a:bodyPr>
          <a:lstStyle/>
          <a:p>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予算化 （議会承認）</a:t>
            </a:r>
            <a:endPar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二等辺三角形 78"/>
          <p:cNvSpPr>
            <a:spLocks noChangeAspect="1"/>
          </p:cNvSpPr>
          <p:nvPr/>
        </p:nvSpPr>
        <p:spPr>
          <a:xfrm>
            <a:off x="328635" y="2877535"/>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0" name="二等辺三角形 79"/>
          <p:cNvSpPr>
            <a:spLocks noChangeAspect="1"/>
          </p:cNvSpPr>
          <p:nvPr/>
        </p:nvSpPr>
        <p:spPr>
          <a:xfrm>
            <a:off x="1045982" y="2877530"/>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1" name="二等辺三角形 80"/>
          <p:cNvSpPr>
            <a:spLocks noChangeAspect="1"/>
          </p:cNvSpPr>
          <p:nvPr/>
        </p:nvSpPr>
        <p:spPr>
          <a:xfrm>
            <a:off x="1763329" y="2861133"/>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2" name="テキスト ボックス 81"/>
          <p:cNvSpPr txBox="1"/>
          <p:nvPr/>
        </p:nvSpPr>
        <p:spPr>
          <a:xfrm>
            <a:off x="2467370" y="1853021"/>
            <a:ext cx="396000" cy="2232248"/>
          </a:xfrm>
          <a:prstGeom prst="rect">
            <a:avLst/>
          </a:prstGeom>
          <a:solidFill>
            <a:srgbClr val="00B050"/>
          </a:solidFill>
        </p:spPr>
        <p:txBody>
          <a:bodyPr vert="eaVert" wrap="square" lIns="0" tIns="0" rIns="0" bIns="0" rtlCol="0" anchor="ctr" anchorCtr="1">
            <a:noAutofit/>
          </a:bodyPr>
          <a:lstStyle/>
          <a:p>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公募開始</a:t>
            </a:r>
            <a:endPar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テキスト ボックス 82"/>
          <p:cNvSpPr txBox="1"/>
          <p:nvPr/>
        </p:nvSpPr>
        <p:spPr>
          <a:xfrm>
            <a:off x="2472655" y="4373301"/>
            <a:ext cx="396000" cy="2232248"/>
          </a:xfrm>
          <a:prstGeom prst="rect">
            <a:avLst/>
          </a:prstGeom>
          <a:solidFill>
            <a:srgbClr val="00B050"/>
          </a:solidFill>
        </p:spPr>
        <p:txBody>
          <a:bodyPr vert="eaVert" wrap="square" lIns="0" tIns="0" rIns="0" bIns="0" rtlCol="0" anchor="ctr" anchorCtr="1">
            <a:no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現場ウォークスルー調査</a:t>
            </a:r>
          </a:p>
        </p:txBody>
      </p:sp>
      <p:sp>
        <p:nvSpPr>
          <p:cNvPr id="84" name="二等辺三角形 83"/>
          <p:cNvSpPr>
            <a:spLocks/>
          </p:cNvSpPr>
          <p:nvPr/>
        </p:nvSpPr>
        <p:spPr>
          <a:xfrm>
            <a:off x="2384240" y="4144536"/>
            <a:ext cx="540000" cy="187200"/>
          </a:xfrm>
          <a:prstGeom prst="triangle">
            <a:avLst/>
          </a:prstGeom>
          <a:solidFill>
            <a:srgbClr val="ACB3B6"/>
          </a:solidFill>
          <a:scene3d>
            <a:camera prst="orthographicFront">
              <a:rot lat="0" lon="0" rev="108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5" name="テキスト ボックス 84"/>
          <p:cNvSpPr txBox="1"/>
          <p:nvPr/>
        </p:nvSpPr>
        <p:spPr>
          <a:xfrm>
            <a:off x="3253802" y="1853021"/>
            <a:ext cx="396000" cy="2232248"/>
          </a:xfrm>
          <a:prstGeom prst="rect">
            <a:avLst/>
          </a:prstGeom>
          <a:solidFill>
            <a:srgbClr val="00B050"/>
          </a:solidFill>
        </p:spPr>
        <p:txBody>
          <a:bodyPr vert="eaVert" wrap="square" lIns="0" tIns="0" rIns="0" bIns="0" rtlCol="0" anchor="ctr" anchorCtr="1">
            <a:noAutofit/>
          </a:bodyPr>
          <a:lstStyle/>
          <a:p>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最優秀提案の選定</a:t>
            </a:r>
          </a:p>
        </p:txBody>
      </p:sp>
      <p:sp>
        <p:nvSpPr>
          <p:cNvPr id="86" name="テキスト ボックス 85"/>
          <p:cNvSpPr txBox="1"/>
          <p:nvPr/>
        </p:nvSpPr>
        <p:spPr>
          <a:xfrm>
            <a:off x="3245232" y="4373301"/>
            <a:ext cx="396000" cy="2232248"/>
          </a:xfrm>
          <a:prstGeom prst="rect">
            <a:avLst/>
          </a:prstGeom>
          <a:solidFill>
            <a:srgbClr val="00B050"/>
          </a:solidFill>
        </p:spPr>
        <p:txBody>
          <a:bodyPr vert="eaVert" wrap="square" lIns="0" tIns="0" rIns="0" bIns="0" rtlCol="0" anchor="ctr" anchorCtr="1">
            <a:no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提案書の</a:t>
            </a:r>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作成</a:t>
            </a:r>
            <a:endPar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二等辺三角形 86"/>
          <p:cNvSpPr>
            <a:spLocks noChangeAspect="1"/>
          </p:cNvSpPr>
          <p:nvPr/>
        </p:nvSpPr>
        <p:spPr>
          <a:xfrm>
            <a:off x="2530440" y="5379794"/>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8" name="二等辺三角形 87"/>
          <p:cNvSpPr>
            <a:spLocks/>
          </p:cNvSpPr>
          <p:nvPr/>
        </p:nvSpPr>
        <p:spPr>
          <a:xfrm>
            <a:off x="3173560" y="4129567"/>
            <a:ext cx="540000" cy="187200"/>
          </a:xfrm>
          <a:prstGeom prst="triangle">
            <a:avLst/>
          </a:prstGeom>
          <a:solidFill>
            <a:srgbClr val="ACB3B6"/>
          </a:solidFill>
          <a:scene3d>
            <a:camera prst="orthographicFront">
              <a:rot lat="0" lon="0" rev="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9" name="二等辺三角形 88"/>
          <p:cNvSpPr>
            <a:spLocks noChangeAspect="1"/>
          </p:cNvSpPr>
          <p:nvPr/>
        </p:nvSpPr>
        <p:spPr>
          <a:xfrm>
            <a:off x="3309222" y="2861133"/>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0" name="テキスト ボックス 89"/>
          <p:cNvSpPr txBox="1"/>
          <p:nvPr/>
        </p:nvSpPr>
        <p:spPr>
          <a:xfrm>
            <a:off x="4045890" y="1855945"/>
            <a:ext cx="396000" cy="4745756"/>
          </a:xfrm>
          <a:prstGeom prst="rect">
            <a:avLst/>
          </a:prstGeom>
          <a:solidFill>
            <a:srgbClr val="00B050"/>
          </a:solidFill>
        </p:spPr>
        <p:txBody>
          <a:bodyPr vert="eaVert" wrap="square" lIns="0" tIns="0" rIns="0" bIns="0" rtlCol="0" anchor="ctr" anchorCtr="1">
            <a:noAutofit/>
          </a:bodyPr>
          <a:lstStyle/>
          <a:p>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最優秀提案に基づくＥＳＣＯサービス料の予算要求</a:t>
            </a:r>
            <a:endPar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1" name="テキスト ボックス 90"/>
          <p:cNvSpPr txBox="1"/>
          <p:nvPr/>
        </p:nvSpPr>
        <p:spPr>
          <a:xfrm>
            <a:off x="4788163" y="1866876"/>
            <a:ext cx="396000" cy="2243919"/>
          </a:xfrm>
          <a:prstGeom prst="rect">
            <a:avLst/>
          </a:prstGeom>
          <a:solidFill>
            <a:srgbClr val="00B050"/>
          </a:solidFill>
        </p:spPr>
        <p:txBody>
          <a:bodyPr vert="eaVert" wrap="square" lIns="0" tIns="0" rIns="0" bIns="0" rtlCol="0" anchor="ctr" anchorCtr="1">
            <a:noAutofit/>
          </a:bodyPr>
          <a:lstStyle/>
          <a:p>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予算化 （議会承認）</a:t>
            </a:r>
            <a:endPar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2" name="二等辺三角形 91"/>
          <p:cNvSpPr>
            <a:spLocks noChangeAspect="1"/>
          </p:cNvSpPr>
          <p:nvPr/>
        </p:nvSpPr>
        <p:spPr>
          <a:xfrm>
            <a:off x="4086855" y="2903056"/>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3" name="テキスト ボックス 92"/>
          <p:cNvSpPr txBox="1"/>
          <p:nvPr/>
        </p:nvSpPr>
        <p:spPr>
          <a:xfrm>
            <a:off x="5494988" y="4375485"/>
            <a:ext cx="396000" cy="2226215"/>
          </a:xfrm>
          <a:prstGeom prst="rect">
            <a:avLst/>
          </a:prstGeom>
          <a:solidFill>
            <a:srgbClr val="E77619"/>
          </a:solidFill>
        </p:spPr>
        <p:txBody>
          <a:bodyPr vert="eaVert" wrap="square" lIns="0" tIns="0" rIns="0" bIns="0" rtlCol="0" anchor="ctr" anchorCtr="1">
            <a:no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補助金申請</a:t>
            </a:r>
          </a:p>
        </p:txBody>
      </p:sp>
      <p:sp>
        <p:nvSpPr>
          <p:cNvPr id="94" name="二等辺三角形 93"/>
          <p:cNvSpPr>
            <a:spLocks noChangeAspect="1"/>
          </p:cNvSpPr>
          <p:nvPr/>
        </p:nvSpPr>
        <p:spPr>
          <a:xfrm>
            <a:off x="4793680" y="5397810"/>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5" name="テキスト ボックス 94"/>
          <p:cNvSpPr txBox="1"/>
          <p:nvPr/>
        </p:nvSpPr>
        <p:spPr>
          <a:xfrm>
            <a:off x="4774143" y="4369454"/>
            <a:ext cx="396000" cy="2232248"/>
          </a:xfrm>
          <a:prstGeom prst="rect">
            <a:avLst/>
          </a:prstGeom>
          <a:solidFill>
            <a:srgbClr val="00B050"/>
          </a:solidFill>
        </p:spPr>
        <p:txBody>
          <a:bodyPr vert="eaVert" wrap="square" lIns="0" tIns="0" rIns="0" bIns="0" rtlCol="0" anchor="ctr" anchorCtr="1">
            <a:no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詳細設計協議</a:t>
            </a:r>
          </a:p>
        </p:txBody>
      </p:sp>
      <p:sp>
        <p:nvSpPr>
          <p:cNvPr id="96" name="二等辺三角形 95"/>
          <p:cNvSpPr>
            <a:spLocks/>
          </p:cNvSpPr>
          <p:nvPr/>
        </p:nvSpPr>
        <p:spPr>
          <a:xfrm>
            <a:off x="4699583" y="4154544"/>
            <a:ext cx="540000" cy="187200"/>
          </a:xfrm>
          <a:prstGeom prst="triangle">
            <a:avLst/>
          </a:prstGeom>
          <a:solidFill>
            <a:srgbClr val="ACB3B6"/>
          </a:solidFill>
          <a:scene3d>
            <a:camera prst="orthographicFront">
              <a:rot lat="0" lon="0" rev="108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7" name="テキスト ボックス 96"/>
          <p:cNvSpPr txBox="1"/>
          <p:nvPr/>
        </p:nvSpPr>
        <p:spPr>
          <a:xfrm>
            <a:off x="6215068" y="4373302"/>
            <a:ext cx="396000" cy="2226215"/>
          </a:xfrm>
          <a:prstGeom prst="rect">
            <a:avLst/>
          </a:prstGeom>
          <a:solidFill>
            <a:srgbClr val="E77619"/>
          </a:solidFill>
        </p:spPr>
        <p:txBody>
          <a:bodyPr vert="eaVert" wrap="square" lIns="0" tIns="0" rIns="0" bIns="0" rtlCol="0" anchor="ctr" anchorCtr="1">
            <a:noAutofit/>
          </a:bodyPr>
          <a:lstStyle/>
          <a:p>
            <a:r>
              <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補助金の交付決定</a:t>
            </a:r>
          </a:p>
        </p:txBody>
      </p:sp>
      <p:sp>
        <p:nvSpPr>
          <p:cNvPr id="98" name="二等辺三角形 97"/>
          <p:cNvSpPr>
            <a:spLocks noChangeAspect="1"/>
          </p:cNvSpPr>
          <p:nvPr/>
        </p:nvSpPr>
        <p:spPr>
          <a:xfrm>
            <a:off x="5513760" y="5395626"/>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9" name="テキスト ボックス 98"/>
          <p:cNvSpPr txBox="1"/>
          <p:nvPr/>
        </p:nvSpPr>
        <p:spPr>
          <a:xfrm>
            <a:off x="6931815" y="1842092"/>
            <a:ext cx="396000" cy="4757426"/>
          </a:xfrm>
          <a:prstGeom prst="rect">
            <a:avLst/>
          </a:prstGeom>
          <a:solidFill>
            <a:srgbClr val="E77619"/>
          </a:solidFill>
        </p:spPr>
        <p:txBody>
          <a:bodyPr vert="eaVert" wrap="square" lIns="0" tIns="0" rIns="0" bIns="0" rtlCol="0" anchor="ctr" anchorCtr="1">
            <a:noAutofit/>
          </a:bodyPr>
          <a:lstStyle/>
          <a:p>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ＥＳＣＯ契約（省エネルギーサービス契約）の締結</a:t>
            </a:r>
          </a:p>
        </p:txBody>
      </p:sp>
      <p:sp>
        <p:nvSpPr>
          <p:cNvPr id="100" name="二等辺三角形 99"/>
          <p:cNvSpPr>
            <a:spLocks noChangeAspect="1"/>
          </p:cNvSpPr>
          <p:nvPr/>
        </p:nvSpPr>
        <p:spPr>
          <a:xfrm>
            <a:off x="6233291" y="5381413"/>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1" name="テキスト ボックス 100"/>
          <p:cNvSpPr txBox="1"/>
          <p:nvPr/>
        </p:nvSpPr>
        <p:spPr>
          <a:xfrm>
            <a:off x="7638040" y="4373301"/>
            <a:ext cx="396000" cy="2226215"/>
          </a:xfrm>
          <a:prstGeom prst="rect">
            <a:avLst/>
          </a:prstGeom>
          <a:solidFill>
            <a:srgbClr val="E77619"/>
          </a:solidFill>
        </p:spPr>
        <p:txBody>
          <a:bodyPr vert="eaVert" wrap="square" lIns="0" tIns="0" rIns="0" bIns="0" rtlCol="0" anchor="ctr" anchorCtr="1">
            <a:noAutofit/>
          </a:bodyPr>
          <a:lstStyle/>
          <a:p>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省エネルギー改修工事</a:t>
            </a:r>
            <a:endPar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2" name="二等辺三角形 101"/>
          <p:cNvSpPr>
            <a:spLocks noChangeAspect="1"/>
          </p:cNvSpPr>
          <p:nvPr/>
        </p:nvSpPr>
        <p:spPr>
          <a:xfrm>
            <a:off x="6950587" y="5395626"/>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3" name="テキスト ボックス 102"/>
          <p:cNvSpPr txBox="1"/>
          <p:nvPr/>
        </p:nvSpPr>
        <p:spPr>
          <a:xfrm>
            <a:off x="8366370" y="1866877"/>
            <a:ext cx="396000" cy="4732640"/>
          </a:xfrm>
          <a:prstGeom prst="rect">
            <a:avLst/>
          </a:prstGeom>
          <a:solidFill>
            <a:schemeClr val="tx1"/>
          </a:solidFill>
        </p:spPr>
        <p:txBody>
          <a:bodyPr vert="eaVert" wrap="square" lIns="0" tIns="0" rIns="0" bIns="0" rtlCol="0" anchor="ctr" anchorCtr="1">
            <a:noAutofit/>
          </a:bodyPr>
          <a:lstStyle/>
          <a:p>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省エネルギーサービス開始（計測検証・維持管理）</a:t>
            </a:r>
          </a:p>
        </p:txBody>
      </p:sp>
      <p:sp>
        <p:nvSpPr>
          <p:cNvPr id="104" name="二等辺三角形 103"/>
          <p:cNvSpPr>
            <a:spLocks noChangeAspect="1"/>
          </p:cNvSpPr>
          <p:nvPr/>
        </p:nvSpPr>
        <p:spPr>
          <a:xfrm>
            <a:off x="7645741" y="5395460"/>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1" name="テキスト ボックス 110"/>
          <p:cNvSpPr txBox="1"/>
          <p:nvPr/>
        </p:nvSpPr>
        <p:spPr>
          <a:xfrm>
            <a:off x="1026828" y="4341744"/>
            <a:ext cx="479512" cy="2259957"/>
          </a:xfrm>
          <a:prstGeom prst="rect">
            <a:avLst/>
          </a:prstGeom>
          <a:solidFill>
            <a:srgbClr val="2F5097"/>
          </a:solidFill>
        </p:spPr>
        <p:txBody>
          <a:bodyPr vert="eaVert" wrap="square" lIns="0" tIns="0" rIns="0" bIns="0" rtlCol="0" anchor="ctr" anchorCtr="1">
            <a:noAutofit/>
          </a:bodyPr>
          <a:lstStyle/>
          <a:p>
            <a:r>
              <a:rPr lang="ja-JP" altLang="en-US" sz="13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ＥＳＣＯサービス料予算要求</a:t>
            </a:r>
            <a:endParaRPr lang="en-US" altLang="ja-JP" sz="13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r>
              <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設備更新型</a:t>
            </a:r>
            <a:r>
              <a:rPr kumimoji="1" lang="ja-JP" altLang="en-US" sz="1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のみ）</a:t>
            </a:r>
          </a:p>
        </p:txBody>
      </p:sp>
      <p:sp>
        <p:nvSpPr>
          <p:cNvPr id="112" name="二等辺三角形 111"/>
          <p:cNvSpPr>
            <a:spLocks noChangeAspect="1"/>
          </p:cNvSpPr>
          <p:nvPr/>
        </p:nvSpPr>
        <p:spPr>
          <a:xfrm>
            <a:off x="323528" y="5402040"/>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3" name="二等辺三角形 112"/>
          <p:cNvSpPr>
            <a:spLocks noChangeAspect="1"/>
          </p:cNvSpPr>
          <p:nvPr/>
        </p:nvSpPr>
        <p:spPr>
          <a:xfrm>
            <a:off x="1101212" y="5402040"/>
            <a:ext cx="1094524" cy="187200"/>
          </a:xfrm>
          <a:prstGeom prst="triangle">
            <a:avLst/>
          </a:prstGeom>
          <a:solidFill>
            <a:srgbClr val="ACB3B6"/>
          </a:solidFill>
          <a:scene3d>
            <a:camera prst="orthographicFront">
              <a:rot lat="0" lon="0" rev="16200000"/>
            </a:camera>
            <a:lightRig rig="threePt" dir="t"/>
          </a:scene3d>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20</a:t>
            </a:fld>
            <a:endParaRPr kumimoji="1" lang="ja-JP" altLang="en-US"/>
          </a:p>
        </p:txBody>
      </p:sp>
    </p:spTree>
    <p:extLst>
      <p:ext uri="{BB962C8B-B14F-4D97-AF65-F5344CB8AC3E}">
        <p14:creationId xmlns:p14="http://schemas.microsoft.com/office/powerpoint/2010/main" val="3471462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9F7BDDF-71CA-4581-9EC2-9A2BEFB2E37A}"/>
              </a:ext>
            </a:extLst>
          </p:cNvPr>
          <p:cNvPicPr>
            <a:picLocks noChangeAspect="1"/>
          </p:cNvPicPr>
          <p:nvPr/>
        </p:nvPicPr>
        <p:blipFill rotWithShape="1">
          <a:blip r:embed="rId3">
            <a:extLst>
              <a:ext uri="{28A0092B-C50C-407E-A947-70E740481C1C}">
                <a14:useLocalDpi xmlns:a14="http://schemas.microsoft.com/office/drawing/2010/main" val="0"/>
              </a:ext>
            </a:extLst>
          </a:blip>
          <a:srcRect b="2277"/>
          <a:stretch/>
        </p:blipFill>
        <p:spPr>
          <a:xfrm>
            <a:off x="2267744" y="1002992"/>
            <a:ext cx="4153194" cy="5818844"/>
          </a:xfrm>
          <a:prstGeom prst="rect">
            <a:avLst/>
          </a:prstGeom>
        </p:spPr>
      </p:pic>
      <p:sp>
        <p:nvSpPr>
          <p:cNvPr id="37" name="正方形/長方形 36"/>
          <p:cNvSpPr/>
          <p:nvPr/>
        </p:nvSpPr>
        <p:spPr>
          <a:xfrm>
            <a:off x="86088" y="3024432"/>
            <a:ext cx="2700000" cy="432000"/>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大阪市（</a:t>
            </a:r>
            <a:r>
              <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499</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中央図書館、区役所、小中学校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a:t>
            </a:r>
            <a:endParaRPr lang="ja-JP" altLang="en-US" sz="11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9" name="直線矢印コネクタ 38"/>
          <p:cNvCxnSpPr>
            <a:cxnSpLocks/>
            <a:endCxn id="87" idx="3"/>
          </p:cNvCxnSpPr>
          <p:nvPr/>
        </p:nvCxnSpPr>
        <p:spPr>
          <a:xfrm flipH="1">
            <a:off x="2274904" y="5532905"/>
            <a:ext cx="1999325" cy="89930"/>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a:cxnSpLocks/>
            <a:endCxn id="96" idx="3"/>
          </p:cNvCxnSpPr>
          <p:nvPr/>
        </p:nvCxnSpPr>
        <p:spPr>
          <a:xfrm flipH="1" flipV="1">
            <a:off x="2786088" y="2754712"/>
            <a:ext cx="1834776" cy="361207"/>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a:cxnSpLocks/>
            <a:endCxn id="88" idx="3"/>
          </p:cNvCxnSpPr>
          <p:nvPr/>
        </p:nvCxnSpPr>
        <p:spPr>
          <a:xfrm flipH="1">
            <a:off x="2267745" y="5800269"/>
            <a:ext cx="1894348" cy="305930"/>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a:cxnSpLocks/>
            <a:endCxn id="85" idx="3"/>
          </p:cNvCxnSpPr>
          <p:nvPr/>
        </p:nvCxnSpPr>
        <p:spPr>
          <a:xfrm flipH="1" flipV="1">
            <a:off x="2786088" y="3717056"/>
            <a:ext cx="1960934" cy="1094415"/>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cxnSpLocks/>
            <a:endCxn id="101" idx="3"/>
          </p:cNvCxnSpPr>
          <p:nvPr/>
        </p:nvCxnSpPr>
        <p:spPr>
          <a:xfrm flipH="1" flipV="1">
            <a:off x="2793075" y="1322504"/>
            <a:ext cx="1944096" cy="1234496"/>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a:cxnSpLocks/>
            <a:endCxn id="99" idx="3"/>
          </p:cNvCxnSpPr>
          <p:nvPr/>
        </p:nvCxnSpPr>
        <p:spPr>
          <a:xfrm flipH="1" flipV="1">
            <a:off x="2789209" y="1793300"/>
            <a:ext cx="1638775" cy="915620"/>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a:cxnSpLocks/>
            <a:endCxn id="110" idx="1"/>
          </p:cNvCxnSpPr>
          <p:nvPr/>
        </p:nvCxnSpPr>
        <p:spPr>
          <a:xfrm flipV="1">
            <a:off x="5537856" y="2996976"/>
            <a:ext cx="821465" cy="1222726"/>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a:cxnSpLocks/>
            <a:endCxn id="53" idx="1"/>
          </p:cNvCxnSpPr>
          <p:nvPr/>
        </p:nvCxnSpPr>
        <p:spPr>
          <a:xfrm flipV="1">
            <a:off x="5753256" y="5013200"/>
            <a:ext cx="616611" cy="235212"/>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6369867" y="4797200"/>
            <a:ext cx="2700000" cy="432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河南町</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町役場庁舎</a:t>
            </a:r>
            <a:endParaRPr kumimoji="1"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6" name="直線矢印コネクタ 55"/>
          <p:cNvCxnSpPr>
            <a:cxnSpLocks/>
            <a:endCxn id="109" idx="1"/>
          </p:cNvCxnSpPr>
          <p:nvPr/>
        </p:nvCxnSpPr>
        <p:spPr>
          <a:xfrm flipV="1">
            <a:off x="5255286" y="1278152"/>
            <a:ext cx="1096432" cy="2073636"/>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a:cxnSpLocks/>
          </p:cNvCxnSpPr>
          <p:nvPr/>
        </p:nvCxnSpPr>
        <p:spPr>
          <a:xfrm flipV="1">
            <a:off x="5239370" y="804741"/>
            <a:ext cx="1104035" cy="2326158"/>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59" name="正方形/長方形 58"/>
          <p:cNvSpPr/>
          <p:nvPr/>
        </p:nvSpPr>
        <p:spPr>
          <a:xfrm>
            <a:off x="6364595" y="4293144"/>
            <a:ext cx="2700000" cy="432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太子町</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町役場庁舎・分署</a:t>
            </a:r>
            <a:endParaRPr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60" name="直線矢印コネクタ 59"/>
          <p:cNvCxnSpPr>
            <a:cxnSpLocks/>
            <a:endCxn id="59" idx="1"/>
          </p:cNvCxnSpPr>
          <p:nvPr/>
        </p:nvCxnSpPr>
        <p:spPr>
          <a:xfrm flipV="1">
            <a:off x="5724128" y="4509144"/>
            <a:ext cx="640467" cy="458554"/>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a:cxnSpLocks/>
            <a:endCxn id="37" idx="3"/>
          </p:cNvCxnSpPr>
          <p:nvPr/>
        </p:nvCxnSpPr>
        <p:spPr>
          <a:xfrm flipH="1" flipV="1">
            <a:off x="2786088" y="3240432"/>
            <a:ext cx="2005014" cy="646857"/>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a:cxnSpLocks/>
            <a:endCxn id="91" idx="1"/>
          </p:cNvCxnSpPr>
          <p:nvPr/>
        </p:nvCxnSpPr>
        <p:spPr>
          <a:xfrm>
            <a:off x="5260556" y="5810492"/>
            <a:ext cx="1109296" cy="210820"/>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cxnSpLocks/>
            <a:endCxn id="61" idx="3"/>
          </p:cNvCxnSpPr>
          <p:nvPr/>
        </p:nvCxnSpPr>
        <p:spPr>
          <a:xfrm flipH="1" flipV="1">
            <a:off x="2786400" y="5141639"/>
            <a:ext cx="1844700" cy="350879"/>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72" name="直線矢印コネクタ 71"/>
          <p:cNvCxnSpPr>
            <a:cxnSpLocks/>
            <a:endCxn id="104" idx="3"/>
          </p:cNvCxnSpPr>
          <p:nvPr/>
        </p:nvCxnSpPr>
        <p:spPr>
          <a:xfrm flipH="1" flipV="1">
            <a:off x="2786085" y="2272407"/>
            <a:ext cx="2140164" cy="822818"/>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a:cxnSpLocks/>
          </p:cNvCxnSpPr>
          <p:nvPr/>
        </p:nvCxnSpPr>
        <p:spPr>
          <a:xfrm flipV="1">
            <a:off x="5456602" y="3506212"/>
            <a:ext cx="895116" cy="1053166"/>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81" name="直線矢印コネクタ 80"/>
          <p:cNvCxnSpPr>
            <a:cxnSpLocks/>
          </p:cNvCxnSpPr>
          <p:nvPr/>
        </p:nvCxnSpPr>
        <p:spPr>
          <a:xfrm flipH="1" flipV="1">
            <a:off x="4647182" y="875737"/>
            <a:ext cx="792794" cy="1475460"/>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a:cxnSpLocks/>
          </p:cNvCxnSpPr>
          <p:nvPr/>
        </p:nvCxnSpPr>
        <p:spPr>
          <a:xfrm flipH="1" flipV="1">
            <a:off x="2793076" y="4197927"/>
            <a:ext cx="1481154" cy="832048"/>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82" name="直線矢印コネクタ 81"/>
          <p:cNvCxnSpPr>
            <a:cxnSpLocks/>
            <a:endCxn id="107" idx="1"/>
          </p:cNvCxnSpPr>
          <p:nvPr/>
        </p:nvCxnSpPr>
        <p:spPr>
          <a:xfrm flipV="1">
            <a:off x="5904160" y="1845051"/>
            <a:ext cx="447558" cy="895192"/>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86088" y="3501056"/>
            <a:ext cx="2700000" cy="432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堺</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市（４施設）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北区役所、斎場、本庁舎等</a:t>
            </a:r>
            <a:endParaRPr lang="ja-JP" altLang="en-US" sz="100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6" name="正方形/長方形 85"/>
          <p:cNvSpPr/>
          <p:nvPr/>
        </p:nvSpPr>
        <p:spPr>
          <a:xfrm>
            <a:off x="86088" y="3966723"/>
            <a:ext cx="2700000"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泉大津</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市立病院</a:t>
            </a:r>
            <a:endParaRPr lang="ja-JP" altLang="en-US" sz="10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7" name="正方形/長方形 86"/>
          <p:cNvSpPr/>
          <p:nvPr/>
        </p:nvSpPr>
        <p:spPr>
          <a:xfrm>
            <a:off x="86088" y="5406835"/>
            <a:ext cx="2188816"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岸和田</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７</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本庁舎、市民病院 等</a:t>
            </a:r>
            <a:endParaRPr lang="ja-JP" altLang="en-US" sz="11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8" name="正方形/長方形 87"/>
          <p:cNvSpPr/>
          <p:nvPr/>
        </p:nvSpPr>
        <p:spPr>
          <a:xfrm>
            <a:off x="78929" y="5890199"/>
            <a:ext cx="2188816" cy="432000"/>
          </a:xfrm>
          <a:prstGeom prst="rect">
            <a:avLst/>
          </a:prstGeom>
          <a:solidFill>
            <a:schemeClr val="bg1">
              <a:alpha val="50000"/>
            </a:schemeClr>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貝塚</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市民福祉センター</a:t>
            </a:r>
            <a:endParaRPr lang="ja-JP" altLang="en-US" sz="10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0" name="正方形/長方形 89"/>
          <p:cNvSpPr/>
          <p:nvPr/>
        </p:nvSpPr>
        <p:spPr>
          <a:xfrm>
            <a:off x="6362254" y="5301256"/>
            <a:ext cx="2700000"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t" anchorCtr="0"/>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千早赤阪村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６</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郷土資料館、保健センター　等</a:t>
            </a:r>
            <a:endParaRPr lang="ja-JP" altLang="en-US" sz="11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6" name="正方形/長方形 95"/>
          <p:cNvSpPr/>
          <p:nvPr/>
        </p:nvSpPr>
        <p:spPr>
          <a:xfrm>
            <a:off x="86088" y="2538712"/>
            <a:ext cx="2700000"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豊中</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２</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第一庁舎、第二庁舎</a:t>
            </a:r>
            <a:endParaRPr lang="ja-JP" altLang="en-US" sz="10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9" name="正方形/長方形 98"/>
          <p:cNvSpPr/>
          <p:nvPr/>
        </p:nvSpPr>
        <p:spPr>
          <a:xfrm>
            <a:off x="89209" y="1577300"/>
            <a:ext cx="2700000" cy="432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池田</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２</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池田・府市合同庁舎、五月山体育館</a:t>
            </a:r>
            <a:endParaRPr lang="ja-JP" altLang="en-US" sz="10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1" name="正方形/長方形 100"/>
          <p:cNvSpPr/>
          <p:nvPr/>
        </p:nvSpPr>
        <p:spPr>
          <a:xfrm>
            <a:off x="91004" y="1106504"/>
            <a:ext cx="2702071" cy="432000"/>
          </a:xfrm>
          <a:prstGeom prst="rect">
            <a:avLst/>
          </a:prstGeom>
          <a:solidFill>
            <a:schemeClr val="bg1">
              <a:alpha val="93000"/>
            </a:schemeClr>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箕面</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市（４施設）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本庁舎、聖苑、西南図書館 等</a:t>
            </a:r>
            <a:endParaRPr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2" name="正方形/長方形 101"/>
          <p:cNvSpPr/>
          <p:nvPr/>
        </p:nvSpPr>
        <p:spPr>
          <a:xfrm>
            <a:off x="3555906" y="577852"/>
            <a:ext cx="2425194" cy="432000"/>
          </a:xfrm>
          <a:prstGeom prst="rect">
            <a:avLst/>
          </a:prstGeom>
          <a:solidFill>
            <a:schemeClr val="bg1">
              <a:alpha val="70000"/>
            </a:schemeClr>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高槻</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２</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高槻市総合センター、市役所本館</a:t>
            </a:r>
            <a:endParaRPr lang="ja-JP" altLang="en-US" sz="11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4" name="正方形/長方形 103"/>
          <p:cNvSpPr/>
          <p:nvPr/>
        </p:nvSpPr>
        <p:spPr>
          <a:xfrm>
            <a:off x="82960" y="2056407"/>
            <a:ext cx="2703125"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吹田</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本庁舎</a:t>
            </a:r>
            <a:endParaRPr lang="ja-JP" altLang="en-US" sz="10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7" name="正方形/長方形 106"/>
          <p:cNvSpPr/>
          <p:nvPr/>
        </p:nvSpPr>
        <p:spPr>
          <a:xfrm>
            <a:off x="6351718" y="1536022"/>
            <a:ext cx="2705269" cy="618058"/>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枚方</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市（３施設）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輝きプラザきらら、中央図書館</a:t>
            </a:r>
            <a:endParaRPr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総合福祉会館</a:t>
            </a:r>
            <a:endParaRPr lang="ja-JP" altLang="en-US" sz="10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8" name="正方形/長方形 107"/>
          <p:cNvSpPr/>
          <p:nvPr/>
        </p:nvSpPr>
        <p:spPr>
          <a:xfrm>
            <a:off x="6351718" y="563802"/>
            <a:ext cx="2700000" cy="432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摂津</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市庁舎</a:t>
            </a:r>
            <a:endParaRPr lang="ja-JP" altLang="en-US" sz="11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9" name="正方形/長方形 108"/>
          <p:cNvSpPr/>
          <p:nvPr/>
        </p:nvSpPr>
        <p:spPr>
          <a:xfrm>
            <a:off x="6351718" y="1062152"/>
            <a:ext cx="2700000" cy="432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守口</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市庁舎</a:t>
            </a:r>
            <a:endParaRPr lang="ja-JP" altLang="en-US" sz="1000"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0" name="正方形/長方形 109"/>
          <p:cNvSpPr/>
          <p:nvPr/>
        </p:nvSpPr>
        <p:spPr>
          <a:xfrm>
            <a:off x="6359321" y="2780976"/>
            <a:ext cx="2700000" cy="432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八尾</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５</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本庁舎、総合体育館　等</a:t>
            </a:r>
            <a:endPar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1" name="正方形/長方形 110"/>
          <p:cNvSpPr/>
          <p:nvPr/>
        </p:nvSpPr>
        <p:spPr>
          <a:xfrm>
            <a:off x="6356988" y="3285032"/>
            <a:ext cx="2700000" cy="432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藤井寺市</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５</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市役所、市民総合会館　等</a:t>
            </a:r>
            <a:endParaRPr kumimoji="1" lang="en-US" altLang="ja-JP"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92" name="直線矢印コネクタ 91"/>
          <p:cNvCxnSpPr>
            <a:cxnSpLocks/>
            <a:endCxn id="90" idx="1"/>
          </p:cNvCxnSpPr>
          <p:nvPr/>
        </p:nvCxnSpPr>
        <p:spPr>
          <a:xfrm>
            <a:off x="5610555" y="5484205"/>
            <a:ext cx="751699" cy="33051"/>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91" name="正方形/長方形 90"/>
          <p:cNvSpPr/>
          <p:nvPr/>
        </p:nvSpPr>
        <p:spPr>
          <a:xfrm>
            <a:off x="6369852" y="5805312"/>
            <a:ext cx="2700000"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河内長野市</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市庁舎本館・別館、文化会館 等</a:t>
            </a:r>
            <a:endParaRPr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正方形/長方形 49"/>
          <p:cNvSpPr/>
          <p:nvPr/>
        </p:nvSpPr>
        <p:spPr>
          <a:xfrm>
            <a:off x="86088" y="4452063"/>
            <a:ext cx="2700001"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忠岡町</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４</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シビックセンター、文化会館 等</a:t>
            </a:r>
            <a:endParaRPr lang="ja-JP" altLang="en-US" sz="1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正方形/長方形 54"/>
          <p:cNvSpPr/>
          <p:nvPr/>
        </p:nvSpPr>
        <p:spPr>
          <a:xfrm>
            <a:off x="86087" y="6381376"/>
            <a:ext cx="2181657"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泉南市</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総合福祉センター</a:t>
            </a:r>
            <a:endParaRPr lang="ja-JP" altLang="en-US" sz="1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7" name="正方形/長方形 56"/>
          <p:cNvSpPr/>
          <p:nvPr/>
        </p:nvSpPr>
        <p:spPr>
          <a:xfrm>
            <a:off x="6362254" y="3789088"/>
            <a:ext cx="2700000"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大阪狭山市</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SAYAKA</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ホール</a:t>
            </a:r>
            <a:endParaRPr lang="ja-JP" altLang="en-US" sz="10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1" name="正方形/長方形 60"/>
          <p:cNvSpPr/>
          <p:nvPr/>
        </p:nvSpPr>
        <p:spPr>
          <a:xfrm>
            <a:off x="86400" y="4925639"/>
            <a:ext cx="2700000" cy="432000"/>
          </a:xfrm>
          <a:prstGeom prst="rect">
            <a:avLst/>
          </a:prstGeom>
          <a:solidFill>
            <a:schemeClr val="bg1"/>
          </a:solid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和泉</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６</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コミュニティセンター、街路灯及び公園灯 等</a:t>
            </a:r>
            <a:endParaRPr lang="ja-JP" altLang="en-US" sz="1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68" name="直線矢印コネクタ 67"/>
          <p:cNvCxnSpPr>
            <a:cxnSpLocks/>
            <a:endCxn id="50" idx="3"/>
          </p:cNvCxnSpPr>
          <p:nvPr/>
        </p:nvCxnSpPr>
        <p:spPr>
          <a:xfrm flipH="1" flipV="1">
            <a:off x="2786089" y="4668063"/>
            <a:ext cx="1376004" cy="478176"/>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75" name="直線矢印コネクタ 74"/>
          <p:cNvCxnSpPr>
            <a:cxnSpLocks/>
            <a:endCxn id="55" idx="3"/>
          </p:cNvCxnSpPr>
          <p:nvPr/>
        </p:nvCxnSpPr>
        <p:spPr>
          <a:xfrm flipH="1">
            <a:off x="2267744" y="6165376"/>
            <a:ext cx="1296144" cy="432000"/>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cxnSpLocks/>
            <a:endCxn id="57" idx="1"/>
          </p:cNvCxnSpPr>
          <p:nvPr/>
        </p:nvCxnSpPr>
        <p:spPr>
          <a:xfrm flipV="1">
            <a:off x="5114260" y="4005088"/>
            <a:ext cx="1247994" cy="1110180"/>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89" name="正方形/長方形 88"/>
          <p:cNvSpPr/>
          <p:nvPr/>
        </p:nvSpPr>
        <p:spPr>
          <a:xfrm>
            <a:off x="5850385" y="-5349"/>
            <a:ext cx="2912564" cy="523220"/>
          </a:xfrm>
          <a:prstGeom prst="rect">
            <a:avLst/>
          </a:prstGeom>
          <a:noFill/>
        </p:spPr>
        <p:txBody>
          <a:bodyPr wrap="square" anchor="ctr" anchorCtr="0">
            <a:spAutoFit/>
          </a:bodyPr>
          <a:lstStyle/>
          <a:p>
            <a:pPr algn="ct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【26</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市町村</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761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施設で事業化</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（令和８年８月：大阪府調べ）</a:t>
            </a:r>
          </a:p>
        </p:txBody>
      </p:sp>
      <p:sp>
        <p:nvSpPr>
          <p:cNvPr id="94" name="正方形/長方形 93">
            <a:extLst>
              <a:ext uri="{FF2B5EF4-FFF2-40B4-BE49-F238E27FC236}">
                <a16:creationId xmlns:a16="http://schemas.microsoft.com/office/drawing/2014/main" id="{AF00C387-B433-49A8-B149-4A18585A9E8E}"/>
              </a:ext>
            </a:extLst>
          </p:cNvPr>
          <p:cNvSpPr/>
          <p:nvPr/>
        </p:nvSpPr>
        <p:spPr>
          <a:xfrm>
            <a:off x="6351718" y="2204920"/>
            <a:ext cx="2700000" cy="504000"/>
          </a:xfrm>
          <a:prstGeom prst="rect">
            <a:avLst/>
          </a:prstGeom>
          <a:noFill/>
          <a:ln w="12700">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交野</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総合体育施設</a:t>
            </a:r>
            <a:endParaRPr lang="ja-JP" altLang="en-US" sz="10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95" name="直線矢印コネクタ 94">
            <a:extLst>
              <a:ext uri="{FF2B5EF4-FFF2-40B4-BE49-F238E27FC236}">
                <a16:creationId xmlns:a16="http://schemas.microsoft.com/office/drawing/2014/main" id="{8A30B995-06AD-41B6-82B2-A360DED9028D}"/>
              </a:ext>
            </a:extLst>
          </p:cNvPr>
          <p:cNvCxnSpPr>
            <a:cxnSpLocks/>
            <a:endCxn id="94" idx="1"/>
          </p:cNvCxnSpPr>
          <p:nvPr/>
        </p:nvCxnSpPr>
        <p:spPr>
          <a:xfrm flipV="1">
            <a:off x="5948588" y="2456920"/>
            <a:ext cx="403130" cy="688265"/>
          </a:xfrm>
          <a:prstGeom prst="straightConnector1">
            <a:avLst/>
          </a:prstGeom>
          <a:ln w="12700">
            <a:solidFill>
              <a:srgbClr val="3333FF"/>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1762F271-8429-4C2B-B98D-BA310BF8B09C}"/>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6" name="正方形/長方形 65">
            <a:extLst>
              <a:ext uri="{FF2B5EF4-FFF2-40B4-BE49-F238E27FC236}">
                <a16:creationId xmlns:a16="http://schemas.microsoft.com/office/drawing/2014/main" id="{AC4545D7-3E7B-4390-9DB3-DD82934610D5}"/>
              </a:ext>
            </a:extLst>
          </p:cNvPr>
          <p:cNvSpPr/>
          <p:nvPr/>
        </p:nvSpPr>
        <p:spPr>
          <a:xfrm>
            <a:off x="86106" y="36164"/>
            <a:ext cx="7294206"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12.</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府内市町村における</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a:t>
            </a:r>
          </a:p>
        </p:txBody>
      </p:sp>
      <p:sp>
        <p:nvSpPr>
          <p:cNvPr id="70" name="スライド番号プレースホルダー 1">
            <a:extLst>
              <a:ext uri="{FF2B5EF4-FFF2-40B4-BE49-F238E27FC236}">
                <a16:creationId xmlns:a16="http://schemas.microsoft.com/office/drawing/2014/main" id="{91E6E1BF-DED5-4315-A549-5A5EEF3D452C}"/>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21</a:t>
            </a:fld>
            <a:endParaRPr kumimoji="1" lang="ja-JP" altLang="en-US"/>
          </a:p>
        </p:txBody>
      </p:sp>
      <p:sp>
        <p:nvSpPr>
          <p:cNvPr id="71" name="正方形/長方形 70">
            <a:extLst>
              <a:ext uri="{FF2B5EF4-FFF2-40B4-BE49-F238E27FC236}">
                <a16:creationId xmlns:a16="http://schemas.microsoft.com/office/drawing/2014/main" id="{B8BB6B2E-68A3-4FB6-8DC8-8EF15771F859}"/>
              </a:ext>
            </a:extLst>
          </p:cNvPr>
          <p:cNvSpPr/>
          <p:nvPr/>
        </p:nvSpPr>
        <p:spPr>
          <a:xfrm>
            <a:off x="78929" y="593026"/>
            <a:ext cx="2700000" cy="432000"/>
          </a:xfrm>
          <a:prstGeom prst="rect">
            <a:avLst/>
          </a:prstGeom>
          <a:solidFill>
            <a:schemeClr val="bg1">
              <a:alpha val="93000"/>
            </a:schemeClr>
          </a:solidFill>
          <a:ln w="9525">
            <a:solidFill>
              <a:srgbClr val="3333FF"/>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a:t>
            </a:r>
            <a:r>
              <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154</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庁舎、図書館、高等学校 等</a:t>
            </a:r>
            <a:endParaRPr lang="ja-JP" altLang="en-US" sz="11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9" name="正方形/長方形 78">
            <a:extLst>
              <a:ext uri="{FF2B5EF4-FFF2-40B4-BE49-F238E27FC236}">
                <a16:creationId xmlns:a16="http://schemas.microsoft.com/office/drawing/2014/main" id="{0811AF55-1CC0-4E4C-9870-A0B2812B74B9}"/>
              </a:ext>
            </a:extLst>
          </p:cNvPr>
          <p:cNvSpPr/>
          <p:nvPr/>
        </p:nvSpPr>
        <p:spPr>
          <a:xfrm>
            <a:off x="5283352" y="6340478"/>
            <a:ext cx="3780000" cy="432000"/>
          </a:xfrm>
          <a:prstGeom prst="rect">
            <a:avLst/>
          </a:prstGeom>
          <a:solidFill>
            <a:schemeClr val="bg1">
              <a:alpha val="93000"/>
            </a:schemeClr>
          </a:solidFill>
          <a:ln w="9525">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nchorCtr="0"/>
          <a:lstStyle/>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これまでの市町村</a:t>
            </a:r>
            <a:r>
              <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事業で、庁舎、福祉施設、</a:t>
            </a:r>
            <a:endPar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ホールや図書館等での実績が多数！</a:t>
            </a:r>
            <a:endParaRPr lang="ja-JP" altLang="en-US" sz="105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 name="図 2">
            <a:extLst>
              <a:ext uri="{FF2B5EF4-FFF2-40B4-BE49-F238E27FC236}">
                <a16:creationId xmlns:a16="http://schemas.microsoft.com/office/drawing/2014/main" id="{F8E28D72-27E2-52ED-3B14-BB77C6AAB5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6" y="535576"/>
            <a:ext cx="9143935" cy="6301901"/>
          </a:xfrm>
          <a:prstGeom prst="rect">
            <a:avLst/>
          </a:prstGeom>
        </p:spPr>
      </p:pic>
    </p:spTree>
    <p:extLst>
      <p:ext uri="{BB962C8B-B14F-4D97-AF65-F5344CB8AC3E}">
        <p14:creationId xmlns:p14="http://schemas.microsoft.com/office/powerpoint/2010/main" val="3663623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7294206" cy="430887"/>
          </a:xfrm>
          <a:prstGeom prst="rect">
            <a:avLst/>
          </a:prstGeom>
        </p:spPr>
        <p:txBody>
          <a:bodyPr wrap="square" t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rPr>
              <a:t>13.</a:t>
            </a:r>
            <a:r>
              <a:rPr kumimoji="1" lang="ja-JP" altLang="en-US" sz="28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rPr>
              <a:t> 国の</a:t>
            </a:r>
            <a:r>
              <a:rPr kumimoji="1" lang="en-US" altLang="ja-JP" sz="28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28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rPr>
              <a:t>事業の支援策について</a:t>
            </a:r>
          </a:p>
        </p:txBody>
      </p:sp>
      <p:cxnSp>
        <p:nvCxnSpPr>
          <p:cNvPr id="29" name="直線コネクタ 28"/>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30" name="正方形/長方形 29"/>
          <p:cNvSpPr/>
          <p:nvPr/>
        </p:nvSpPr>
        <p:spPr>
          <a:xfrm>
            <a:off x="44277" y="548680"/>
            <a:ext cx="9001036" cy="338554"/>
          </a:xfrm>
          <a:prstGeom prst="rect">
            <a:avLst/>
          </a:prstGeom>
          <a:gradFill>
            <a:gsLst>
              <a:gs pos="0">
                <a:schemeClr val="accent1">
                  <a:lumMod val="0"/>
                  <a:lumOff val="100000"/>
                </a:schemeClr>
              </a:gs>
              <a:gs pos="79000">
                <a:schemeClr val="bg1">
                  <a:alpha val="0"/>
                </a:schemeClr>
              </a:gs>
              <a:gs pos="89000">
                <a:srgbClr val="FFFF00"/>
              </a:gs>
              <a:gs pos="100000">
                <a:srgbClr val="FFC000"/>
              </a:gs>
            </a:gsLst>
            <a:lin ang="5400000" scaled="1"/>
          </a:gradFill>
        </p:spPr>
        <p:txBody>
          <a:bodyPr wrap="square" t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2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22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22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rPr>
              <a:t>事業で活用できる様々な国の補助制度</a:t>
            </a:r>
            <a:endParaRPr kumimoji="1" lang="en-US" altLang="ja-JP" sz="18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1" name="正方形/長方形 30"/>
          <p:cNvSpPr/>
          <p:nvPr/>
        </p:nvSpPr>
        <p:spPr>
          <a:xfrm>
            <a:off x="2131943" y="992593"/>
            <a:ext cx="3304322" cy="984732"/>
          </a:xfrm>
          <a:prstGeom prst="rect">
            <a:avLst/>
          </a:prstGeom>
          <a:solidFill>
            <a:schemeClr val="bg1"/>
          </a:solidFill>
          <a:ln w="25400">
            <a:solidFill>
              <a:schemeClr val="accent1">
                <a:lumMod val="60000"/>
                <a:lumOff val="40000"/>
              </a:schemeClr>
            </a:solidFill>
          </a:ln>
        </p:spPr>
        <p:txBody>
          <a:bodyPr wrap="square" lIns="108000" tIns="36000" rIns="108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　 　□ 空調機や熱源機の高効率化</a:t>
            </a:r>
            <a:endParaRPr kumimoji="1" lang="en-US" altLang="ja-JP"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　 　□ 各種自動制御・</a:t>
            </a:r>
            <a:r>
              <a:rPr kumimoji="1" lang="en-US" altLang="ja-JP"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BEMS</a:t>
            </a:r>
            <a:r>
              <a:rPr kumimoji="1" lang="ja-JP" altLang="en-US"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の導入</a:t>
            </a:r>
            <a:endParaRPr kumimoji="1" lang="en-US" altLang="ja-JP"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　　 □ 照明器具の</a:t>
            </a:r>
            <a:r>
              <a:rPr kumimoji="1" lang="en-US" altLang="ja-JP"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LED</a:t>
            </a:r>
            <a:r>
              <a:rPr kumimoji="1" lang="ja-JP" altLang="en-US"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化</a:t>
            </a:r>
            <a:endParaRPr kumimoji="1" lang="en-US" altLang="ja-JP"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　　 □ その他省エネ機器の導入</a:t>
            </a:r>
          </a:p>
        </p:txBody>
      </p:sp>
      <p:pic>
        <p:nvPicPr>
          <p:cNvPr id="32" name="Picture 4" descr="C:\Users\ItaniH\AppData\Local\Microsoft\Windows\Temporary Internet Files\Content.IE5\V8TWXS3T\MC900434807[1].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9552" y="908720"/>
            <a:ext cx="1421164" cy="1184289"/>
          </a:xfrm>
          <a:prstGeom prst="rect">
            <a:avLst/>
          </a:prstGeom>
          <a:noFill/>
          <a:extLst>
            <a:ext uri="{909E8E84-426E-40DD-AFC4-6F175D3DCCD1}">
              <a14:hiddenFill xmlns:a14="http://schemas.microsoft.com/office/drawing/2010/main">
                <a:solidFill>
                  <a:srgbClr val="FFFFFF"/>
                </a:solidFill>
              </a14:hiddenFill>
            </a:ext>
          </a:extLst>
        </p:spPr>
      </p:pic>
      <p:sp>
        <p:nvSpPr>
          <p:cNvPr id="33" name="右矢印 32"/>
          <p:cNvSpPr/>
          <p:nvPr/>
        </p:nvSpPr>
        <p:spPr>
          <a:xfrm>
            <a:off x="5700680" y="992593"/>
            <a:ext cx="360040" cy="1008112"/>
          </a:xfrm>
          <a:prstGeom prst="rightArrow">
            <a:avLst>
              <a:gd name="adj1" fmla="val 50000"/>
              <a:gd name="adj2" fmla="val 65677"/>
            </a:avLst>
          </a:prstGeom>
          <a:solidFill>
            <a:schemeClr val="accent1">
              <a:lumMod val="75000"/>
            </a:schemeClr>
          </a:solidFill>
          <a:scene3d>
            <a:camera prst="orthographicFront">
              <a:rot lat="0" lon="0" rev="0"/>
            </a:camera>
            <a:lightRig rig="threePt" dir="t"/>
          </a:scene3d>
        </p:spPr>
        <p:txBody>
          <a:bodyPr rot="0" spcFirstLastPara="0" vertOverflow="overflow" horzOverflow="overflow" vert="horz" wrap="square" lIns="91440" tIns="0" rIns="91440" bIns="0" numCol="1" spcCol="0" rtlCol="0" fromWordArt="0" anchor="ctr"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1" lang="ja-JP" altLang="en-US" sz="22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正方形/長方形 33"/>
          <p:cNvSpPr/>
          <p:nvPr/>
        </p:nvSpPr>
        <p:spPr>
          <a:xfrm>
            <a:off x="6156176" y="992594"/>
            <a:ext cx="2232248" cy="984732"/>
          </a:xfrm>
          <a:prstGeom prst="rect">
            <a:avLst/>
          </a:prstGeom>
          <a:solidFill>
            <a:schemeClr val="bg1"/>
          </a:solidFill>
          <a:ln w="25400">
            <a:solidFill>
              <a:schemeClr val="accent1">
                <a:lumMod val="60000"/>
                <a:lumOff val="40000"/>
              </a:schemeClr>
            </a:solidFill>
          </a:ln>
        </p:spPr>
        <p:txBody>
          <a:bodyPr wrap="square" lIns="108000" tIns="108000" rIns="108000" bIns="10800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設備導入費用の</a:t>
            </a:r>
            <a:endParaRPr kumimoji="1" lang="en-US" altLang="ja-JP" sz="1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1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1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rPr>
              <a:t>　　　　　　　　　　を補助</a:t>
            </a:r>
          </a:p>
        </p:txBody>
      </p:sp>
      <p:sp>
        <p:nvSpPr>
          <p:cNvPr id="35" name="テキスト ボックス 16"/>
          <p:cNvSpPr txBox="1">
            <a:spLocks/>
          </p:cNvSpPr>
          <p:nvPr/>
        </p:nvSpPr>
        <p:spPr>
          <a:xfrm>
            <a:off x="6411649" y="1085302"/>
            <a:ext cx="1728000" cy="82269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約１</a:t>
            </a:r>
            <a:r>
              <a:rPr kumimoji="1" lang="en-US" altLang="ja-JP"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～２</a:t>
            </a:r>
            <a:r>
              <a:rPr kumimoji="1" lang="en-US" altLang="ja-JP"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３</a:t>
            </a:r>
            <a:endParaRPr kumimoji="1" lang="en-US" altLang="ja-JP"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7" name="表 16"/>
          <p:cNvGraphicFramePr>
            <a:graphicFrameLocks noGrp="1"/>
          </p:cNvGraphicFramePr>
          <p:nvPr>
            <p:extLst>
              <p:ext uri="{D42A27DB-BD31-4B8C-83A1-F6EECF244321}">
                <p14:modId xmlns:p14="http://schemas.microsoft.com/office/powerpoint/2010/main" val="3609782286"/>
              </p:ext>
            </p:extLst>
          </p:nvPr>
        </p:nvGraphicFramePr>
        <p:xfrm>
          <a:off x="398602" y="2072712"/>
          <a:ext cx="8205846" cy="1749639"/>
        </p:xfrm>
        <a:graphic>
          <a:graphicData uri="http://schemas.openxmlformats.org/drawingml/2006/table">
            <a:tbl>
              <a:tblPr firstRow="1" bandRow="1">
                <a:tableStyleId>{0660B408-B3CF-4A94-85FC-2B1E0A45F4A2}</a:tableStyleId>
              </a:tblPr>
              <a:tblGrid>
                <a:gridCol w="1162621">
                  <a:extLst>
                    <a:ext uri="{9D8B030D-6E8A-4147-A177-3AD203B41FA5}">
                      <a16:colId xmlns:a16="http://schemas.microsoft.com/office/drawing/2014/main" val="20000"/>
                    </a:ext>
                  </a:extLst>
                </a:gridCol>
                <a:gridCol w="4092847">
                  <a:extLst>
                    <a:ext uri="{9D8B030D-6E8A-4147-A177-3AD203B41FA5}">
                      <a16:colId xmlns:a16="http://schemas.microsoft.com/office/drawing/2014/main" val="20001"/>
                    </a:ext>
                  </a:extLst>
                </a:gridCol>
                <a:gridCol w="1778114">
                  <a:extLst>
                    <a:ext uri="{9D8B030D-6E8A-4147-A177-3AD203B41FA5}">
                      <a16:colId xmlns:a16="http://schemas.microsoft.com/office/drawing/2014/main" val="20002"/>
                    </a:ext>
                  </a:extLst>
                </a:gridCol>
                <a:gridCol w="1172264">
                  <a:extLst>
                    <a:ext uri="{9D8B030D-6E8A-4147-A177-3AD203B41FA5}">
                      <a16:colId xmlns:a16="http://schemas.microsoft.com/office/drawing/2014/main" val="125882993"/>
                    </a:ext>
                  </a:extLst>
                </a:gridCol>
              </a:tblGrid>
              <a:tr h="27616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1" i="0" u="none" strike="noStrike" dirty="0">
                          <a:solidFill>
                            <a:schemeClr val="lt1"/>
                          </a:solidFill>
                          <a:effectLst/>
                          <a:latin typeface="Meiryo UI" panose="020B0604030504040204" pitchFamily="50" charset="-128"/>
                          <a:ea typeface="Meiryo UI" panose="020B0604030504040204" pitchFamily="50" charset="-128"/>
                          <a:cs typeface="Meiryo UI" pitchFamily="50" charset="-128"/>
                        </a:rPr>
                        <a:t>令和</a:t>
                      </a:r>
                      <a:r>
                        <a:rPr lang="en-US" altLang="ja-JP" sz="1300" b="1" i="0" u="none" strike="noStrike" dirty="0">
                          <a:solidFill>
                            <a:schemeClr val="lt1"/>
                          </a:solidFill>
                          <a:effectLst/>
                          <a:latin typeface="Meiryo UI" panose="020B0604030504040204" pitchFamily="50" charset="-128"/>
                          <a:ea typeface="Meiryo UI" panose="020B0604030504040204" pitchFamily="50" charset="-128"/>
                          <a:cs typeface="Meiryo UI" pitchFamily="50" charset="-128"/>
                        </a:rPr>
                        <a:t>8</a:t>
                      </a:r>
                      <a:r>
                        <a:rPr lang="ja-JP" altLang="en-US" sz="1300" b="1" i="0" u="none" strike="noStrike" dirty="0">
                          <a:solidFill>
                            <a:schemeClr val="lt1"/>
                          </a:solidFill>
                          <a:effectLst/>
                          <a:latin typeface="Meiryo UI" panose="020B0604030504040204" pitchFamily="50" charset="-128"/>
                          <a:ea typeface="Meiryo UI" panose="020B0604030504040204" pitchFamily="50" charset="-128"/>
                          <a:cs typeface="Meiryo UI" pitchFamily="50" charset="-128"/>
                        </a:rPr>
                        <a:t>年度</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補助事業名</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補助率</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備考</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62942">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経済産業省</a:t>
                      </a:r>
                    </a:p>
                  </a:txBody>
                  <a:tcPr marL="36000" marR="36000" marT="36000" marB="0"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ct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省エネルギー投資促進・需要構造転換支援事業</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1/2, 1/3, 1/4</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ctr" fontAlgn="ct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3"/>
                  </a:ext>
                </a:extLst>
              </a:tr>
              <a:tr h="50256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環境省</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建築物等の</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ZEB</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化・省</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CO2</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化普及加速事業</a:t>
                      </a:r>
                    </a:p>
                    <a:p>
                      <a:pPr algn="ct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（新築</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既存建築物の</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ZEB </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普及促進支援事業）</a:t>
                      </a:r>
                      <a:endPar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l"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　新築：</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1/4</a:t>
                      </a:r>
                      <a:r>
                        <a:rPr lang="ja-JP" altLang="en-US" sz="1300" b="0" i="0" u="none" strike="noStrike" dirty="0">
                          <a:solidFill>
                            <a:srgbClr val="000000"/>
                          </a:solidFill>
                          <a:effectLst/>
                          <a:latin typeface="Meiryo UI" pitchFamily="50" charset="-128"/>
                          <a:ea typeface="Meiryo UI" pitchFamily="50" charset="-128"/>
                          <a:cs typeface="Meiryo UI" pitchFamily="50" charset="-128"/>
                        </a:rPr>
                        <a:t>～</a:t>
                      </a:r>
                      <a:r>
                        <a:rPr lang="en-US" altLang="ja-JP" sz="1300" b="0" i="0" u="none" strike="noStrike" dirty="0">
                          <a:solidFill>
                            <a:srgbClr val="000000"/>
                          </a:solidFill>
                          <a:effectLst/>
                          <a:latin typeface="Meiryo UI" pitchFamily="50" charset="-128"/>
                          <a:ea typeface="Meiryo UI" pitchFamily="50" charset="-128"/>
                          <a:cs typeface="Meiryo UI" pitchFamily="50" charset="-128"/>
                        </a:rPr>
                        <a:t>1/2</a:t>
                      </a:r>
                    </a:p>
                    <a:p>
                      <a:pPr algn="l" fontAlgn="ctr"/>
                      <a:r>
                        <a:rPr lang="ja-JP" altLang="en-US" sz="1300" b="0" i="0" u="none" strike="noStrike" dirty="0">
                          <a:solidFill>
                            <a:srgbClr val="000000"/>
                          </a:solidFill>
                          <a:effectLst/>
                          <a:latin typeface="Meiryo UI" pitchFamily="50" charset="-128"/>
                          <a:ea typeface="Meiryo UI" pitchFamily="50" charset="-128"/>
                          <a:cs typeface="Meiryo UI" pitchFamily="50" charset="-128"/>
                        </a:rPr>
                        <a:t>　既存：</a:t>
                      </a:r>
                      <a:r>
                        <a:rPr lang="en-US" altLang="ja-JP" sz="1300" b="0" i="0" u="none" strike="noStrike" dirty="0">
                          <a:solidFill>
                            <a:srgbClr val="000000"/>
                          </a:solidFill>
                          <a:effectLst/>
                          <a:latin typeface="Meiryo UI" pitchFamily="50" charset="-128"/>
                          <a:ea typeface="Meiryo UI" pitchFamily="50" charset="-128"/>
                          <a:cs typeface="Meiryo UI" pitchFamily="50" charset="-128"/>
                        </a:rPr>
                        <a:t>2/3, 1/2</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rgbClr val="000000"/>
                          </a:solidFill>
                          <a:effectLst/>
                          <a:latin typeface="Meiryo UI" pitchFamily="50" charset="-128"/>
                          <a:ea typeface="Meiryo UI" pitchFamily="50" charset="-128"/>
                          <a:cs typeface="Meiryo UI" pitchFamily="50" charset="-128"/>
                        </a:rPr>
                        <a:t>都道府県・政令市・中核市・及び施行時特例市を除く</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5"/>
                  </a:ext>
                </a:extLst>
              </a:tr>
              <a:tr h="44502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環境省</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地域レジリエンス・脱炭素化を同時実現する公共施設への</a:t>
                      </a:r>
                      <a:endPar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自立・分散型エネルギー設備等導入推進事業</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2/3, 1/2, 1/3</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algn="ctr" fontAlgn="ct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7"/>
                  </a:ext>
                </a:extLst>
              </a:tr>
              <a:tr h="262942">
                <a:tc>
                  <a:txBody>
                    <a:bodyPr/>
                    <a:lstStyle/>
                    <a:p>
                      <a:pPr algn="ctr" fontAlgn="ctr"/>
                      <a:r>
                        <a:rPr lang="ja-JP" altLang="en-US" sz="1300" b="0" i="0" u="none" strike="noStrike" dirty="0">
                          <a:solidFill>
                            <a:schemeClr val="tx1"/>
                          </a:solidFill>
                          <a:effectLst/>
                          <a:latin typeface="Meiryo UI" pitchFamily="50" charset="-128"/>
                          <a:ea typeface="Meiryo UI" pitchFamily="50" charset="-128"/>
                          <a:cs typeface="Meiryo UI" pitchFamily="50" charset="-128"/>
                        </a:rPr>
                        <a:t>国土交通省</a:t>
                      </a: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altLang="en-US" sz="13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住宅・建築物省エネ改修推進事業</a:t>
                      </a:r>
                      <a:endParaRPr lang="ja-JP" sz="13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300" b="0" i="0" u="none" strike="noStrike" dirty="0">
                          <a:solidFill>
                            <a:srgbClr val="000000"/>
                          </a:solidFill>
                          <a:effectLst/>
                          <a:latin typeface="Meiryo UI" pitchFamily="50" charset="-128"/>
                          <a:ea typeface="Meiryo UI" pitchFamily="50" charset="-128"/>
                          <a:cs typeface="Meiryo UI" pitchFamily="50" charset="-128"/>
                        </a:rPr>
                        <a:t>23</a:t>
                      </a:r>
                      <a:r>
                        <a:rPr lang="ja-JP" altLang="en-US" sz="1300" b="0" i="0" u="none" strike="noStrike" dirty="0">
                          <a:solidFill>
                            <a:srgbClr val="000000"/>
                          </a:solidFill>
                          <a:effectLst/>
                          <a:latin typeface="Meiryo UI" pitchFamily="50" charset="-128"/>
                          <a:ea typeface="Meiryo UI" pitchFamily="50" charset="-128"/>
                          <a:cs typeface="Meiryo UI" pitchFamily="50" charset="-128"/>
                        </a:rPr>
                        <a:t>％</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300" b="0" i="0" u="none" strike="noStrike" dirty="0">
                          <a:solidFill>
                            <a:srgbClr val="000000"/>
                          </a:solidFill>
                          <a:effectLst/>
                          <a:latin typeface="Meiryo UI" pitchFamily="50" charset="-128"/>
                          <a:ea typeface="Meiryo UI" pitchFamily="50" charset="-128"/>
                          <a:cs typeface="Meiryo UI" pitchFamily="50" charset="-128"/>
                        </a:rPr>
                        <a:t>外皮改修要</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8"/>
                  </a:ext>
                </a:extLst>
              </a:tr>
            </a:tbl>
          </a:graphicData>
        </a:graphic>
      </p:graphicFrame>
      <p:sp>
        <p:nvSpPr>
          <p:cNvPr id="19" name="正方形/長方形 18">
            <a:extLst>
              <a:ext uri="{FF2B5EF4-FFF2-40B4-BE49-F238E27FC236}">
                <a16:creationId xmlns:a16="http://schemas.microsoft.com/office/drawing/2014/main" id="{527C23A6-98CF-4C17-AE4E-02326D5A2D21}"/>
              </a:ext>
            </a:extLst>
          </p:cNvPr>
          <p:cNvSpPr/>
          <p:nvPr/>
        </p:nvSpPr>
        <p:spPr>
          <a:xfrm>
            <a:off x="6145560" y="4559642"/>
            <a:ext cx="2746920" cy="338553"/>
          </a:xfrm>
          <a:prstGeom prst="rect">
            <a:avLst/>
          </a:prstGeom>
          <a:solidFill>
            <a:schemeClr val="bg1"/>
          </a:solidFill>
          <a:ln w="25400">
            <a:solidFill>
              <a:schemeClr val="accent1">
                <a:lumMod val="60000"/>
                <a:lumOff val="40000"/>
              </a:schemeClr>
            </a:solidFill>
          </a:ln>
        </p:spPr>
        <p:txBody>
          <a:bodyPr wrap="square" lIns="108000" tIns="108000" rIns="108000" bIns="10800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dirty="0">
              <a:ln>
                <a:noFill/>
              </a:ln>
              <a:solidFill>
                <a:prstClr val="black">
                  <a:lumMod val="75000"/>
                  <a:lumOff val="25000"/>
                </a:prst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テキスト ボックス 16">
            <a:extLst>
              <a:ext uri="{FF2B5EF4-FFF2-40B4-BE49-F238E27FC236}">
                <a16:creationId xmlns:a16="http://schemas.microsoft.com/office/drawing/2014/main" id="{02C2D708-ABA0-41A3-897B-957CA21D2451}"/>
              </a:ext>
            </a:extLst>
          </p:cNvPr>
          <p:cNvSpPr txBox="1">
            <a:spLocks/>
          </p:cNvSpPr>
          <p:nvPr/>
        </p:nvSpPr>
        <p:spPr>
          <a:xfrm>
            <a:off x="6171576" y="4538429"/>
            <a:ext cx="2395221" cy="40531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non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令和</a:t>
            </a:r>
            <a:r>
              <a:rPr kumimoji="1" lang="en-US" altLang="ja-JP"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12</a:t>
            </a:r>
            <a:r>
              <a:rPr kumimoji="1" lang="ja-JP" altLang="en-US"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rPr>
              <a:t>年度まで（予定）</a:t>
            </a:r>
            <a:endParaRPr kumimoji="1" lang="en-US" altLang="ja-JP" sz="2000" b="1" i="0" u="none" strike="noStrike" kern="1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1" name="表 20">
            <a:extLst>
              <a:ext uri="{FF2B5EF4-FFF2-40B4-BE49-F238E27FC236}">
                <a16:creationId xmlns:a16="http://schemas.microsoft.com/office/drawing/2014/main" id="{E881129B-4A92-4F32-AF96-0CB8725C2A57}"/>
              </a:ext>
            </a:extLst>
          </p:cNvPr>
          <p:cNvGraphicFramePr>
            <a:graphicFrameLocks noGrp="1"/>
          </p:cNvGraphicFramePr>
          <p:nvPr/>
        </p:nvGraphicFramePr>
        <p:xfrm>
          <a:off x="360952" y="4991690"/>
          <a:ext cx="8205846" cy="1721032"/>
        </p:xfrm>
        <a:graphic>
          <a:graphicData uri="http://schemas.openxmlformats.org/drawingml/2006/table">
            <a:tbl>
              <a:tblPr firstRow="1" bandRow="1">
                <a:tableStyleId>{0660B408-B3CF-4A94-85FC-2B1E0A45F4A2}</a:tableStyleId>
              </a:tblPr>
              <a:tblGrid>
                <a:gridCol w="1162621">
                  <a:extLst>
                    <a:ext uri="{9D8B030D-6E8A-4147-A177-3AD203B41FA5}">
                      <a16:colId xmlns:a16="http://schemas.microsoft.com/office/drawing/2014/main" val="20000"/>
                    </a:ext>
                  </a:extLst>
                </a:gridCol>
                <a:gridCol w="4092847">
                  <a:extLst>
                    <a:ext uri="{9D8B030D-6E8A-4147-A177-3AD203B41FA5}">
                      <a16:colId xmlns:a16="http://schemas.microsoft.com/office/drawing/2014/main" val="20001"/>
                    </a:ext>
                  </a:extLst>
                </a:gridCol>
                <a:gridCol w="1778114">
                  <a:extLst>
                    <a:ext uri="{9D8B030D-6E8A-4147-A177-3AD203B41FA5}">
                      <a16:colId xmlns:a16="http://schemas.microsoft.com/office/drawing/2014/main" val="20002"/>
                    </a:ext>
                  </a:extLst>
                </a:gridCol>
                <a:gridCol w="1172264">
                  <a:extLst>
                    <a:ext uri="{9D8B030D-6E8A-4147-A177-3AD203B41FA5}">
                      <a16:colId xmlns:a16="http://schemas.microsoft.com/office/drawing/2014/main" val="125882993"/>
                    </a:ext>
                  </a:extLst>
                </a:gridCol>
              </a:tblGrid>
              <a:tr h="273544">
                <a:tc gridSpan="2">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rPr>
                        <a:t>対象事業</a:t>
                      </a:r>
                      <a:endParaRPr lang="ja-JP" altLang="en-US" sz="1300" b="0" i="0" u="none" strike="noStrike" dirty="0">
                        <a:solidFill>
                          <a:srgbClr val="000000"/>
                        </a:solidFill>
                        <a:effectLst/>
                        <a:latin typeface="Meiryo UI" pitchFamily="50" charset="-128"/>
                        <a:ea typeface="Meiryo UI" pitchFamily="50" charset="-128"/>
                      </a:endParaRPr>
                    </a:p>
                  </a:txBody>
                  <a:tcPr marL="36000" marR="36000" marT="0" marB="0"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hMerge="1">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対象事業</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ja-JP" altLang="en-US" sz="1300" u="none" strike="noStrike" dirty="0">
                          <a:effectLst/>
                          <a:latin typeface="Meiryo UI" panose="020B0604030504040204" pitchFamily="50" charset="-128"/>
                          <a:ea typeface="Meiryo UI" panose="020B0604030504040204" pitchFamily="50" charset="-128"/>
                          <a:cs typeface="Meiryo UI" panose="020B0604030504040204" pitchFamily="50" charset="-128"/>
                        </a:rPr>
                        <a:t>充当率</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tc>
                  <a:txBody>
                    <a:bodyPr/>
                    <a:lstStyle/>
                    <a:p>
                      <a:pPr algn="ctr" fontAlgn="ctr"/>
                      <a:r>
                        <a:rPr kumimoji="1" lang="ja-JP" altLang="en-US" sz="1300" b="1" u="none" strike="noStrike" kern="1200" dirty="0">
                          <a:solidFill>
                            <a:schemeClr val="lt1"/>
                          </a:solidFill>
                          <a:effectLst/>
                          <a:latin typeface="Meiryo UI" panose="020B0604030504040204" pitchFamily="50" charset="-128"/>
                          <a:ea typeface="Meiryo UI" panose="020B0604030504040204" pitchFamily="50" charset="-128"/>
                          <a:cs typeface="Meiryo UI" pitchFamily="50" charset="-128"/>
                        </a:rPr>
                        <a:t>交付税措置</a:t>
                      </a:r>
                    </a:p>
                  </a:txBody>
                  <a:tcPr marL="36000" marR="3600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6983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ア</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a:txBody>
                    <a:bodyPr/>
                    <a:lstStyle/>
                    <a:p>
                      <a:pPr algn="ct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再生可能エネルギー設備の整備</a:t>
                      </a:r>
                      <a:endParaRPr 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rowSpan="5">
                  <a:txBody>
                    <a:bodyPr/>
                    <a:lstStyle/>
                    <a:p>
                      <a:pPr algn="ctr" fontAlgn="ctr"/>
                      <a:r>
                        <a:rPr lang="ja-JP" altLang="en-US" sz="1600" b="0" i="0" u="none" strike="noStrike" dirty="0">
                          <a:solidFill>
                            <a:srgbClr val="000000"/>
                          </a:solidFill>
                          <a:effectLst/>
                          <a:latin typeface="Meiryo UI" pitchFamily="50" charset="-128"/>
                          <a:ea typeface="Meiryo UI" pitchFamily="50" charset="-128"/>
                        </a:rPr>
                        <a:t>９０％</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itchFamily="50" charset="-128"/>
                          <a:ea typeface="Meiryo UI" pitchFamily="50" charset="-128"/>
                        </a:rPr>
                        <a:t>５０％</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3"/>
                  </a:ext>
                </a:extLst>
              </a:tr>
              <a:tr h="282213">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イ</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公共施設等の</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ZEB</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化（改修・新築・増改築）</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vMerge="1">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2/3</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v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rgbClr val="000000"/>
                          </a:solidFill>
                          <a:effectLst/>
                          <a:latin typeface="Meiryo UI" pitchFamily="50" charset="-128"/>
                          <a:ea typeface="Meiryo UI" pitchFamily="50" charset="-128"/>
                          <a:cs typeface="Meiryo UI" pitchFamily="50" charset="-128"/>
                        </a:rPr>
                        <a:t>都道府県・指定都市・中核市・及び施行時特例市を除く</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5"/>
                  </a:ext>
                </a:extLst>
              </a:tr>
              <a:tr h="30255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ウ</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省エネルギー基準適合への改修</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vMerge="1">
                  <a:txBody>
                    <a:bodyPr/>
                    <a:lstStyle/>
                    <a:p>
                      <a:pPr algn="ctr" fontAlgn="ctr"/>
                      <a:r>
                        <a:rPr lang="en-US" altLang="ja-JP" sz="1300" b="0" i="0" u="none" strike="noStrike" dirty="0">
                          <a:solidFill>
                            <a:srgbClr val="000000"/>
                          </a:solidFill>
                          <a:effectLst/>
                          <a:latin typeface="Meiryo UI" pitchFamily="50" charset="-128"/>
                          <a:ea typeface="Meiryo UI" pitchFamily="50" charset="-128"/>
                          <a:cs typeface="Meiryo UI" pitchFamily="50" charset="-128"/>
                        </a:rPr>
                        <a:t>2/3,1/2,1/3</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rowSpan="2">
                  <a:txBody>
                    <a:bodyPr/>
                    <a:lstStyle/>
                    <a:p>
                      <a:pPr algn="ctr" fontAlgn="ctr"/>
                      <a:r>
                        <a:rPr lang="ja-JP" altLang="en-US" sz="1200" b="0" i="0" u="none" strike="noStrike" dirty="0">
                          <a:solidFill>
                            <a:srgbClr val="000000"/>
                          </a:solidFill>
                          <a:effectLst/>
                          <a:latin typeface="Meiryo UI" pitchFamily="50" charset="-128"/>
                          <a:ea typeface="Meiryo UI" pitchFamily="50" charset="-128"/>
                          <a:cs typeface="Meiryo UI" pitchFamily="50" charset="-128"/>
                        </a:rPr>
                        <a:t>財政力に応じて３０～５０％</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rgbClr val="EBECF0"/>
                    </a:solidFill>
                  </a:tcPr>
                </a:tc>
                <a:extLst>
                  <a:ext uri="{0D108BD9-81ED-4DB2-BD59-A6C34878D82A}">
                    <a16:rowId xmlns:a16="http://schemas.microsoft.com/office/drawing/2014/main" val="10007"/>
                  </a:ext>
                </a:extLst>
              </a:tr>
              <a:tr h="30255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エ</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LED</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照明の導入のための改修</a:t>
                      </a:r>
                      <a:endParaRPr lang="ja-JP" altLang="ja-JP" sz="13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vMerge="1">
                  <a:txBody>
                    <a:bodyPr/>
                    <a:lstStyle/>
                    <a:p>
                      <a:pPr algn="ctr" fontAlgn="ct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vMerge="1">
                  <a:txBody>
                    <a:bodyPr/>
                    <a:lstStyle/>
                    <a:p>
                      <a:pPr algn="ctr" fontAlgn="ctr"/>
                      <a:endParaRPr lang="ja-JP" altLang="en-US" sz="1300" b="0" i="0" u="none" strike="noStrike" dirty="0">
                        <a:solidFill>
                          <a:srgbClr val="000000"/>
                        </a:solidFill>
                        <a:effectLst/>
                        <a:latin typeface="Meiryo UI" pitchFamily="50" charset="-128"/>
                        <a:ea typeface="Meiryo UI" pitchFamily="50" charset="-128"/>
                        <a:cs typeface="Meiryo UI" pitchFamily="50" charset="-128"/>
                      </a:endParaRP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732877877"/>
                  </a:ext>
                </a:extLst>
              </a:tr>
              <a:tr h="326055">
                <a:tc>
                  <a:txBody>
                    <a:bodyPr/>
                    <a:lstStyle/>
                    <a:p>
                      <a:pPr algn="ctr" fontAlgn="ct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300" kern="100" dirty="0">
                          <a:effectLst/>
                          <a:latin typeface="Meiryo UI" panose="020B0604030504040204" pitchFamily="50" charset="-128"/>
                          <a:ea typeface="Meiryo UI" panose="020B0604030504040204" pitchFamily="50" charset="-128"/>
                          <a:cs typeface="Meiryo UI" panose="020B0604030504040204" pitchFamily="50" charset="-128"/>
                        </a:rPr>
                        <a:t>オ</a:t>
                      </a:r>
                      <a:r>
                        <a:rPr lang="en-US" altLang="ja-JP" sz="1300" kern="100" dirty="0">
                          <a:effectLst/>
                          <a:latin typeface="Meiryo UI" panose="020B0604030504040204" pitchFamily="50" charset="-128"/>
                          <a:ea typeface="Meiryo UI" panose="020B0604030504040204" pitchFamily="50" charset="-128"/>
                          <a:cs typeface="Meiryo UI" panose="020B0604030504040204" pitchFamily="50" charset="-128"/>
                        </a:rPr>
                        <a:t>) </a:t>
                      </a:r>
                      <a:endParaRPr lang="ja-JP" altLang="en-US" sz="1300" b="0" i="0" u="none" strike="noStrike" dirty="0">
                        <a:solidFill>
                          <a:schemeClr val="tx1"/>
                        </a:solidFill>
                        <a:effectLst/>
                        <a:latin typeface="Meiryo UI" pitchFamily="50" charset="-128"/>
                        <a:ea typeface="Meiryo UI" pitchFamily="50" charset="-128"/>
                        <a:cs typeface="Meiryo UI" pitchFamily="50" charset="-128"/>
                      </a:endParaRPr>
                    </a:p>
                  </a:txBody>
                  <a:tcPr marL="36000" marR="36000" marT="36000" marB="0" anchor="ctr">
                    <a:lnR w="19050" cap="flat" cmpd="sng" algn="ctr">
                      <a:solidFill>
                        <a:schemeClr val="bg1"/>
                      </a:solidFill>
                      <a:prstDash val="solid"/>
                      <a:round/>
                      <a:headEnd type="none" w="med" len="med"/>
                      <a:tailEnd type="none" w="med" len="med"/>
                    </a:lnR>
                  </a:tcPr>
                </a:tc>
                <a:tc>
                  <a:txBody>
                    <a:bodyPr/>
                    <a:lstStyle/>
                    <a:p>
                      <a:pPr algn="ctr"/>
                      <a:r>
                        <a:rPr lang="ja-JP" altLang="en-US" sz="13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電動車及び充電設備の整備</a:t>
                      </a:r>
                      <a:endParaRPr lang="ja-JP" sz="130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v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300" b="0" i="0" u="none" strike="noStrike" dirty="0">
                          <a:solidFill>
                            <a:srgbClr val="000000"/>
                          </a:solidFill>
                          <a:effectLst/>
                          <a:latin typeface="Meiryo UI" pitchFamily="50" charset="-128"/>
                          <a:ea typeface="Meiryo UI" pitchFamily="50" charset="-128"/>
                          <a:cs typeface="Meiryo UI" pitchFamily="50" charset="-128"/>
                        </a:rPr>
                        <a:t>11.5</a:t>
                      </a:r>
                      <a:r>
                        <a:rPr lang="ja-JP" altLang="en-US" sz="1300" b="0" i="0" u="none" strike="noStrike" dirty="0">
                          <a:solidFill>
                            <a:srgbClr val="000000"/>
                          </a:solidFill>
                          <a:effectLst/>
                          <a:latin typeface="Meiryo UI" pitchFamily="50" charset="-128"/>
                          <a:ea typeface="Meiryo UI" pitchFamily="50" charset="-128"/>
                          <a:cs typeface="Meiryo UI" pitchFamily="50" charset="-128"/>
                        </a:rPr>
                        <a:t>％</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itchFamily="50" charset="-128"/>
                          <a:ea typeface="Meiryo UI" pitchFamily="50" charset="-128"/>
                          <a:cs typeface="Meiryo UI" pitchFamily="50" charset="-128"/>
                        </a:rPr>
                        <a:t>３０％</a:t>
                      </a:r>
                    </a:p>
                  </a:txBody>
                  <a:tcPr marL="36000" marR="36000" marT="3600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8"/>
                  </a:ext>
                </a:extLst>
              </a:tr>
            </a:tbl>
          </a:graphicData>
        </a:graphic>
      </p:graphicFrame>
      <p:sp>
        <p:nvSpPr>
          <p:cNvPr id="22" name="正方形/長方形 21">
            <a:extLst>
              <a:ext uri="{FF2B5EF4-FFF2-40B4-BE49-F238E27FC236}">
                <a16:creationId xmlns:a16="http://schemas.microsoft.com/office/drawing/2014/main" id="{5DB2DA57-3D8C-4AA2-8006-55A1AAB49683}"/>
              </a:ext>
            </a:extLst>
          </p:cNvPr>
          <p:cNvSpPr/>
          <p:nvPr/>
        </p:nvSpPr>
        <p:spPr>
          <a:xfrm>
            <a:off x="399594" y="4482636"/>
            <a:ext cx="5981586" cy="492443"/>
          </a:xfrm>
          <a:prstGeom prst="rect">
            <a:avLst/>
          </a:prstGeom>
        </p:spPr>
        <p:txBody>
          <a:bodyPr wrap="square" t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地方公共団体実行計画に基づいて行う、</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公共施設等の脱炭素化のための地方単独事業</a:t>
            </a:r>
            <a:endParaRPr kumimoji="1" lang="en-US" altLang="ja-JP" sz="16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正方形/長方形 23">
            <a:extLst>
              <a:ext uri="{FF2B5EF4-FFF2-40B4-BE49-F238E27FC236}">
                <a16:creationId xmlns:a16="http://schemas.microsoft.com/office/drawing/2014/main" id="{CBB4237B-6262-435B-AFE6-E2429BE8E40F}"/>
              </a:ext>
            </a:extLst>
          </p:cNvPr>
          <p:cNvSpPr/>
          <p:nvPr/>
        </p:nvSpPr>
        <p:spPr>
          <a:xfrm>
            <a:off x="35496" y="4077072"/>
            <a:ext cx="9001036" cy="338554"/>
          </a:xfrm>
          <a:prstGeom prst="rect">
            <a:avLst/>
          </a:prstGeom>
          <a:gradFill>
            <a:gsLst>
              <a:gs pos="0">
                <a:schemeClr val="accent1">
                  <a:lumMod val="0"/>
                  <a:lumOff val="100000"/>
                </a:schemeClr>
              </a:gs>
              <a:gs pos="79000">
                <a:schemeClr val="bg1">
                  <a:alpha val="0"/>
                </a:schemeClr>
              </a:gs>
              <a:gs pos="89000">
                <a:srgbClr val="FFFF00"/>
              </a:gs>
              <a:gs pos="100000">
                <a:srgbClr val="FFC000"/>
              </a:gs>
            </a:gsLst>
            <a:lin ang="5400000" scaled="1"/>
          </a:gradFill>
        </p:spPr>
        <p:txBody>
          <a:bodyPr wrap="square" t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2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rPr>
              <a:t>　脱炭素化推進事業債</a:t>
            </a:r>
            <a:endParaRPr kumimoji="1" lang="en-US" altLang="ja-JP" sz="1800" b="1" i="0" u="none" strike="noStrike" kern="1200" cap="none" spc="0" normalizeH="0" baseline="0" noProof="0" dirty="0">
              <a:ln>
                <a:noFill/>
              </a:ln>
              <a:solidFill>
                <a:srgbClr val="464653">
                  <a:lumMod val="75000"/>
                </a:srgbClr>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スライド番号プレースホルダー 2">
            <a:extLst>
              <a:ext uri="{FF2B5EF4-FFF2-40B4-BE49-F238E27FC236}">
                <a16:creationId xmlns:a16="http://schemas.microsoft.com/office/drawing/2014/main" id="{B013895C-102F-4906-B826-AB42337BE5D9}"/>
              </a:ext>
            </a:extLst>
          </p:cNvPr>
          <p:cNvSpPr>
            <a:spLocks noGrp="1"/>
          </p:cNvSpPr>
          <p:nvPr>
            <p:ph type="sldNum" sz="quarter" idx="12"/>
          </p:nvPr>
        </p:nvSpPr>
        <p:spPr>
          <a:xfrm>
            <a:off x="8316416" y="44624"/>
            <a:ext cx="762000" cy="36576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CCE75-96CE-4693-9D68-DB546D813132}" type="slidenum">
              <a:rPr kumimoji="1" lang="ja-JP" altLang="en-US" sz="1800" b="0" i="0" u="none" strike="noStrike" kern="1200" cap="none" spc="0" normalizeH="0" baseline="0" noProof="0" smtClean="0">
                <a:ln>
                  <a:noFill/>
                </a:ln>
                <a:solidFill>
                  <a:prstClr val="black"/>
                </a:solidFill>
                <a:effectLst/>
                <a:uLnTx/>
                <a:uFillTx/>
                <a:latin typeface="Meiryo UI" panose="020B0604030504040204" pitchFamily="50" charset="-128"/>
                <a:ea typeface="Meiryo UI"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Tree>
    <p:extLst>
      <p:ext uri="{BB962C8B-B14F-4D97-AF65-F5344CB8AC3E}">
        <p14:creationId xmlns:p14="http://schemas.microsoft.com/office/powerpoint/2010/main" val="2407609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8014286"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14.</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大阪府の補助金等の活用実績について①</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4" name="図 3"/>
          <p:cNvPicPr>
            <a:picLocks noChangeAspect="1"/>
          </p:cNvPicPr>
          <p:nvPr/>
        </p:nvPicPr>
        <p:blipFill>
          <a:blip r:embed="rId3"/>
          <a:stretch>
            <a:fillRect/>
          </a:stretch>
        </p:blipFill>
        <p:spPr>
          <a:xfrm>
            <a:off x="157028" y="980727"/>
            <a:ext cx="8832458" cy="5392515"/>
          </a:xfrm>
          <a:prstGeom prst="rect">
            <a:avLst/>
          </a:prstGeom>
        </p:spPr>
      </p:pic>
      <p:sp>
        <p:nvSpPr>
          <p:cNvPr id="3" name="スライド番号プレースホルダー 2"/>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23</a:t>
            </a:fld>
            <a:endParaRPr kumimoji="1" lang="ja-JP" altLang="en-US"/>
          </a:p>
        </p:txBody>
      </p:sp>
      <p:sp>
        <p:nvSpPr>
          <p:cNvPr id="6" name="テキスト ボックス 5">
            <a:extLst>
              <a:ext uri="{FF2B5EF4-FFF2-40B4-BE49-F238E27FC236}">
                <a16:creationId xmlns:a16="http://schemas.microsoft.com/office/drawing/2014/main" id="{13CF122A-337E-4539-8434-D9FB626CCD51}"/>
              </a:ext>
            </a:extLst>
          </p:cNvPr>
          <p:cNvSpPr txBox="1"/>
          <p:nvPr/>
        </p:nvSpPr>
        <p:spPr>
          <a:xfrm>
            <a:off x="3383632" y="548680"/>
            <a:ext cx="5663917" cy="338554"/>
          </a:xfrm>
          <a:prstGeom prst="rect">
            <a:avLst/>
          </a:prstGeom>
          <a:noFill/>
        </p:spPr>
        <p:txBody>
          <a:bodyPr wrap="square" rtlCol="0">
            <a:spAutoFit/>
          </a:bodyPr>
          <a:lstStyle/>
          <a:p>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大阪府</a:t>
            </a:r>
            <a:r>
              <a:rPr lang="en-US" altLang="ja-JP"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事業の活用実績：約</a:t>
            </a:r>
            <a:r>
              <a:rPr lang="en-US" altLang="ja-JP"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21.1</a:t>
            </a:r>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億円（</a:t>
            </a:r>
            <a:r>
              <a:rPr lang="en-US" altLang="ja-JP"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R</a:t>
            </a:r>
            <a:r>
              <a:rPr lang="ja-JP" altLang="en-US"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４末時点</a:t>
            </a:r>
            <a:r>
              <a:rPr lang="en-US" altLang="ja-JP" sz="16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p>
        </p:txBody>
      </p:sp>
    </p:spTree>
    <p:extLst>
      <p:ext uri="{BB962C8B-B14F-4D97-AF65-F5344CB8AC3E}">
        <p14:creationId xmlns:p14="http://schemas.microsoft.com/office/powerpoint/2010/main" val="1158815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8" name="直線コネクタ 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86106" y="36164"/>
            <a:ext cx="8014286"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14.</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大阪府の補助金等の活用実績について②</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24</a:t>
            </a:fld>
            <a:endParaRPr kumimoji="1" lang="ja-JP" altLang="en-US"/>
          </a:p>
        </p:txBody>
      </p:sp>
      <p:graphicFrame>
        <p:nvGraphicFramePr>
          <p:cNvPr id="10" name="オブジェクト 9">
            <a:extLst>
              <a:ext uri="{FF2B5EF4-FFF2-40B4-BE49-F238E27FC236}">
                <a16:creationId xmlns:a16="http://schemas.microsoft.com/office/drawing/2014/main" id="{E7B3AEEC-E6B3-4E1F-931F-3C24655B3C92}"/>
              </a:ext>
            </a:extLst>
          </p:cNvPr>
          <p:cNvGraphicFramePr>
            <a:graphicFrameLocks noChangeAspect="1"/>
          </p:cNvGraphicFramePr>
          <p:nvPr>
            <p:extLst>
              <p:ext uri="{D42A27DB-BD31-4B8C-83A1-F6EECF244321}">
                <p14:modId xmlns:p14="http://schemas.microsoft.com/office/powerpoint/2010/main" val="49959916"/>
              </p:ext>
            </p:extLst>
          </p:nvPr>
        </p:nvGraphicFramePr>
        <p:xfrm>
          <a:off x="146050" y="692699"/>
          <a:ext cx="8855075" cy="6048663"/>
        </p:xfrm>
        <a:graphic>
          <a:graphicData uri="http://schemas.openxmlformats.org/presentationml/2006/ole">
            <mc:AlternateContent xmlns:mc="http://schemas.openxmlformats.org/markup-compatibility/2006">
              <mc:Choice xmlns:v="urn:schemas-microsoft-com:vml" Requires="v">
                <p:oleObj name="Worksheet" r:id="rId3" imgW="9875732" imgH="6271083" progId="Excel.Sheet.12">
                  <p:embed/>
                </p:oleObj>
              </mc:Choice>
              <mc:Fallback>
                <p:oleObj name="Worksheet" r:id="rId3" imgW="9875732" imgH="6271083" progId="Excel.Sheet.12">
                  <p:embed/>
                  <p:pic>
                    <p:nvPicPr>
                      <p:cNvPr id="0" name=""/>
                      <p:cNvPicPr/>
                      <p:nvPr/>
                    </p:nvPicPr>
                    <p:blipFill>
                      <a:blip r:embed="rId4"/>
                      <a:stretch>
                        <a:fillRect/>
                      </a:stretch>
                    </p:blipFill>
                    <p:spPr>
                      <a:xfrm>
                        <a:off x="146050" y="692699"/>
                        <a:ext cx="8855075" cy="6048663"/>
                      </a:xfrm>
                      <a:prstGeom prst="rect">
                        <a:avLst/>
                      </a:prstGeom>
                    </p:spPr>
                  </p:pic>
                </p:oleObj>
              </mc:Fallback>
            </mc:AlternateContent>
          </a:graphicData>
        </a:graphic>
      </p:graphicFrame>
    </p:spTree>
    <p:extLst>
      <p:ext uri="{BB962C8B-B14F-4D97-AF65-F5344CB8AC3E}">
        <p14:creationId xmlns:p14="http://schemas.microsoft.com/office/powerpoint/2010/main" val="3555558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 name="正方形/長方形 5"/>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15.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導入事例①</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（中央図書館）</a:t>
            </a:r>
          </a:p>
        </p:txBody>
      </p:sp>
      <p:graphicFrame>
        <p:nvGraphicFramePr>
          <p:cNvPr id="5" name="表 4"/>
          <p:cNvGraphicFramePr>
            <a:graphicFrameLocks noGrp="1"/>
          </p:cNvGraphicFramePr>
          <p:nvPr/>
        </p:nvGraphicFramePr>
        <p:xfrm>
          <a:off x="196100" y="615777"/>
          <a:ext cx="8739725" cy="5832648"/>
        </p:xfrm>
        <a:graphic>
          <a:graphicData uri="http://schemas.openxmlformats.org/drawingml/2006/table">
            <a:tbl>
              <a:tblPr firstRow="1" bandRow="1">
                <a:tableStyleId>{5C22544A-7EE6-4342-B048-85BDC9FD1C3A}</a:tableStyleId>
              </a:tblPr>
              <a:tblGrid>
                <a:gridCol w="1207548">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1224137">
                  <a:extLst>
                    <a:ext uri="{9D8B030D-6E8A-4147-A177-3AD203B41FA5}">
                      <a16:colId xmlns:a16="http://schemas.microsoft.com/office/drawing/2014/main" val="20002"/>
                    </a:ext>
                  </a:extLst>
                </a:gridCol>
                <a:gridCol w="2563624">
                  <a:extLst>
                    <a:ext uri="{9D8B030D-6E8A-4147-A177-3AD203B41FA5}">
                      <a16:colId xmlns:a16="http://schemas.microsoft.com/office/drawing/2014/main" val="20003"/>
                    </a:ext>
                  </a:extLst>
                </a:gridCol>
              </a:tblGrid>
              <a:tr h="576064">
                <a:tc>
                  <a:txBody>
                    <a:bodyPr/>
                    <a:lstStyle/>
                    <a:p>
                      <a:pPr algn="dist"/>
                      <a:r>
                        <a:rPr kumimoji="1" lang="ja-JP" altLang="en-US"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事業名</a:t>
                      </a:r>
                      <a:endParaRPr kumimoji="1" lang="en-US" altLang="ja-JP"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r>
                        <a:rPr kumimoji="1" lang="en-US" altLang="ja-JP"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大阪府立中央図書館</a:t>
                      </a:r>
                      <a:r>
                        <a:rPr kumimoji="1" lang="en-US" altLang="ja-JP"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a:t>
                      </a:r>
                      <a:endParaRPr kumimoji="1" lang="en-US" altLang="ja-JP"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76064">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契約者名</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アズビル株式会社（代表者）　</a:t>
                      </a:r>
                      <a:r>
                        <a:rPr kumimoji="1" lang="en-US" altLang="ja-JP"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NTT</a:t>
                      </a:r>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ファイナンス株式会社 </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28092">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契約期間</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平成</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26</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25</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日～令和</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31</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4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4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サービス期間は　平成</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27</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日～令和</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31</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年間）</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28092">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契約概要</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光熱水費削減額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36,024</a:t>
                      </a:r>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8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光熱水費削減保証額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32,421 </a:t>
                      </a:r>
                      <a:r>
                        <a:rPr kumimoji="1"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endParaRPr kumimoji="1"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サービス料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26,049</a:t>
                      </a:r>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　</a:t>
                      </a: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シェアード・セイビングス契約</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3024336">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施設概要</a:t>
                      </a:r>
                      <a:endParaRPr lang="ja-JP" altLang="en-US" dirty="0">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endPar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用途</a:t>
                      </a:r>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所在地</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竣工時期</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延床面積</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構造・階数</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図書館</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東大阪市荒本北</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1995</a:t>
                      </a:r>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30,770</a:t>
                      </a:r>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m</a:t>
                      </a:r>
                      <a:r>
                        <a:rPr kumimoji="1" lang="en-US" altLang="ja-JP" baseline="30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p>
                    <a:p>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鉄骨鉄筋コンクリート造</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地上</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階 　地下</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階</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bg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15" name="正方形/長方形 14"/>
          <p:cNvSpPr/>
          <p:nvPr/>
        </p:nvSpPr>
        <p:spPr>
          <a:xfrm>
            <a:off x="340115" y="6516271"/>
            <a:ext cx="8672561" cy="276999"/>
          </a:xfrm>
          <a:prstGeom prst="rect">
            <a:avLst/>
          </a:prstGeom>
        </p:spPr>
        <p:txBody>
          <a:bodyPr wrap="square" tIns="0" bIns="0">
            <a:spAutoFit/>
          </a:bodyPr>
          <a:lstStyle/>
          <a:p>
            <a:pPr algn="r"/>
            <a:r>
              <a:rPr lang="ja-JP" altLang="en-US" dirty="0">
                <a:latin typeface="Meiryo UI" panose="020B0604030504040204" pitchFamily="50" charset="-128"/>
                <a:ea typeface="Meiryo UI" panose="020B0604030504040204" pitchFamily="50" charset="-128"/>
                <a:cs typeface="Meiryo UI" panose="020B0604030504040204" pitchFamily="50" charset="-128"/>
              </a:rPr>
              <a:t> </a:t>
            </a:r>
            <a:r>
              <a:rPr lang="en-US" altLang="ja-JP" dirty="0">
                <a:latin typeface="Meiryo UI" panose="020B0604030504040204" pitchFamily="50" charset="-128"/>
                <a:ea typeface="Meiryo UI" panose="020B0604030504040204" pitchFamily="50" charset="-128"/>
                <a:cs typeface="Meiryo UI" panose="020B0604030504040204" pitchFamily="50" charset="-128"/>
              </a:rPr>
              <a:t>【</a:t>
            </a:r>
            <a:r>
              <a:rPr lang="ja-JP" altLang="en-US" dirty="0">
                <a:latin typeface="Meiryo UI" panose="020B0604030504040204" pitchFamily="50" charset="-128"/>
                <a:ea typeface="Meiryo UI" panose="020B0604030504040204" pitchFamily="50" charset="-128"/>
                <a:cs typeface="Meiryo UI" panose="020B0604030504040204" pitchFamily="50" charset="-128"/>
              </a:rPr>
              <a:t>参考</a:t>
            </a:r>
            <a:r>
              <a:rPr lang="en-US" altLang="ja-JP" dirty="0">
                <a:latin typeface="Meiryo UI" panose="020B0604030504040204" pitchFamily="50" charset="-128"/>
                <a:ea typeface="Meiryo UI" panose="020B0604030504040204" pitchFamily="50" charset="-128"/>
                <a:cs typeface="Meiryo UI" panose="020B0604030504040204" pitchFamily="50" charset="-128"/>
              </a:rPr>
              <a:t>】 </a:t>
            </a:r>
            <a:r>
              <a:rPr lang="ja-JP" altLang="en-US" dirty="0">
                <a:latin typeface="Meiryo UI" panose="020B0604030504040204" pitchFamily="50" charset="-128"/>
                <a:ea typeface="Meiryo UI" panose="020B0604030504040204" pitchFamily="50" charset="-128"/>
                <a:cs typeface="Meiryo UI" panose="020B0604030504040204" pitchFamily="50" charset="-128"/>
              </a:rPr>
              <a:t>国の補助金（ネット・ゼロ・エネルギー・ビル実証事業）</a:t>
            </a:r>
            <a:r>
              <a:rPr lang="en-US" altLang="ja-JP" dirty="0">
                <a:latin typeface="Meiryo UI" panose="020B0604030504040204" pitchFamily="50" charset="-128"/>
                <a:ea typeface="Meiryo UI" panose="020B0604030504040204" pitchFamily="50" charset="-128"/>
                <a:cs typeface="Meiryo UI" panose="020B0604030504040204" pitchFamily="50" charset="-128"/>
              </a:rPr>
              <a:t>91,267</a:t>
            </a:r>
            <a:r>
              <a:rPr lang="ja-JP" altLang="en-US" dirty="0">
                <a:latin typeface="Meiryo UI" panose="020B0604030504040204" pitchFamily="50" charset="-128"/>
                <a:ea typeface="Meiryo UI" panose="020B0604030504040204" pitchFamily="50" charset="-128"/>
                <a:cs typeface="Meiryo UI" panose="020B0604030504040204" pitchFamily="50" charset="-128"/>
              </a:rPr>
              <a:t>千円 を活用</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9" name="Picture 2" descr="D:\ItaniH\My Documents\□ESCO事業\□新規ESCO\■新規事業関連\6_中央図書館ＥＳＣＯ事業\IMG_449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529253" y="3516774"/>
            <a:ext cx="3483739" cy="2840458"/>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25</a:t>
            </a:fld>
            <a:endParaRPr kumimoji="1" lang="ja-JP" altLang="en-US"/>
          </a:p>
        </p:txBody>
      </p:sp>
    </p:spTree>
    <p:extLst>
      <p:ext uri="{BB962C8B-B14F-4D97-AF65-F5344CB8AC3E}">
        <p14:creationId xmlns:p14="http://schemas.microsoft.com/office/powerpoint/2010/main" val="1950643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60" name="直線コネクタ 259"/>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263" name="正方形/長方形 262"/>
          <p:cNvSpPr/>
          <p:nvPr/>
        </p:nvSpPr>
        <p:spPr>
          <a:xfrm>
            <a:off x="46513" y="626960"/>
            <a:ext cx="9001036" cy="338554"/>
          </a:xfrm>
          <a:prstGeom prst="rect">
            <a:avLst/>
          </a:prstGeom>
        </p:spPr>
        <p:txBody>
          <a:bodyPr wrap="square" tIns="0" bIns="0">
            <a:spAutoFit/>
          </a:bodyPr>
          <a:lstStyle/>
          <a:p>
            <a:pPr algn="just"/>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契約に基づく</a:t>
            </a:r>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Ｏ事業の経費と利益配分</a:t>
            </a:r>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4" name="Line 6"/>
          <p:cNvSpPr>
            <a:spLocks noChangeShapeType="1"/>
          </p:cNvSpPr>
          <p:nvPr/>
        </p:nvSpPr>
        <p:spPr bwMode="auto">
          <a:xfrm>
            <a:off x="338702" y="6076430"/>
            <a:ext cx="8452274" cy="0"/>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000">
              <a:latin typeface="Meiryo UI" panose="020B0604030504040204" pitchFamily="50" charset="-128"/>
              <a:ea typeface="Meiryo UI" panose="020B0604030504040204" pitchFamily="50" charset="-128"/>
              <a:cs typeface="Meiryo UI" panose="020B0604030504040204" pitchFamily="50" charset="-128"/>
            </a:endParaRPr>
          </a:p>
        </p:txBody>
      </p:sp>
      <p:sp>
        <p:nvSpPr>
          <p:cNvPr id="265" name="AutoShape 42"/>
          <p:cNvSpPr>
            <a:spLocks noChangeArrowheads="1"/>
          </p:cNvSpPr>
          <p:nvPr/>
        </p:nvSpPr>
        <p:spPr bwMode="auto">
          <a:xfrm>
            <a:off x="366933" y="5944778"/>
            <a:ext cx="2086865" cy="335613"/>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en-US"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7" name="AutoShape 42"/>
          <p:cNvSpPr>
            <a:spLocks noChangeArrowheads="1"/>
          </p:cNvSpPr>
          <p:nvPr/>
        </p:nvSpPr>
        <p:spPr bwMode="auto">
          <a:xfrm>
            <a:off x="3189100" y="5782594"/>
            <a:ext cx="2779181" cy="659021"/>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サービス期間（９年間）</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8" name="AutoShape 42"/>
          <p:cNvSpPr>
            <a:spLocks noChangeArrowheads="1"/>
          </p:cNvSpPr>
          <p:nvPr/>
        </p:nvSpPr>
        <p:spPr bwMode="auto">
          <a:xfrm>
            <a:off x="6445575" y="5782594"/>
            <a:ext cx="2086865" cy="662820"/>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契約期間満了後</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0" name="AutoShape 42"/>
          <p:cNvSpPr>
            <a:spLocks noChangeArrowheads="1"/>
          </p:cNvSpPr>
          <p:nvPr/>
        </p:nvSpPr>
        <p:spPr bwMode="auto">
          <a:xfrm>
            <a:off x="708967" y="5780494"/>
            <a:ext cx="1760642" cy="664920"/>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実施前</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1" name="Rectangle 8"/>
          <p:cNvSpPr>
            <a:spLocks noChangeArrowheads="1"/>
          </p:cNvSpPr>
          <p:nvPr/>
        </p:nvSpPr>
        <p:spPr bwMode="auto">
          <a:xfrm>
            <a:off x="3434621" y="2996567"/>
            <a:ext cx="2232246" cy="3081596"/>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49,429</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5" name="Rectangle 8"/>
          <p:cNvSpPr>
            <a:spLocks noChangeArrowheads="1"/>
          </p:cNvSpPr>
          <p:nvPr/>
        </p:nvSpPr>
        <p:spPr bwMode="auto">
          <a:xfrm>
            <a:off x="498772" y="1158127"/>
            <a:ext cx="2232246" cy="4918303"/>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85,453</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7" name="Rectangle 39"/>
          <p:cNvSpPr>
            <a:spLocks noChangeArrowheads="1"/>
          </p:cNvSpPr>
          <p:nvPr/>
        </p:nvSpPr>
        <p:spPr bwMode="auto">
          <a:xfrm>
            <a:off x="3434620" y="1158127"/>
            <a:ext cx="1116000" cy="1838440"/>
          </a:xfrm>
          <a:prstGeom prst="rect">
            <a:avLst/>
          </a:prstGeom>
          <a:gradFill flip="none" rotWithShape="1">
            <a:gsLst>
              <a:gs pos="0">
                <a:srgbClr val="92D050"/>
              </a:gs>
              <a:gs pos="50000">
                <a:schemeClr val="accent3">
                  <a:lumMod val="20000"/>
                  <a:lumOff val="80000"/>
                </a:schemeClr>
              </a:gs>
              <a:gs pos="100000">
                <a:srgbClr val="92D050"/>
              </a:gs>
            </a:gsLst>
            <a:lin ang="0" scaled="1"/>
            <a:tileRect/>
          </a:gradFill>
          <a:ln w="22225">
            <a:solidFill>
              <a:schemeClr val="tx1"/>
            </a:solidFill>
            <a:miter lim="800000"/>
            <a:headEnd/>
            <a:tailEnd/>
          </a:ln>
          <a:effectLst/>
        </p:spPr>
        <p:txBody>
          <a:bodyPr vert="horz" wrap="none"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削減額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36,024</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8" name="Rectangle 39"/>
          <p:cNvSpPr>
            <a:spLocks noChangeArrowheads="1"/>
          </p:cNvSpPr>
          <p:nvPr/>
        </p:nvSpPr>
        <p:spPr bwMode="auto">
          <a:xfrm>
            <a:off x="4542504" y="1878207"/>
            <a:ext cx="1116000" cy="1118360"/>
          </a:xfrm>
          <a:prstGeom prst="rect">
            <a:avLst/>
          </a:prstGeom>
          <a:gradFill flip="none" rotWithShape="1">
            <a:gsLst>
              <a:gs pos="0">
                <a:srgbClr val="FFFF00"/>
              </a:gs>
              <a:gs pos="50000">
                <a:srgbClr val="FFFFCC"/>
              </a:gs>
              <a:gs pos="100000">
                <a:srgbClr val="FFFF00"/>
              </a:gs>
            </a:gsLst>
            <a:lin ang="0" scaled="1"/>
            <a:tileRect/>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ESCO</a:t>
            </a: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サービス料</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26,049</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83" name="Rectangle 38"/>
          <p:cNvSpPr>
            <a:spLocks noChangeArrowheads="1"/>
          </p:cNvSpPr>
          <p:nvPr/>
        </p:nvSpPr>
        <p:spPr bwMode="auto">
          <a:xfrm>
            <a:off x="4542504" y="1158127"/>
            <a:ext cx="1116000" cy="720079"/>
          </a:xfrm>
          <a:prstGeom prst="rect">
            <a:avLst/>
          </a:prstGeom>
          <a:gradFill rotWithShape="1">
            <a:gsLst>
              <a:gs pos="0">
                <a:srgbClr val="00B0F0"/>
              </a:gs>
              <a:gs pos="50000">
                <a:srgbClr val="82DEFE"/>
              </a:gs>
              <a:gs pos="100000">
                <a:srgbClr val="00B0F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府の利益</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9,975</a:t>
            </a:r>
            <a:r>
              <a:rPr lang="en-US" altLang="ja-JP"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84" name="Rectangle 8"/>
          <p:cNvSpPr>
            <a:spLocks noChangeArrowheads="1"/>
          </p:cNvSpPr>
          <p:nvPr/>
        </p:nvSpPr>
        <p:spPr bwMode="auto">
          <a:xfrm>
            <a:off x="6357454" y="2996567"/>
            <a:ext cx="2232246" cy="3081596"/>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49,429</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85" name="Rectangle 38"/>
          <p:cNvSpPr>
            <a:spLocks noChangeArrowheads="1"/>
          </p:cNvSpPr>
          <p:nvPr/>
        </p:nvSpPr>
        <p:spPr bwMode="auto">
          <a:xfrm>
            <a:off x="6357453" y="1158127"/>
            <a:ext cx="2232000" cy="1838440"/>
          </a:xfrm>
          <a:prstGeom prst="rect">
            <a:avLst/>
          </a:prstGeom>
          <a:gradFill rotWithShape="1">
            <a:gsLst>
              <a:gs pos="0">
                <a:srgbClr val="00B0F0"/>
              </a:gs>
              <a:gs pos="50000">
                <a:srgbClr val="82DEFE"/>
              </a:gs>
              <a:gs pos="100000">
                <a:srgbClr val="00B0F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府の利益</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36,024</a:t>
            </a:r>
            <a:r>
              <a:rPr lang="en-US" altLang="ja-JP"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86" name="タイトル 1"/>
          <p:cNvSpPr txBox="1">
            <a:spLocks/>
          </p:cNvSpPr>
          <p:nvPr/>
        </p:nvSpPr>
        <p:spPr>
          <a:xfrm>
            <a:off x="6638178" y="650216"/>
            <a:ext cx="2219232" cy="466139"/>
          </a:xfrm>
          <a:prstGeom prst="rect">
            <a:avLst/>
          </a:prstGeom>
        </p:spPr>
        <p:txBody>
          <a:bodyPr vert="horz" anchor="t">
            <a:normAutofit/>
          </a:bodyPr>
          <a:lstStyle>
            <a:lvl1pPr algn="l" rtl="0" eaLnBrk="1" latinLnBrk="0" hangingPunct="1">
              <a:spcBef>
                <a:spcPct val="0"/>
              </a:spcBef>
              <a:buNone/>
              <a:defRPr kumimoji="1" sz="4000" kern="1200">
                <a:solidFill>
                  <a:schemeClr val="tx2"/>
                </a:solidFill>
                <a:latin typeface="+mj-lt"/>
                <a:ea typeface="+mj-ea"/>
                <a:cs typeface="+mj-cs"/>
              </a:defRPr>
            </a:lvl1pPr>
          </a:lstStyle>
          <a:p>
            <a:pPr algn="ctr">
              <a:defRPr/>
            </a:pP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（単位：千円／年）</a:t>
            </a:r>
          </a:p>
        </p:txBody>
      </p:sp>
      <p:sp>
        <p:nvSpPr>
          <p:cNvPr id="287" name="正方形/長方形 286"/>
          <p:cNvSpPr/>
          <p:nvPr/>
        </p:nvSpPr>
        <p:spPr>
          <a:xfrm>
            <a:off x="201979" y="6502830"/>
            <a:ext cx="8672561" cy="276999"/>
          </a:xfrm>
          <a:prstGeom prst="rect">
            <a:avLst/>
          </a:prstGeom>
        </p:spPr>
        <p:txBody>
          <a:bodyPr wrap="square" tIns="0" bIns="0">
            <a:spAutoFit/>
          </a:bodyPr>
          <a:lstStyle/>
          <a:p>
            <a:pPr algn="ctr"/>
            <a:r>
              <a:rPr lang="ja-JP" altLang="en-US" b="1" dirty="0">
                <a:latin typeface="Meiryo UI" panose="020B0604030504040204" pitchFamily="50" charset="-128"/>
                <a:ea typeface="Meiryo UI" panose="020B0604030504040204" pitchFamily="50" charset="-128"/>
                <a:cs typeface="Meiryo UI" panose="020B0604030504040204" pitchFamily="50" charset="-128"/>
              </a:rPr>
              <a:t> </a:t>
            </a:r>
            <a:r>
              <a:rPr lang="en-US" altLang="ja-JP" b="1" dirty="0">
                <a:latin typeface="Meiryo UI" panose="020B0604030504040204" pitchFamily="50" charset="-128"/>
                <a:ea typeface="Meiryo UI" panose="020B0604030504040204" pitchFamily="50" charset="-128"/>
                <a:cs typeface="Meiryo UI" panose="020B0604030504040204" pitchFamily="50" charset="-128"/>
              </a:rPr>
              <a:t>【</a:t>
            </a:r>
            <a:r>
              <a:rPr lang="ja-JP" altLang="en-US" b="1" dirty="0">
                <a:latin typeface="Meiryo UI" panose="020B0604030504040204" pitchFamily="50" charset="-128"/>
                <a:ea typeface="Meiryo UI" panose="020B0604030504040204" pitchFamily="50" charset="-128"/>
                <a:cs typeface="Meiryo UI" panose="020B0604030504040204" pitchFamily="50" charset="-128"/>
              </a:rPr>
              <a:t>参考</a:t>
            </a:r>
            <a:r>
              <a:rPr lang="en-US" altLang="ja-JP" b="1" dirty="0">
                <a:latin typeface="Meiryo UI" panose="020B0604030504040204" pitchFamily="50" charset="-128"/>
                <a:ea typeface="Meiryo UI" panose="020B0604030504040204" pitchFamily="50" charset="-128"/>
                <a:cs typeface="Meiryo UI" panose="020B0604030504040204" pitchFamily="50" charset="-128"/>
              </a:rPr>
              <a:t>】 </a:t>
            </a:r>
            <a:r>
              <a:rPr lang="ja-JP" altLang="en-US" b="1" dirty="0">
                <a:latin typeface="Meiryo UI" panose="020B0604030504040204" pitchFamily="50" charset="-128"/>
                <a:ea typeface="Meiryo UI" panose="020B0604030504040204" pitchFamily="50" charset="-128"/>
                <a:cs typeface="Meiryo UI" panose="020B0604030504040204" pitchFamily="50" charset="-128"/>
              </a:rPr>
              <a:t>国の補助金（ネット・ゼロ・エネルギー・ビル実証事業）</a:t>
            </a:r>
            <a:r>
              <a:rPr lang="en-US" altLang="ja-JP" b="1" dirty="0">
                <a:latin typeface="Meiryo UI" panose="020B0604030504040204" pitchFamily="50" charset="-128"/>
                <a:ea typeface="Meiryo UI" panose="020B0604030504040204" pitchFamily="50" charset="-128"/>
                <a:cs typeface="Meiryo UI" panose="020B0604030504040204" pitchFamily="50" charset="-128"/>
              </a:rPr>
              <a:t>91,267</a:t>
            </a:r>
            <a:r>
              <a:rPr lang="ja-JP" altLang="en-US" b="1" dirty="0">
                <a:latin typeface="Meiryo UI" panose="020B0604030504040204" pitchFamily="50" charset="-128"/>
                <a:ea typeface="Meiryo UI" panose="020B0604030504040204" pitchFamily="50" charset="-128"/>
                <a:cs typeface="Meiryo UI" panose="020B0604030504040204" pitchFamily="50" charset="-128"/>
              </a:rPr>
              <a:t>千円 を活用</a:t>
            </a:r>
            <a:endParaRPr lang="en-US" altLang="ja-JP"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正方形/長方形 20"/>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15.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導入事例①</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（中央図書館）</a:t>
            </a: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26</a:t>
            </a:fld>
            <a:endParaRPr kumimoji="1" lang="ja-JP" altLang="en-US"/>
          </a:p>
        </p:txBody>
      </p:sp>
    </p:spTree>
    <p:extLst>
      <p:ext uri="{BB962C8B-B14F-4D97-AF65-F5344CB8AC3E}">
        <p14:creationId xmlns:p14="http://schemas.microsoft.com/office/powerpoint/2010/main" val="1126623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64" name="正方形/長方形 163"/>
          <p:cNvSpPr/>
          <p:nvPr/>
        </p:nvSpPr>
        <p:spPr>
          <a:xfrm>
            <a:off x="7524328" y="5949014"/>
            <a:ext cx="1296144" cy="754053"/>
          </a:xfrm>
          <a:prstGeom prst="rect">
            <a:avLst/>
          </a:prstGeom>
        </p:spPr>
        <p:txBody>
          <a:bodyPr wrap="square" tIns="0" bIns="0">
            <a:spAutoFit/>
          </a:bodyPr>
          <a:lstStyle/>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CO</a:t>
            </a:r>
            <a:r>
              <a:rPr lang="en-US" altLang="ja-JP" sz="7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削減率</a:t>
            </a:r>
            <a:endParaRPr lang="en-US" altLang="ja-JP"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42.7</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3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（計画値）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nvGrpSpPr>
          <p:cNvPr id="2" name="グループ化 1"/>
          <p:cNvGrpSpPr>
            <a:grpSpLocks noChangeAspect="1"/>
          </p:cNvGrpSpPr>
          <p:nvPr/>
        </p:nvGrpSpPr>
        <p:grpSpPr>
          <a:xfrm>
            <a:off x="1258792" y="1916832"/>
            <a:ext cx="7201640" cy="3168469"/>
            <a:chOff x="185037" y="1126170"/>
            <a:chExt cx="8773926" cy="3860220"/>
          </a:xfrm>
        </p:grpSpPr>
        <p:grpSp>
          <p:nvGrpSpPr>
            <p:cNvPr id="6" name="グループ化 5"/>
            <p:cNvGrpSpPr/>
            <p:nvPr/>
          </p:nvGrpSpPr>
          <p:grpSpPr>
            <a:xfrm>
              <a:off x="185037" y="1126170"/>
              <a:ext cx="8773926" cy="3860220"/>
              <a:chOff x="0" y="-236842"/>
              <a:chExt cx="8773926" cy="3860220"/>
            </a:xfrm>
          </p:grpSpPr>
          <p:pic>
            <p:nvPicPr>
              <p:cNvPr id="7" name="図 6" descr="「フリーイラスト　木」の画像検索結果"/>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5911" r="52265" b="5906"/>
              <a:stretch/>
            </p:blipFill>
            <p:spPr bwMode="auto">
              <a:xfrm>
                <a:off x="1348182" y="893562"/>
                <a:ext cx="388519" cy="642739"/>
              </a:xfrm>
              <a:prstGeom prst="rect">
                <a:avLst/>
              </a:prstGeom>
              <a:noFill/>
              <a:extLst>
                <a:ext uri="{909E8E84-426E-40DD-AFC4-6F175D3DCCD1}">
                  <a14:hiddenFill xmlns:a14="http://schemas.microsoft.com/office/drawing/2010/main">
                    <a:solidFill>
                      <a:srgbClr val="FFFFFF"/>
                    </a:solidFill>
                  </a14:hiddenFill>
                </a:ext>
              </a:extLst>
            </p:spPr>
          </p:pic>
          <p:sp>
            <p:nvSpPr>
              <p:cNvPr id="8" name="直角三角形 7"/>
              <p:cNvSpPr/>
              <p:nvPr/>
            </p:nvSpPr>
            <p:spPr>
              <a:xfrm flipH="1">
                <a:off x="4874271" y="3345881"/>
                <a:ext cx="343763" cy="256528"/>
              </a:xfrm>
              <a:prstGeom prst="rtTriangle">
                <a:avLst/>
              </a:prstGeom>
              <a:solidFill>
                <a:schemeClr val="tx1">
                  <a:lumMod val="50000"/>
                  <a:lumOff val="50000"/>
                </a:schemeClr>
              </a:solidFill>
              <a:ln>
                <a:no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9" name="直角三角形 8"/>
              <p:cNvSpPr/>
              <p:nvPr/>
            </p:nvSpPr>
            <p:spPr>
              <a:xfrm>
                <a:off x="2027478" y="3429342"/>
                <a:ext cx="343173" cy="192064"/>
              </a:xfrm>
              <a:prstGeom prst="rtTriangle">
                <a:avLst/>
              </a:prstGeom>
              <a:solidFill>
                <a:schemeClr val="tx1">
                  <a:lumMod val="50000"/>
                  <a:lumOff val="50000"/>
                </a:schemeClr>
              </a:solidFill>
              <a:ln>
                <a:no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0" name="正方形/長方形 9"/>
              <p:cNvSpPr/>
              <p:nvPr/>
            </p:nvSpPr>
            <p:spPr>
              <a:xfrm>
                <a:off x="755670" y="3422530"/>
                <a:ext cx="1787069" cy="11557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1" name="正方形/長方形 10"/>
              <p:cNvSpPr/>
              <p:nvPr/>
            </p:nvSpPr>
            <p:spPr>
              <a:xfrm>
                <a:off x="3139723" y="3422530"/>
                <a:ext cx="214660" cy="18895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3" name="正方形/長方形 12"/>
              <p:cNvSpPr/>
              <p:nvPr/>
            </p:nvSpPr>
            <p:spPr>
              <a:xfrm>
                <a:off x="2487661" y="3569963"/>
                <a:ext cx="2394685" cy="5341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4" name="直角三角形 13"/>
              <p:cNvSpPr/>
              <p:nvPr/>
            </p:nvSpPr>
            <p:spPr>
              <a:xfrm>
                <a:off x="2370647" y="3429341"/>
                <a:ext cx="343763" cy="192064"/>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5" name="正方形/長方形 14"/>
              <p:cNvSpPr/>
              <p:nvPr/>
            </p:nvSpPr>
            <p:spPr>
              <a:xfrm>
                <a:off x="1910349" y="3422528"/>
                <a:ext cx="2358907"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6" name="正方形/長方形 15"/>
              <p:cNvSpPr/>
              <p:nvPr/>
            </p:nvSpPr>
            <p:spPr>
              <a:xfrm>
                <a:off x="753242" y="2568200"/>
                <a:ext cx="70964" cy="96890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7" name="正方形/長方形 16"/>
              <p:cNvSpPr/>
              <p:nvPr/>
            </p:nvSpPr>
            <p:spPr>
              <a:xfrm>
                <a:off x="1653816" y="1524917"/>
                <a:ext cx="71553" cy="199864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8" name="正方形/長方形 17"/>
              <p:cNvSpPr/>
              <p:nvPr/>
            </p:nvSpPr>
            <p:spPr>
              <a:xfrm>
                <a:off x="2410502" y="296162"/>
                <a:ext cx="71553" cy="266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9" name="正方形/長方形 18"/>
              <p:cNvSpPr/>
              <p:nvPr/>
            </p:nvSpPr>
            <p:spPr>
              <a:xfrm>
                <a:off x="3207044" y="293530"/>
                <a:ext cx="71553" cy="316413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0" name="正方形/長方形 19"/>
              <p:cNvSpPr/>
              <p:nvPr/>
            </p:nvSpPr>
            <p:spPr>
              <a:xfrm>
                <a:off x="3903944" y="3427489"/>
                <a:ext cx="177231" cy="18895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1" name="正方形/長方形 20"/>
              <p:cNvSpPr/>
              <p:nvPr/>
            </p:nvSpPr>
            <p:spPr>
              <a:xfrm>
                <a:off x="3958747" y="733950"/>
                <a:ext cx="71553" cy="271875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2" name="正方形/長方形 21"/>
              <p:cNvSpPr/>
              <p:nvPr/>
            </p:nvSpPr>
            <p:spPr>
              <a:xfrm>
                <a:off x="4697931" y="3257741"/>
                <a:ext cx="3208059" cy="12759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3" name="正方形/長方形 22"/>
              <p:cNvSpPr/>
              <p:nvPr/>
            </p:nvSpPr>
            <p:spPr>
              <a:xfrm>
                <a:off x="4259528" y="3260110"/>
                <a:ext cx="2359497"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4" name="正方形/長方形 23"/>
              <p:cNvSpPr/>
              <p:nvPr/>
            </p:nvSpPr>
            <p:spPr>
              <a:xfrm>
                <a:off x="4252147" y="2953416"/>
                <a:ext cx="45387" cy="63823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5" name="正方形/長方形 24"/>
              <p:cNvSpPr/>
              <p:nvPr/>
            </p:nvSpPr>
            <p:spPr>
              <a:xfrm>
                <a:off x="4695503" y="3271990"/>
                <a:ext cx="203677" cy="32462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6" name="正方形/長方形 25"/>
              <p:cNvSpPr/>
              <p:nvPr/>
            </p:nvSpPr>
            <p:spPr>
              <a:xfrm>
                <a:off x="4745324" y="738909"/>
                <a:ext cx="71553" cy="17928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8" name="正方形/長方形 27"/>
              <p:cNvSpPr/>
              <p:nvPr/>
            </p:nvSpPr>
            <p:spPr>
              <a:xfrm>
                <a:off x="756009" y="2935598"/>
                <a:ext cx="5121713" cy="3561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9" name="正方形/長方形 28"/>
              <p:cNvSpPr/>
              <p:nvPr/>
            </p:nvSpPr>
            <p:spPr>
              <a:xfrm>
                <a:off x="4745324" y="2935595"/>
                <a:ext cx="3800776"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0" name="正方形/長方形 29"/>
              <p:cNvSpPr/>
              <p:nvPr/>
            </p:nvSpPr>
            <p:spPr>
              <a:xfrm>
                <a:off x="7054647" y="1567008"/>
                <a:ext cx="28800" cy="396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1" name="正方形/長方形 30"/>
              <p:cNvSpPr/>
              <p:nvPr/>
            </p:nvSpPr>
            <p:spPr>
              <a:xfrm>
                <a:off x="7836242" y="1177119"/>
                <a:ext cx="71553" cy="214451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2" name="正方形/長方形 31"/>
              <p:cNvSpPr/>
              <p:nvPr/>
            </p:nvSpPr>
            <p:spPr>
              <a:xfrm>
                <a:off x="8478339" y="1552355"/>
                <a:ext cx="71553" cy="150401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3" name="正方形/長方形 32"/>
              <p:cNvSpPr/>
              <p:nvPr/>
            </p:nvSpPr>
            <p:spPr>
              <a:xfrm>
                <a:off x="7873469" y="3027604"/>
                <a:ext cx="643392"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4" name="正方形/長方形 33"/>
              <p:cNvSpPr/>
              <p:nvPr/>
            </p:nvSpPr>
            <p:spPr>
              <a:xfrm>
                <a:off x="6278034" y="734478"/>
                <a:ext cx="71553" cy="257268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5" name="正方形/長方形 34"/>
              <p:cNvSpPr/>
              <p:nvPr/>
            </p:nvSpPr>
            <p:spPr>
              <a:xfrm>
                <a:off x="6081680" y="3053277"/>
                <a:ext cx="249848"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6" name="正方形/長方形 35"/>
              <p:cNvSpPr/>
              <p:nvPr/>
            </p:nvSpPr>
            <p:spPr>
              <a:xfrm>
                <a:off x="5870093" y="733995"/>
                <a:ext cx="17888" cy="261782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7" name="正方形/長方形 36"/>
              <p:cNvSpPr/>
              <p:nvPr/>
            </p:nvSpPr>
            <p:spPr>
              <a:xfrm>
                <a:off x="6074357" y="761615"/>
                <a:ext cx="17888" cy="259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8" name="正方形/長方形 37"/>
              <p:cNvSpPr/>
              <p:nvPr/>
            </p:nvSpPr>
            <p:spPr>
              <a:xfrm>
                <a:off x="5877416" y="3092948"/>
                <a:ext cx="214660"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39" name="正方形/長方形 38"/>
              <p:cNvSpPr/>
              <p:nvPr/>
            </p:nvSpPr>
            <p:spPr>
              <a:xfrm>
                <a:off x="779991" y="2566348"/>
                <a:ext cx="595420" cy="53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0" name="正方形/長方形 39"/>
              <p:cNvSpPr/>
              <p:nvPr/>
            </p:nvSpPr>
            <p:spPr>
              <a:xfrm flipV="1">
                <a:off x="1380402" y="2523322"/>
                <a:ext cx="7159826"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1" name="正方形/長方形 40"/>
              <p:cNvSpPr/>
              <p:nvPr/>
            </p:nvSpPr>
            <p:spPr>
              <a:xfrm>
                <a:off x="3062564" y="738267"/>
                <a:ext cx="17888" cy="222294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2" name="正方形/長方形 41"/>
              <p:cNvSpPr/>
              <p:nvPr/>
            </p:nvSpPr>
            <p:spPr>
              <a:xfrm>
                <a:off x="1372858" y="1508187"/>
                <a:ext cx="1087466" cy="6409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3" name="正方形/長方形 42"/>
              <p:cNvSpPr/>
              <p:nvPr/>
            </p:nvSpPr>
            <p:spPr>
              <a:xfrm flipV="1">
                <a:off x="1385375" y="1954747"/>
                <a:ext cx="7124049"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4" name="正方形/長方形 43"/>
              <p:cNvSpPr/>
              <p:nvPr/>
            </p:nvSpPr>
            <p:spPr>
              <a:xfrm flipV="1">
                <a:off x="1385374" y="1166658"/>
                <a:ext cx="6640656"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5" name="正方形/長方形 44"/>
              <p:cNvSpPr/>
              <p:nvPr/>
            </p:nvSpPr>
            <p:spPr>
              <a:xfrm flipV="1">
                <a:off x="1390357" y="1555743"/>
                <a:ext cx="7133409"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6" name="正方形/長方形 45"/>
              <p:cNvSpPr/>
              <p:nvPr/>
            </p:nvSpPr>
            <p:spPr>
              <a:xfrm flipV="1">
                <a:off x="1390359" y="1368638"/>
                <a:ext cx="1060002"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8" name="正方形/長方形 47"/>
              <p:cNvSpPr/>
              <p:nvPr/>
            </p:nvSpPr>
            <p:spPr>
              <a:xfrm>
                <a:off x="6728427" y="278801"/>
                <a:ext cx="28621" cy="90803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49" name="正方形/長方形 48"/>
              <p:cNvSpPr/>
              <p:nvPr/>
            </p:nvSpPr>
            <p:spPr>
              <a:xfrm flipV="1">
                <a:off x="2411090" y="293128"/>
                <a:ext cx="858415"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0" name="正方形/長方形 49"/>
              <p:cNvSpPr/>
              <p:nvPr/>
            </p:nvSpPr>
            <p:spPr>
              <a:xfrm>
                <a:off x="8012305" y="1087101"/>
                <a:ext cx="28621" cy="47681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1" name="正方形/長方形 50"/>
              <p:cNvSpPr/>
              <p:nvPr/>
            </p:nvSpPr>
            <p:spPr>
              <a:xfrm>
                <a:off x="4334791" y="245198"/>
                <a:ext cx="28621" cy="49288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2" name="正方形/長方形 51"/>
              <p:cNvSpPr/>
              <p:nvPr/>
            </p:nvSpPr>
            <p:spPr>
              <a:xfrm>
                <a:off x="8505279" y="1472408"/>
                <a:ext cx="28621" cy="4721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3" name="正方形/長方形 52"/>
              <p:cNvSpPr/>
              <p:nvPr/>
            </p:nvSpPr>
            <p:spPr>
              <a:xfrm flipV="1">
                <a:off x="4459019" y="190168"/>
                <a:ext cx="2188800"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4" name="正方形/長方形 53"/>
              <p:cNvSpPr/>
              <p:nvPr/>
            </p:nvSpPr>
            <p:spPr>
              <a:xfrm>
                <a:off x="6627160" y="192424"/>
                <a:ext cx="28621" cy="10143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5" name="正方形/長方形 54"/>
              <p:cNvSpPr/>
              <p:nvPr/>
            </p:nvSpPr>
            <p:spPr>
              <a:xfrm>
                <a:off x="4444196" y="187341"/>
                <a:ext cx="17888" cy="10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6" name="正方形/長方形 55"/>
              <p:cNvSpPr/>
              <p:nvPr/>
            </p:nvSpPr>
            <p:spPr>
              <a:xfrm flipV="1">
                <a:off x="4339013" y="288626"/>
                <a:ext cx="107330"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7" name="正方形/長方形 56"/>
              <p:cNvSpPr/>
              <p:nvPr/>
            </p:nvSpPr>
            <p:spPr>
              <a:xfrm flipV="1">
                <a:off x="6631466" y="280708"/>
                <a:ext cx="107330"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8" name="正方形/長方形 57"/>
              <p:cNvSpPr/>
              <p:nvPr/>
            </p:nvSpPr>
            <p:spPr>
              <a:xfrm>
                <a:off x="2694814" y="310678"/>
                <a:ext cx="17888" cy="4313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59" name="正方形/長方形 58"/>
              <p:cNvSpPr/>
              <p:nvPr/>
            </p:nvSpPr>
            <p:spPr>
              <a:xfrm>
                <a:off x="2986995" y="310679"/>
                <a:ext cx="17888" cy="43132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0" name="正方形/長方形 59"/>
              <p:cNvSpPr/>
              <p:nvPr/>
            </p:nvSpPr>
            <p:spPr>
              <a:xfrm>
                <a:off x="2748742" y="5959"/>
                <a:ext cx="28621" cy="30547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1" name="正方形/長方形 60"/>
              <p:cNvSpPr/>
              <p:nvPr/>
            </p:nvSpPr>
            <p:spPr>
              <a:xfrm>
                <a:off x="2894594" y="0"/>
                <a:ext cx="26020" cy="30547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2" name="正方形/長方形 61"/>
              <p:cNvSpPr/>
              <p:nvPr/>
            </p:nvSpPr>
            <p:spPr>
              <a:xfrm flipV="1">
                <a:off x="2757113" y="2244"/>
                <a:ext cx="162835"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3" name="正方形/長方形 62"/>
              <p:cNvSpPr/>
              <p:nvPr/>
            </p:nvSpPr>
            <p:spPr>
              <a:xfrm>
                <a:off x="6301992" y="437387"/>
                <a:ext cx="28621" cy="91235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4" name="正方形/長方形 63"/>
              <p:cNvSpPr/>
              <p:nvPr/>
            </p:nvSpPr>
            <p:spPr>
              <a:xfrm>
                <a:off x="5671584" y="446362"/>
                <a:ext cx="28621" cy="28919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5" name="正方形/長方形 64"/>
              <p:cNvSpPr/>
              <p:nvPr/>
            </p:nvSpPr>
            <p:spPr>
              <a:xfrm flipV="1">
                <a:off x="5670599" y="459296"/>
                <a:ext cx="646451" cy="1780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6" name="正方形/長方形 65"/>
              <p:cNvSpPr/>
              <p:nvPr/>
            </p:nvSpPr>
            <p:spPr>
              <a:xfrm>
                <a:off x="1497913" y="1375929"/>
                <a:ext cx="17888" cy="14665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7" name="正方形/長方形 66"/>
              <p:cNvSpPr/>
              <p:nvPr/>
            </p:nvSpPr>
            <p:spPr>
              <a:xfrm>
                <a:off x="1619581" y="1381728"/>
                <a:ext cx="17888" cy="14665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8" name="正方形/長方形 67"/>
              <p:cNvSpPr/>
              <p:nvPr/>
            </p:nvSpPr>
            <p:spPr>
              <a:xfrm>
                <a:off x="1754487" y="1377643"/>
                <a:ext cx="17888" cy="14665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69" name="正方形/長方形 68"/>
              <p:cNvSpPr/>
              <p:nvPr/>
            </p:nvSpPr>
            <p:spPr>
              <a:xfrm>
                <a:off x="1879463" y="1373557"/>
                <a:ext cx="17888" cy="14665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0" name="正方形/長方形 69"/>
              <p:cNvSpPr/>
              <p:nvPr/>
            </p:nvSpPr>
            <p:spPr>
              <a:xfrm>
                <a:off x="2014368" y="1372767"/>
                <a:ext cx="17888" cy="14665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1" name="正方形/長方形 70"/>
              <p:cNvSpPr/>
              <p:nvPr/>
            </p:nvSpPr>
            <p:spPr>
              <a:xfrm>
                <a:off x="2146107" y="1375271"/>
                <a:ext cx="17888" cy="14665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2" name="正方形/長方形 71"/>
              <p:cNvSpPr/>
              <p:nvPr/>
            </p:nvSpPr>
            <p:spPr>
              <a:xfrm>
                <a:off x="2278474" y="1376014"/>
                <a:ext cx="17888" cy="14665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3" name="正方形/長方形 72"/>
              <p:cNvSpPr/>
              <p:nvPr/>
            </p:nvSpPr>
            <p:spPr>
              <a:xfrm>
                <a:off x="2245819" y="1551299"/>
                <a:ext cx="17888" cy="97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4" name="正方形/長方形 73"/>
              <p:cNvSpPr/>
              <p:nvPr/>
            </p:nvSpPr>
            <p:spPr>
              <a:xfrm>
                <a:off x="2069639" y="1557039"/>
                <a:ext cx="17888" cy="97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5" name="正方形/長方形 74"/>
              <p:cNvSpPr/>
              <p:nvPr/>
            </p:nvSpPr>
            <p:spPr>
              <a:xfrm>
                <a:off x="2887905" y="2532921"/>
                <a:ext cx="17888" cy="4321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6" name="正方形/長方形 75"/>
              <p:cNvSpPr/>
              <p:nvPr/>
            </p:nvSpPr>
            <p:spPr>
              <a:xfrm>
                <a:off x="1365445" y="1087574"/>
                <a:ext cx="28621" cy="1537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7" name="正方形/長方形 76"/>
              <p:cNvSpPr/>
              <p:nvPr/>
            </p:nvSpPr>
            <p:spPr>
              <a:xfrm rot="19937653">
                <a:off x="7868194" y="2365682"/>
                <a:ext cx="571579"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8" name="正方形/長方形 77"/>
              <p:cNvSpPr/>
              <p:nvPr/>
            </p:nvSpPr>
            <p:spPr>
              <a:xfrm rot="19937653">
                <a:off x="7800837" y="2284017"/>
                <a:ext cx="643756"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79" name="正方形/長方形 78"/>
              <p:cNvSpPr/>
              <p:nvPr/>
            </p:nvSpPr>
            <p:spPr>
              <a:xfrm>
                <a:off x="8403323" y="2234458"/>
                <a:ext cx="108000"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0" name="正方形/長方形 79"/>
              <p:cNvSpPr/>
              <p:nvPr/>
            </p:nvSpPr>
            <p:spPr>
              <a:xfrm>
                <a:off x="8403983" y="2139364"/>
                <a:ext cx="108000" cy="1680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1" name="正方形/長方形 80"/>
              <p:cNvSpPr/>
              <p:nvPr/>
            </p:nvSpPr>
            <p:spPr>
              <a:xfrm rot="1610390">
                <a:off x="7863730" y="2102803"/>
                <a:ext cx="571579"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2" name="正方形/長方形 81"/>
              <p:cNvSpPr/>
              <p:nvPr/>
            </p:nvSpPr>
            <p:spPr>
              <a:xfrm rot="1610390">
                <a:off x="8033580" y="2050528"/>
                <a:ext cx="391579"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3" name="正方形/長方形 82"/>
              <p:cNvSpPr/>
              <p:nvPr/>
            </p:nvSpPr>
            <p:spPr>
              <a:xfrm>
                <a:off x="7982757" y="2361201"/>
                <a:ext cx="18000" cy="8899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4" name="正方形/長方形 83"/>
              <p:cNvSpPr/>
              <p:nvPr/>
            </p:nvSpPr>
            <p:spPr>
              <a:xfrm>
                <a:off x="8088121" y="2311817"/>
                <a:ext cx="18000" cy="8881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5" name="正方形/長方形 84"/>
              <p:cNvSpPr/>
              <p:nvPr/>
            </p:nvSpPr>
            <p:spPr>
              <a:xfrm>
                <a:off x="8181045" y="2265448"/>
                <a:ext cx="18000" cy="8460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6" name="正方形/長方形 85"/>
              <p:cNvSpPr/>
              <p:nvPr/>
            </p:nvSpPr>
            <p:spPr>
              <a:xfrm>
                <a:off x="8281785" y="2204710"/>
                <a:ext cx="18000" cy="8899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7" name="正方形/長方形 86"/>
              <p:cNvSpPr/>
              <p:nvPr/>
            </p:nvSpPr>
            <p:spPr>
              <a:xfrm>
                <a:off x="8395578" y="2151112"/>
                <a:ext cx="18000" cy="8880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8" name="正方形/長方形 87"/>
              <p:cNvSpPr/>
              <p:nvPr/>
            </p:nvSpPr>
            <p:spPr>
              <a:xfrm>
                <a:off x="8285999" y="2096313"/>
                <a:ext cx="18000" cy="8460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89" name="正方形/長方形 88"/>
              <p:cNvSpPr/>
              <p:nvPr/>
            </p:nvSpPr>
            <p:spPr>
              <a:xfrm>
                <a:off x="8159971" y="2039791"/>
                <a:ext cx="18000" cy="8899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90" name="正方形/長方形 89"/>
              <p:cNvSpPr/>
              <p:nvPr/>
            </p:nvSpPr>
            <p:spPr>
              <a:xfrm>
                <a:off x="8024898" y="1981976"/>
                <a:ext cx="18000" cy="7081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91" name="Rectangle 2401"/>
              <p:cNvSpPr>
                <a:spLocks noChangeArrowheads="1"/>
              </p:cNvSpPr>
              <p:nvPr/>
            </p:nvSpPr>
            <p:spPr bwMode="auto">
              <a:xfrm>
                <a:off x="6357007" y="1201455"/>
                <a:ext cx="1467979" cy="52998"/>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92" name="Rectangle 2401"/>
              <p:cNvSpPr>
                <a:spLocks noChangeArrowheads="1"/>
              </p:cNvSpPr>
              <p:nvPr/>
            </p:nvSpPr>
            <p:spPr bwMode="auto">
              <a:xfrm>
                <a:off x="6356842" y="752776"/>
                <a:ext cx="36000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93" name="Rectangle 2401"/>
              <p:cNvSpPr>
                <a:spLocks noChangeArrowheads="1"/>
              </p:cNvSpPr>
              <p:nvPr/>
            </p:nvSpPr>
            <p:spPr bwMode="auto">
              <a:xfrm>
                <a:off x="6363192" y="2553604"/>
                <a:ext cx="147600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95" name="Rectangle 2401"/>
              <p:cNvSpPr>
                <a:spLocks noChangeArrowheads="1"/>
              </p:cNvSpPr>
              <p:nvPr/>
            </p:nvSpPr>
            <p:spPr bwMode="auto">
              <a:xfrm>
                <a:off x="4051123" y="2553604"/>
                <a:ext cx="1791979"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96" name="Rectangle 2401"/>
              <p:cNvSpPr>
                <a:spLocks noChangeArrowheads="1"/>
              </p:cNvSpPr>
              <p:nvPr/>
            </p:nvSpPr>
            <p:spPr bwMode="auto">
              <a:xfrm>
                <a:off x="6363192" y="2965096"/>
                <a:ext cx="1461794"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97" name="Rectangle 2401"/>
              <p:cNvSpPr>
                <a:spLocks noChangeArrowheads="1"/>
              </p:cNvSpPr>
              <p:nvPr/>
            </p:nvSpPr>
            <p:spPr bwMode="auto">
              <a:xfrm>
                <a:off x="4286073" y="2984146"/>
                <a:ext cx="1575979"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98" name="Rectangle 2401"/>
              <p:cNvSpPr>
                <a:spLocks noChangeArrowheads="1"/>
              </p:cNvSpPr>
              <p:nvPr/>
            </p:nvSpPr>
            <p:spPr bwMode="auto">
              <a:xfrm>
                <a:off x="3297145" y="2984146"/>
                <a:ext cx="927978"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99" name="Rectangle 2401"/>
              <p:cNvSpPr>
                <a:spLocks noChangeArrowheads="1"/>
              </p:cNvSpPr>
              <p:nvPr/>
            </p:nvSpPr>
            <p:spPr bwMode="auto">
              <a:xfrm>
                <a:off x="3290795" y="1983842"/>
                <a:ext cx="643989"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00" name="Rectangle 2401"/>
              <p:cNvSpPr>
                <a:spLocks noChangeArrowheads="1"/>
              </p:cNvSpPr>
              <p:nvPr/>
            </p:nvSpPr>
            <p:spPr bwMode="auto">
              <a:xfrm>
                <a:off x="4044773" y="1983842"/>
                <a:ext cx="67999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01" name="Rectangle 2401"/>
              <p:cNvSpPr>
                <a:spLocks noChangeArrowheads="1"/>
              </p:cNvSpPr>
              <p:nvPr/>
            </p:nvSpPr>
            <p:spPr bwMode="auto">
              <a:xfrm>
                <a:off x="4831752" y="1983842"/>
                <a:ext cx="100800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02" name="Rectangle 2401"/>
              <p:cNvSpPr>
                <a:spLocks noChangeArrowheads="1"/>
              </p:cNvSpPr>
              <p:nvPr/>
            </p:nvSpPr>
            <p:spPr bwMode="auto">
              <a:xfrm>
                <a:off x="3290795" y="1586800"/>
                <a:ext cx="643989" cy="52997"/>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03" name="Rectangle 2401"/>
              <p:cNvSpPr>
                <a:spLocks noChangeArrowheads="1"/>
              </p:cNvSpPr>
              <p:nvPr/>
            </p:nvSpPr>
            <p:spPr bwMode="auto">
              <a:xfrm>
                <a:off x="3290795" y="1199619"/>
                <a:ext cx="643989" cy="52309"/>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04" name="Rectangle 2401"/>
              <p:cNvSpPr>
                <a:spLocks noChangeArrowheads="1"/>
              </p:cNvSpPr>
              <p:nvPr/>
            </p:nvSpPr>
            <p:spPr bwMode="auto">
              <a:xfrm>
                <a:off x="3297145" y="755944"/>
                <a:ext cx="643989" cy="54734"/>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05" name="Rectangle 2401"/>
              <p:cNvSpPr>
                <a:spLocks noChangeArrowheads="1"/>
              </p:cNvSpPr>
              <p:nvPr/>
            </p:nvSpPr>
            <p:spPr bwMode="auto">
              <a:xfrm>
                <a:off x="4824573" y="752776"/>
                <a:ext cx="100800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06" name="Rectangle 2401"/>
              <p:cNvSpPr>
                <a:spLocks noChangeArrowheads="1"/>
              </p:cNvSpPr>
              <p:nvPr/>
            </p:nvSpPr>
            <p:spPr bwMode="auto">
              <a:xfrm>
                <a:off x="4837273" y="1201455"/>
                <a:ext cx="972000" cy="52998"/>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07" name="Rectangle 2401"/>
              <p:cNvSpPr>
                <a:spLocks noChangeArrowheads="1"/>
              </p:cNvSpPr>
              <p:nvPr/>
            </p:nvSpPr>
            <p:spPr bwMode="auto">
              <a:xfrm>
                <a:off x="2507405" y="1983842"/>
                <a:ext cx="53599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10" name="Rectangle 2401"/>
              <p:cNvSpPr>
                <a:spLocks noChangeArrowheads="1"/>
              </p:cNvSpPr>
              <p:nvPr/>
            </p:nvSpPr>
            <p:spPr bwMode="auto">
              <a:xfrm>
                <a:off x="2094655" y="1983842"/>
                <a:ext cx="14400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11" name="Rectangle 2401"/>
              <p:cNvSpPr>
                <a:spLocks noChangeArrowheads="1"/>
              </p:cNvSpPr>
              <p:nvPr/>
            </p:nvSpPr>
            <p:spPr bwMode="auto">
              <a:xfrm>
                <a:off x="2272455" y="1983842"/>
                <a:ext cx="14400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12" name="Rectangle 2401"/>
              <p:cNvSpPr>
                <a:spLocks noChangeArrowheads="1"/>
              </p:cNvSpPr>
              <p:nvPr/>
            </p:nvSpPr>
            <p:spPr bwMode="auto">
              <a:xfrm>
                <a:off x="2507404" y="2553603"/>
                <a:ext cx="362567" cy="55049"/>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13" name="Rectangle 2401"/>
              <p:cNvSpPr>
                <a:spLocks noChangeArrowheads="1"/>
              </p:cNvSpPr>
              <p:nvPr/>
            </p:nvSpPr>
            <p:spPr bwMode="auto">
              <a:xfrm>
                <a:off x="3290795" y="2553604"/>
                <a:ext cx="643989"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14" name="Rectangle 2401"/>
              <p:cNvSpPr>
                <a:spLocks noChangeArrowheads="1"/>
              </p:cNvSpPr>
              <p:nvPr/>
            </p:nvSpPr>
            <p:spPr bwMode="auto">
              <a:xfrm>
                <a:off x="2097036" y="1584238"/>
                <a:ext cx="144000" cy="53294"/>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15" name="Rectangle 2401"/>
              <p:cNvSpPr>
                <a:spLocks noChangeArrowheads="1"/>
              </p:cNvSpPr>
              <p:nvPr/>
            </p:nvSpPr>
            <p:spPr bwMode="auto">
              <a:xfrm>
                <a:off x="2270730" y="1584238"/>
                <a:ext cx="144000" cy="53294"/>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116" name="Rectangle 2401"/>
              <p:cNvSpPr>
                <a:spLocks noChangeArrowheads="1"/>
              </p:cNvSpPr>
              <p:nvPr/>
            </p:nvSpPr>
            <p:spPr bwMode="auto">
              <a:xfrm>
                <a:off x="4832261" y="1587469"/>
                <a:ext cx="97200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pic>
            <p:nvPicPr>
              <p:cNvPr id="117" name="Picture 2" descr="https://encrypted-tbn0.gstatic.com/images?q=tbn:ANd9GcRjmd8qj_Zz-qQv9SLU1wrYTX_ZyTVXoVO0kFHylDBx4piZgPQZelV6D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flipH="1">
                <a:off x="3531728" y="357036"/>
                <a:ext cx="826931" cy="406455"/>
              </a:xfrm>
              <a:prstGeom prst="rect">
                <a:avLst/>
              </a:prstGeom>
              <a:noFill/>
              <a:scene3d>
                <a:camera prst="orthographicFront">
                  <a:rot lat="0" lon="0" rev="60000"/>
                </a:camera>
                <a:lightRig rig="threePt" dir="t"/>
              </a:scene3d>
              <a:extLst>
                <a:ext uri="{909E8E84-426E-40DD-AFC4-6F175D3DCCD1}">
                  <a14:hiddenFill xmlns:a14="http://schemas.microsoft.com/office/drawing/2010/main">
                    <a:solidFill>
                      <a:srgbClr val="FFFFFF"/>
                    </a:solidFill>
                  </a14:hiddenFill>
                </a:ext>
              </a:extLst>
            </p:spPr>
          </p:pic>
          <p:sp>
            <p:nvSpPr>
              <p:cNvPr id="118" name="Rectangle 2290"/>
              <p:cNvSpPr>
                <a:spLocks noChangeArrowheads="1"/>
              </p:cNvSpPr>
              <p:nvPr/>
            </p:nvSpPr>
            <p:spPr bwMode="auto">
              <a:xfrm>
                <a:off x="4377573" y="320018"/>
                <a:ext cx="552806" cy="395999"/>
              </a:xfrm>
              <a:prstGeom prst="rect">
                <a:avLst/>
              </a:prstGeom>
              <a:pattFill prst="pct25">
                <a:fgClr>
                  <a:schemeClr val="bg1">
                    <a:lumMod val="50000"/>
                  </a:schemeClr>
                </a:fgClr>
                <a:bgClr>
                  <a:schemeClr val="bg1"/>
                </a:bgClr>
              </a:pattFill>
              <a:ln w="9525">
                <a:solidFill>
                  <a:schemeClr val="bg1">
                    <a:lumMod val="50000"/>
                  </a:schemeClr>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pic>
            <p:nvPicPr>
              <p:cNvPr id="119" name="irc_mi" descr="「フリーイラスト パソコン」の画像検索結果"/>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14939" y="3226490"/>
                <a:ext cx="290037" cy="180950"/>
              </a:xfrm>
              <a:prstGeom prst="rect">
                <a:avLst/>
              </a:prstGeom>
              <a:noFill/>
              <a:extLst>
                <a:ext uri="{909E8E84-426E-40DD-AFC4-6F175D3DCCD1}">
                  <a14:hiddenFill xmlns:a14="http://schemas.microsoft.com/office/drawing/2010/main">
                    <a:solidFill>
                      <a:srgbClr val="FFFFFF"/>
                    </a:solidFill>
                  </a14:hiddenFill>
                </a:ext>
              </a:extLst>
            </p:spPr>
          </p:pic>
          <p:cxnSp>
            <p:nvCxnSpPr>
              <p:cNvPr id="120" name="直線コネクタ 119"/>
              <p:cNvCxnSpPr/>
              <p:nvPr/>
            </p:nvCxnSpPr>
            <p:spPr>
              <a:xfrm>
                <a:off x="0" y="2577318"/>
                <a:ext cx="107232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a:off x="8521926" y="2572367"/>
                <a:ext cx="25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2" name="図 121" descr="「フリーイラスト　木」の画像検索結果"/>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5911" r="52265"/>
              <a:stretch/>
            </p:blipFill>
            <p:spPr bwMode="auto">
              <a:xfrm>
                <a:off x="202786" y="1637175"/>
                <a:ext cx="808255" cy="967632"/>
              </a:xfrm>
              <a:prstGeom prst="rect">
                <a:avLst/>
              </a:prstGeom>
              <a:noFill/>
              <a:extLst>
                <a:ext uri="{909E8E84-426E-40DD-AFC4-6F175D3DCCD1}">
                  <a14:hiddenFill xmlns:a14="http://schemas.microsoft.com/office/drawing/2010/main">
                    <a:solidFill>
                      <a:srgbClr val="FFFFFF"/>
                    </a:solidFill>
                  </a14:hiddenFill>
                </a:ext>
              </a:extLst>
            </p:spPr>
          </p:pic>
          <p:pic>
            <p:nvPicPr>
              <p:cNvPr id="123" name="irc_ilrp_mut" descr="https://encrypted-tbn0.gstatic.com/images?q=tbn:ANd9GcTun3Wk8fZkiTMG4GUM7T1h0O7nWyrCdiAh66vcSMABJ9KelYcVItIq-C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18249" y="-236842"/>
                <a:ext cx="296690" cy="296629"/>
              </a:xfrm>
              <a:prstGeom prst="rect">
                <a:avLst/>
              </a:prstGeom>
              <a:noFill/>
              <a:extLst>
                <a:ext uri="{909E8E84-426E-40DD-AFC4-6F175D3DCCD1}">
                  <a14:hiddenFill xmlns:a14="http://schemas.microsoft.com/office/drawing/2010/main">
                    <a:solidFill>
                      <a:srgbClr val="FFFFFF"/>
                    </a:solidFill>
                  </a14:hiddenFill>
                </a:ext>
              </a:extLst>
            </p:spPr>
          </p:pic>
          <p:sp>
            <p:nvSpPr>
              <p:cNvPr id="124" name="右矢印 123"/>
              <p:cNvSpPr>
                <a:spLocks noChangeAspect="1"/>
              </p:cNvSpPr>
              <p:nvPr/>
            </p:nvSpPr>
            <p:spPr>
              <a:xfrm rot="2437414">
                <a:off x="3215869" y="75838"/>
                <a:ext cx="272581" cy="117914"/>
              </a:xfrm>
              <a:prstGeom prst="rightArrow">
                <a:avLst>
                  <a:gd name="adj1" fmla="val 39121"/>
                  <a:gd name="adj2" fmla="val 9831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25" name="右矢印 124"/>
              <p:cNvSpPr>
                <a:spLocks noChangeAspect="1"/>
              </p:cNvSpPr>
              <p:nvPr/>
            </p:nvSpPr>
            <p:spPr>
              <a:xfrm rot="2437414">
                <a:off x="3323700" y="-2292"/>
                <a:ext cx="272581" cy="124157"/>
              </a:xfrm>
              <a:prstGeom prst="rightArrow">
                <a:avLst>
                  <a:gd name="adj1" fmla="val 39121"/>
                  <a:gd name="adj2" fmla="val 9831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269" name="Rectangle 2401"/>
              <p:cNvSpPr>
                <a:spLocks noChangeArrowheads="1"/>
              </p:cNvSpPr>
              <p:nvPr/>
            </p:nvSpPr>
            <p:spPr bwMode="auto">
              <a:xfrm>
                <a:off x="1745196" y="2549342"/>
                <a:ext cx="653487" cy="55049"/>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grpSp>
        <p:sp>
          <p:nvSpPr>
            <p:cNvPr id="126" name="正方形/長方形 125"/>
            <p:cNvSpPr/>
            <p:nvPr/>
          </p:nvSpPr>
          <p:spPr>
            <a:xfrm flipV="1">
              <a:off x="2596127" y="2094715"/>
              <a:ext cx="4336533" cy="36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p>
          </p:txBody>
        </p:sp>
        <p:sp>
          <p:nvSpPr>
            <p:cNvPr id="142" name="テキスト ボックス 141"/>
            <p:cNvSpPr txBox="1"/>
            <p:nvPr/>
          </p:nvSpPr>
          <p:spPr>
            <a:xfrm>
              <a:off x="1930233" y="4320601"/>
              <a:ext cx="1385236" cy="200055"/>
            </a:xfrm>
            <a:prstGeom prst="rect">
              <a:avLst/>
            </a:prstGeom>
            <a:noFill/>
          </p:spPr>
          <p:txBody>
            <a:bodyPr wrap="square" rtlCol="0">
              <a:spAutoFit/>
            </a:bodyPr>
            <a:lstStyle/>
            <a:p>
              <a:pPr algn="ct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空調機械室</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3" name="テキスト ボックス 142"/>
            <p:cNvSpPr txBox="1"/>
            <p:nvPr/>
          </p:nvSpPr>
          <p:spPr>
            <a:xfrm>
              <a:off x="1115616" y="4316848"/>
              <a:ext cx="592937" cy="200055"/>
            </a:xfrm>
            <a:prstGeom prst="rect">
              <a:avLst/>
            </a:prstGeom>
            <a:noFill/>
          </p:spPr>
          <p:txBody>
            <a:bodyPr wrap="square" rtlCol="0">
              <a:spAutoFit/>
            </a:bodyPr>
            <a:lstStyle/>
            <a:p>
              <a:pPr algn="ct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電気室</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55496" y="4501098"/>
              <a:ext cx="298420" cy="26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44563" y="4351074"/>
              <a:ext cx="223963" cy="123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38676" y="4594059"/>
              <a:ext cx="258198" cy="17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6" name="Picture 6"/>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39396" y="4594050"/>
              <a:ext cx="258198" cy="17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2" name="テキスト ボックス 191"/>
            <p:cNvSpPr txBox="1"/>
            <p:nvPr/>
          </p:nvSpPr>
          <p:spPr>
            <a:xfrm>
              <a:off x="3258249" y="4600385"/>
              <a:ext cx="1385236" cy="200055"/>
            </a:xfrm>
            <a:prstGeom prst="rect">
              <a:avLst/>
            </a:prstGeom>
            <a:noFill/>
          </p:spPr>
          <p:txBody>
            <a:bodyPr wrap="square" rtlCol="0">
              <a:spAutoFit/>
            </a:bodyPr>
            <a:lstStyle/>
            <a:p>
              <a:pPr algn="ctr"/>
              <a:r>
                <a:rPr kumimoji="1" lang="en-US" altLang="ja-JP" sz="700" b="1" dirty="0">
                  <a:latin typeface="メイリオ" panose="020B0604030504040204" pitchFamily="50" charset="-128"/>
                  <a:ea typeface="メイリオ" panose="020B0604030504040204" pitchFamily="50" charset="-128"/>
                  <a:cs typeface="メイリオ" panose="020B0604030504040204" pitchFamily="50" charset="-128"/>
                </a:rPr>
                <a:t>BEMS</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31"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926428" y="4509321"/>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descr="ターボ冷凍機"/>
            <p:cNvPicPr>
              <a:picLocks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316489" y="4390617"/>
              <a:ext cx="356209" cy="511558"/>
            </a:xfrm>
            <a:prstGeom prst="rect">
              <a:avLst/>
            </a:prstGeom>
            <a:noFill/>
            <a:extLst>
              <a:ext uri="{909E8E84-426E-40DD-AFC4-6F175D3DCCD1}">
                <a14:hiddenFill xmlns:a14="http://schemas.microsoft.com/office/drawing/2010/main">
                  <a:solidFill>
                    <a:srgbClr val="FFFFFF"/>
                  </a:solidFill>
                </a14:hiddenFill>
              </a:ext>
            </a:extLst>
          </p:spPr>
        </p:pic>
        <p:pic>
          <p:nvPicPr>
            <p:cNvPr id="209"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124461" y="4505511"/>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9" name="テキスト ボックス 228"/>
            <p:cNvSpPr txBox="1"/>
            <p:nvPr/>
          </p:nvSpPr>
          <p:spPr>
            <a:xfrm>
              <a:off x="4564855" y="4419352"/>
              <a:ext cx="1385236" cy="200055"/>
            </a:xfrm>
            <a:prstGeom prst="rect">
              <a:avLst/>
            </a:prstGeom>
            <a:noFill/>
          </p:spPr>
          <p:txBody>
            <a:bodyPr wrap="square" rtlCol="0">
              <a:spAutoFit/>
            </a:bodyPr>
            <a:lstStyle/>
            <a:p>
              <a:pPr algn="ct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駐車場</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1" name="テキスト ボックス 230"/>
            <p:cNvSpPr txBox="1"/>
            <p:nvPr/>
          </p:nvSpPr>
          <p:spPr>
            <a:xfrm>
              <a:off x="6586508" y="4412993"/>
              <a:ext cx="1385236" cy="200055"/>
            </a:xfrm>
            <a:prstGeom prst="rect">
              <a:avLst/>
            </a:prstGeom>
            <a:noFill/>
          </p:spPr>
          <p:txBody>
            <a:bodyPr wrap="square" rtlCol="0">
              <a:spAutoFit/>
            </a:bodyPr>
            <a:lstStyle/>
            <a:p>
              <a:pPr algn="ct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駐車場</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5" name="テキスト ボックス 234"/>
            <p:cNvSpPr txBox="1"/>
            <p:nvPr/>
          </p:nvSpPr>
          <p:spPr>
            <a:xfrm>
              <a:off x="6586508" y="3512360"/>
              <a:ext cx="1385236" cy="20005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大ホール</a:t>
              </a:r>
            </a:p>
          </p:txBody>
        </p:sp>
        <p:sp>
          <p:nvSpPr>
            <p:cNvPr id="236" name="テキスト ボックス 235"/>
            <p:cNvSpPr txBox="1"/>
            <p:nvPr/>
          </p:nvSpPr>
          <p:spPr>
            <a:xfrm>
              <a:off x="4821932" y="3587420"/>
              <a:ext cx="1385236" cy="20005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玄関ホール</a:t>
              </a:r>
            </a:p>
          </p:txBody>
        </p:sp>
        <p:sp>
          <p:nvSpPr>
            <p:cNvPr id="237" name="テキスト ボックス 236"/>
            <p:cNvSpPr txBox="1"/>
            <p:nvPr/>
          </p:nvSpPr>
          <p:spPr>
            <a:xfrm>
              <a:off x="7244784" y="3061989"/>
              <a:ext cx="821700" cy="200055"/>
            </a:xfrm>
            <a:prstGeom prst="rect">
              <a:avLst/>
            </a:prstGeom>
            <a:noFill/>
          </p:spPr>
          <p:txBody>
            <a:bodyPr wrap="square" rtlCol="0">
              <a:spAutoFit/>
            </a:bodyPr>
            <a:lstStyle/>
            <a:p>
              <a:pPr algn="ct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会議室</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8" name="テキスト ボックス 237"/>
            <p:cNvSpPr txBox="1"/>
            <p:nvPr/>
          </p:nvSpPr>
          <p:spPr>
            <a:xfrm>
              <a:off x="6469973" y="3061989"/>
              <a:ext cx="821700" cy="200055"/>
            </a:xfrm>
            <a:prstGeom prst="rect">
              <a:avLst/>
            </a:prstGeom>
            <a:noFill/>
          </p:spPr>
          <p:txBody>
            <a:bodyPr wrap="square" rtlCol="0">
              <a:spAutoFit/>
            </a:bodyPr>
            <a:lstStyle/>
            <a:p>
              <a:pPr algn="ct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会議室</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39"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688999" y="3041162"/>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0"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672698" y="2640163"/>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1"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2678312" y="2249239"/>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2" name="テキスト ボックス 241"/>
            <p:cNvSpPr txBox="1"/>
            <p:nvPr/>
          </p:nvSpPr>
          <p:spPr>
            <a:xfrm>
              <a:off x="2622104" y="2250531"/>
              <a:ext cx="821700" cy="20005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機械室</a:t>
              </a:r>
            </a:p>
          </p:txBody>
        </p:sp>
        <p:sp>
          <p:nvSpPr>
            <p:cNvPr id="243" name="テキスト ボックス 242"/>
            <p:cNvSpPr txBox="1"/>
            <p:nvPr/>
          </p:nvSpPr>
          <p:spPr>
            <a:xfrm>
              <a:off x="2622451" y="2638965"/>
              <a:ext cx="821700" cy="20005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機械室</a:t>
              </a:r>
            </a:p>
          </p:txBody>
        </p:sp>
        <p:sp>
          <p:nvSpPr>
            <p:cNvPr id="244" name="テキスト ボックス 243"/>
            <p:cNvSpPr txBox="1"/>
            <p:nvPr/>
          </p:nvSpPr>
          <p:spPr>
            <a:xfrm>
              <a:off x="2627224" y="3054215"/>
              <a:ext cx="821700" cy="20005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機械室</a:t>
              </a:r>
            </a:p>
          </p:txBody>
        </p:sp>
        <p:sp>
          <p:nvSpPr>
            <p:cNvPr id="249" name="Rectangle 2401"/>
            <p:cNvSpPr>
              <a:spLocks noChangeArrowheads="1"/>
            </p:cNvSpPr>
            <p:nvPr/>
          </p:nvSpPr>
          <p:spPr bwMode="auto">
            <a:xfrm>
              <a:off x="1942391" y="3348953"/>
              <a:ext cx="283569"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pic>
          <p:nvPicPr>
            <p:cNvPr id="250"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350088" y="3045921"/>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1"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339401" y="2253998"/>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3" name="テキスト ボックス 252"/>
            <p:cNvSpPr txBox="1"/>
            <p:nvPr/>
          </p:nvSpPr>
          <p:spPr>
            <a:xfrm>
              <a:off x="4294680" y="2643725"/>
              <a:ext cx="821701" cy="20005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機械室</a:t>
              </a:r>
            </a:p>
          </p:txBody>
        </p:sp>
        <p:sp>
          <p:nvSpPr>
            <p:cNvPr id="254" name="テキスト ボックス 253"/>
            <p:cNvSpPr txBox="1"/>
            <p:nvPr/>
          </p:nvSpPr>
          <p:spPr>
            <a:xfrm>
              <a:off x="4310594" y="3058974"/>
              <a:ext cx="821701" cy="20005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機械室</a:t>
              </a:r>
            </a:p>
          </p:txBody>
        </p:sp>
        <p:pic>
          <p:nvPicPr>
            <p:cNvPr id="256"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336520" y="2651040"/>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1" name="Rectangle 2401"/>
            <p:cNvSpPr>
              <a:spLocks noChangeArrowheads="1"/>
            </p:cNvSpPr>
            <p:nvPr/>
          </p:nvSpPr>
          <p:spPr bwMode="auto">
            <a:xfrm>
              <a:off x="1947632" y="2947188"/>
              <a:ext cx="283569"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sp>
          <p:nvSpPr>
            <p:cNvPr id="262" name="テキスト ボックス 261"/>
            <p:cNvSpPr txBox="1"/>
            <p:nvPr/>
          </p:nvSpPr>
          <p:spPr>
            <a:xfrm>
              <a:off x="1988179" y="2562343"/>
              <a:ext cx="821700" cy="20005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屋上庭園</a:t>
              </a:r>
            </a:p>
          </p:txBody>
        </p:sp>
        <p:sp>
          <p:nvSpPr>
            <p:cNvPr id="266" name="Rectangle 2401"/>
            <p:cNvSpPr>
              <a:spLocks noChangeArrowheads="1"/>
            </p:cNvSpPr>
            <p:nvPr/>
          </p:nvSpPr>
          <p:spPr bwMode="auto">
            <a:xfrm>
              <a:off x="3091773" y="3913020"/>
              <a:ext cx="144000" cy="54000"/>
            </a:xfrm>
            <a:prstGeom prst="rect">
              <a:avLst/>
            </a:prstGeom>
            <a:pattFill prst="ltDnDiag">
              <a:fgClr>
                <a:srgbClr val="00B0F0"/>
              </a:fgClr>
              <a:bgClr>
                <a:srgbClr val="FFFF00"/>
              </a:bgClr>
            </a:pattFill>
            <a:ln w="9525">
              <a:solidFill>
                <a:srgbClr val="00B0F0"/>
              </a:solidFill>
              <a:miter lim="800000"/>
              <a:headEnd/>
              <a:tailEnd/>
            </a:ln>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a:p>
          </p:txBody>
        </p:sp>
        <p:pic>
          <p:nvPicPr>
            <p:cNvPr id="272"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31840" y="4119337"/>
              <a:ext cx="107622" cy="134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3" name="テキスト ボックス 272"/>
            <p:cNvSpPr txBox="1"/>
            <p:nvPr/>
          </p:nvSpPr>
          <p:spPr>
            <a:xfrm>
              <a:off x="2475746" y="3959073"/>
              <a:ext cx="1385236" cy="200055"/>
            </a:xfrm>
            <a:prstGeom prst="rect">
              <a:avLst/>
            </a:prstGeom>
            <a:noFill/>
          </p:spPr>
          <p:txBody>
            <a:bodyPr wrap="square" rtlCol="0">
              <a:spAutoFit/>
            </a:bodyPr>
            <a:lstStyle/>
            <a:p>
              <a:pPr algn="ctr"/>
              <a:r>
                <a:rPr kumimoji="1" lang="en-US" altLang="ja-JP" sz="700" b="1" dirty="0">
                  <a:latin typeface="メイリオ" panose="020B0604030504040204" pitchFamily="50" charset="-128"/>
                  <a:ea typeface="メイリオ" panose="020B0604030504040204" pitchFamily="50" charset="-128"/>
                  <a:cs typeface="メイリオ" panose="020B0604030504040204" pitchFamily="50" charset="-128"/>
                </a:rPr>
                <a:t>WC</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74"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74706" y="3659813"/>
              <a:ext cx="107622" cy="134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303843" y="3659813"/>
              <a:ext cx="107622" cy="134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9" name="テキスト ボックス 278"/>
            <p:cNvSpPr txBox="1"/>
            <p:nvPr/>
          </p:nvSpPr>
          <p:spPr>
            <a:xfrm>
              <a:off x="1739622" y="3499186"/>
              <a:ext cx="1385236" cy="200055"/>
            </a:xfrm>
            <a:prstGeom prst="rect">
              <a:avLst/>
            </a:prstGeom>
            <a:noFill/>
          </p:spPr>
          <p:txBody>
            <a:bodyPr wrap="square" rtlCol="0">
              <a:spAutoFit/>
            </a:bodyPr>
            <a:lstStyle/>
            <a:p>
              <a:pPr algn="ctr"/>
              <a:r>
                <a:rPr kumimoji="1" lang="en-US" altLang="ja-JP" sz="700" b="1" dirty="0">
                  <a:latin typeface="メイリオ" panose="020B0604030504040204" pitchFamily="50" charset="-128"/>
                  <a:ea typeface="メイリオ" panose="020B0604030504040204" pitchFamily="50" charset="-128"/>
                  <a:cs typeface="メイリオ" panose="020B0604030504040204" pitchFamily="50" charset="-128"/>
                </a:rPr>
                <a:t>WC</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80"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62863" y="3146452"/>
              <a:ext cx="107622" cy="134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1"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92000" y="3146452"/>
              <a:ext cx="107622" cy="134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2" name="テキスト ボックス 281"/>
            <p:cNvSpPr txBox="1"/>
            <p:nvPr/>
          </p:nvSpPr>
          <p:spPr>
            <a:xfrm>
              <a:off x="1727779" y="2997433"/>
              <a:ext cx="1385236" cy="200055"/>
            </a:xfrm>
            <a:prstGeom prst="rect">
              <a:avLst/>
            </a:prstGeom>
            <a:noFill/>
          </p:spPr>
          <p:txBody>
            <a:bodyPr wrap="square" rtlCol="0">
              <a:spAutoFit/>
            </a:bodyPr>
            <a:lstStyle/>
            <a:p>
              <a:pPr algn="ctr"/>
              <a:r>
                <a:rPr kumimoji="1" lang="en-US" altLang="ja-JP" sz="700" b="1" dirty="0">
                  <a:latin typeface="メイリオ" panose="020B0604030504040204" pitchFamily="50" charset="-128"/>
                  <a:ea typeface="メイリオ" panose="020B0604030504040204" pitchFamily="50" charset="-128"/>
                  <a:cs typeface="メイリオ" panose="020B0604030504040204" pitchFamily="50" charset="-128"/>
                </a:rPr>
                <a:t>WC</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9" name="テキスト ボックス 308"/>
            <p:cNvSpPr txBox="1"/>
            <p:nvPr/>
          </p:nvSpPr>
          <p:spPr>
            <a:xfrm>
              <a:off x="5779730" y="1866299"/>
              <a:ext cx="821700" cy="200055"/>
            </a:xfrm>
            <a:prstGeom prst="rect">
              <a:avLst/>
            </a:prstGeom>
            <a:noFill/>
          </p:spPr>
          <p:txBody>
            <a:bodyPr wrap="square" rtlCol="0">
              <a:spAutoFit/>
            </a:bodyPr>
            <a:lstStyle/>
            <a:p>
              <a:pPr algn="ctr"/>
              <a:r>
                <a:rPr kumimoji="1" lang="en-US" altLang="ja-JP" sz="700" b="1" dirty="0">
                  <a:latin typeface="メイリオ" panose="020B0604030504040204" pitchFamily="50" charset="-128"/>
                  <a:ea typeface="メイリオ" panose="020B0604030504040204" pitchFamily="50" charset="-128"/>
                  <a:cs typeface="メイリオ" panose="020B0604030504040204" pitchFamily="50" charset="-128"/>
                </a:rPr>
                <a:t>EV</a:t>
              </a: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機械室</a:t>
              </a:r>
            </a:p>
          </p:txBody>
        </p:sp>
        <p:pic>
          <p:nvPicPr>
            <p:cNvPr id="1050" name="Picture 13"/>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11364" y="3646876"/>
              <a:ext cx="240905" cy="294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 name="Picture 7"/>
            <p:cNvPicPr>
              <a:picLocks noChangeAspect="1" noChangeArrowheads="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619010" y="4505511"/>
              <a:ext cx="175200" cy="26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51" name="Picture 14"/>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0159" y="4460465"/>
              <a:ext cx="547833" cy="366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2" name="テキスト ボックス 331"/>
            <p:cNvSpPr txBox="1"/>
            <p:nvPr/>
          </p:nvSpPr>
          <p:spPr>
            <a:xfrm>
              <a:off x="5563928" y="3069565"/>
              <a:ext cx="1385236" cy="200055"/>
            </a:xfrm>
            <a:prstGeom prst="rect">
              <a:avLst/>
            </a:prstGeom>
            <a:noFill/>
          </p:spPr>
          <p:txBody>
            <a:bodyPr wrap="square" rtlCol="0">
              <a:spAutoFit/>
            </a:bodyPr>
            <a:lstStyle/>
            <a:p>
              <a:pPr algn="ct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ＥＶ</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257" name="正方形/長方形 256"/>
          <p:cNvSpPr/>
          <p:nvPr/>
        </p:nvSpPr>
        <p:spPr>
          <a:xfrm>
            <a:off x="46513" y="626960"/>
            <a:ext cx="9001036" cy="338554"/>
          </a:xfrm>
          <a:prstGeom prst="rect">
            <a:avLst/>
          </a:prstGeom>
        </p:spPr>
        <p:txBody>
          <a:bodyPr wrap="square" tIns="0" bIns="0">
            <a:spAutoFit/>
          </a:bodyPr>
          <a:lstStyle/>
          <a:p>
            <a:pPr algn="just"/>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主な省エネルギー改修内容</a:t>
            </a:r>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01" name="グループ化 300"/>
          <p:cNvGrpSpPr>
            <a:grpSpLocks noChangeAspect="1"/>
          </p:cNvGrpSpPr>
          <p:nvPr/>
        </p:nvGrpSpPr>
        <p:grpSpPr>
          <a:xfrm>
            <a:off x="5189316" y="5798441"/>
            <a:ext cx="1088616" cy="1044000"/>
            <a:chOff x="482817" y="872580"/>
            <a:chExt cx="1162050" cy="1114425"/>
          </a:xfrm>
        </p:grpSpPr>
        <p:pic>
          <p:nvPicPr>
            <p:cNvPr id="303" name="Picture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2817" y="872580"/>
              <a:ext cx="11620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3061" y="1250253"/>
              <a:ext cx="871907" cy="37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6"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7585" y="1047532"/>
              <a:ext cx="648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8"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2129" y="1412762"/>
              <a:ext cx="612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20" name="グループ化 319"/>
          <p:cNvGrpSpPr>
            <a:grpSpLocks noChangeAspect="1"/>
          </p:cNvGrpSpPr>
          <p:nvPr/>
        </p:nvGrpSpPr>
        <p:grpSpPr>
          <a:xfrm>
            <a:off x="6369863" y="5798441"/>
            <a:ext cx="1088616" cy="1044000"/>
            <a:chOff x="482817" y="872580"/>
            <a:chExt cx="1162050" cy="1114425"/>
          </a:xfrm>
        </p:grpSpPr>
        <p:pic>
          <p:nvPicPr>
            <p:cNvPr id="321" name="Picture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2817" y="872580"/>
              <a:ext cx="11620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2"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3061" y="1250253"/>
              <a:ext cx="871907" cy="37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4"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7585" y="1047532"/>
              <a:ext cx="648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6"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2129" y="1412762"/>
              <a:ext cx="612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27" name="グループ化 326"/>
          <p:cNvGrpSpPr>
            <a:grpSpLocks noChangeAspect="1"/>
          </p:cNvGrpSpPr>
          <p:nvPr/>
        </p:nvGrpSpPr>
        <p:grpSpPr>
          <a:xfrm>
            <a:off x="7535260" y="5795536"/>
            <a:ext cx="1088616" cy="1044000"/>
            <a:chOff x="482817" y="872580"/>
            <a:chExt cx="1162050" cy="1114425"/>
          </a:xfrm>
        </p:grpSpPr>
        <p:pic>
          <p:nvPicPr>
            <p:cNvPr id="328" name="Picture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2817" y="872580"/>
              <a:ext cx="11620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9"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3061" y="1250253"/>
              <a:ext cx="871907" cy="37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0"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7585" y="1047532"/>
              <a:ext cx="648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3" name="Picture 15"/>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2129" y="1412762"/>
              <a:ext cx="612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34" name="正方形/長方形 333"/>
          <p:cNvSpPr/>
          <p:nvPr/>
        </p:nvSpPr>
        <p:spPr>
          <a:xfrm>
            <a:off x="7423108" y="5929824"/>
            <a:ext cx="1296144" cy="754053"/>
          </a:xfrm>
          <a:prstGeom prst="rect">
            <a:avLst/>
          </a:prstGeom>
        </p:spPr>
        <p:txBody>
          <a:bodyPr wrap="square" tIns="0" bIns="0">
            <a:spAutoFit/>
          </a:bodyPr>
          <a:lstStyle/>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CO</a:t>
            </a:r>
            <a:r>
              <a:rPr lang="en-US" altLang="ja-JP" sz="7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削減率</a:t>
            </a:r>
            <a:endParaRPr lang="en-US" altLang="ja-JP"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42.7</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3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（計画値）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335" name="正方形/長方形 334"/>
          <p:cNvSpPr/>
          <p:nvPr/>
        </p:nvSpPr>
        <p:spPr>
          <a:xfrm>
            <a:off x="6257340" y="5931142"/>
            <a:ext cx="1296144" cy="754053"/>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省エネ量</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394.5</a:t>
            </a:r>
            <a:r>
              <a:rPr lang="en-US" altLang="ja-JP" sz="14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kl</a:t>
            </a:r>
          </a:p>
          <a:p>
            <a:pPr algn="ctr"/>
            <a:r>
              <a:rPr lang="ja-JP" altLang="en-US" sz="13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原油換算</a:t>
            </a:r>
            <a:r>
              <a:rPr lang="ja-JP" altLang="en-US" sz="13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336" name="正方形/長方形 335"/>
          <p:cNvSpPr/>
          <p:nvPr/>
        </p:nvSpPr>
        <p:spPr>
          <a:xfrm>
            <a:off x="5076782" y="5931142"/>
            <a:ext cx="1296144" cy="769441"/>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42.9</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3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（計画値）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pic>
        <p:nvPicPr>
          <p:cNvPr id="337" name="Picture 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987" y="2342870"/>
            <a:ext cx="2184817" cy="1116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8"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36859" y="2532401"/>
            <a:ext cx="871149" cy="249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9"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00188" y="2460948"/>
            <a:ext cx="871149" cy="24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0"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30826" y="2449016"/>
            <a:ext cx="465193" cy="24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1" name="正方形/長方形 340"/>
          <p:cNvSpPr/>
          <p:nvPr/>
        </p:nvSpPr>
        <p:spPr>
          <a:xfrm>
            <a:off x="934122" y="2415842"/>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2.9</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343" name="正方形/長方形 342"/>
          <p:cNvSpPr/>
          <p:nvPr/>
        </p:nvSpPr>
        <p:spPr>
          <a:xfrm>
            <a:off x="129905" y="2869318"/>
            <a:ext cx="2176194" cy="492443"/>
          </a:xfrm>
          <a:prstGeom prst="rect">
            <a:avLst/>
          </a:prstGeom>
        </p:spPr>
        <p:txBody>
          <a:bodyPr wrap="square" tIns="0" bIns="0">
            <a:spAutoFit/>
          </a:bodyPr>
          <a:lstStyle/>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主計算室系統</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パッケージエアコン更新</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44" name="直線コネクタ 343"/>
          <p:cNvCxnSpPr/>
          <p:nvPr/>
        </p:nvCxnSpPr>
        <p:spPr>
          <a:xfrm flipV="1">
            <a:off x="2239804" y="4896932"/>
            <a:ext cx="1036052" cy="456904"/>
          </a:xfrm>
          <a:prstGeom prst="line">
            <a:avLst/>
          </a:prstGeom>
          <a:ln w="34925">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pic>
        <p:nvPicPr>
          <p:cNvPr id="345" name="Picture 1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811" y="4321195"/>
            <a:ext cx="1826341" cy="58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46" name="直線コネクタ 345"/>
          <p:cNvCxnSpPr/>
          <p:nvPr/>
        </p:nvCxnSpPr>
        <p:spPr>
          <a:xfrm>
            <a:off x="2144466" y="3382475"/>
            <a:ext cx="121486" cy="543385"/>
          </a:xfrm>
          <a:prstGeom prst="line">
            <a:avLst/>
          </a:prstGeom>
          <a:ln w="34925">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sp>
        <p:nvSpPr>
          <p:cNvPr id="347" name="正方形/長方形 346"/>
          <p:cNvSpPr/>
          <p:nvPr/>
        </p:nvSpPr>
        <p:spPr>
          <a:xfrm>
            <a:off x="36785" y="4495406"/>
            <a:ext cx="1808639" cy="246221"/>
          </a:xfrm>
          <a:prstGeom prst="rect">
            <a:avLst/>
          </a:prstGeom>
        </p:spPr>
        <p:txBody>
          <a:bodyPr wrap="square" tIns="0" bIns="0">
            <a:spAutoFit/>
          </a:bodyPr>
          <a:lstStyle/>
          <a:p>
            <a:pPr algn="ct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節水器具の取付け</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50" name="グループ化 349"/>
          <p:cNvGrpSpPr>
            <a:grpSpLocks noChangeAspect="1"/>
          </p:cNvGrpSpPr>
          <p:nvPr/>
        </p:nvGrpSpPr>
        <p:grpSpPr>
          <a:xfrm>
            <a:off x="2427631" y="5517232"/>
            <a:ext cx="2184817" cy="1116001"/>
            <a:chOff x="2356794" y="5509830"/>
            <a:chExt cx="2724150" cy="1285875"/>
          </a:xfrm>
        </p:grpSpPr>
        <p:pic>
          <p:nvPicPr>
            <p:cNvPr id="351" name="Picture 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6794" y="5509830"/>
              <a:ext cx="27241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2"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97258" y="5719541"/>
              <a:ext cx="1086197" cy="288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3"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51535" y="5637212"/>
              <a:ext cx="1086197" cy="28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4"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89735" y="5623464"/>
              <a:ext cx="580028" cy="28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55" name="正方形/長方形 354"/>
          <p:cNvSpPr/>
          <p:nvPr/>
        </p:nvSpPr>
        <p:spPr>
          <a:xfrm>
            <a:off x="3299970" y="5582680"/>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2.4</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nvGrpSpPr>
          <p:cNvPr id="358" name="グループ化 357"/>
          <p:cNvGrpSpPr>
            <a:grpSpLocks noChangeAspect="1"/>
          </p:cNvGrpSpPr>
          <p:nvPr/>
        </p:nvGrpSpPr>
        <p:grpSpPr>
          <a:xfrm>
            <a:off x="6913458" y="4601000"/>
            <a:ext cx="2184817" cy="1116001"/>
            <a:chOff x="2356794" y="5509830"/>
            <a:chExt cx="2724150" cy="1285875"/>
          </a:xfrm>
        </p:grpSpPr>
        <p:pic>
          <p:nvPicPr>
            <p:cNvPr id="359" name="Picture 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6794" y="5509830"/>
              <a:ext cx="27241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0"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12665" y="5719542"/>
              <a:ext cx="1086196" cy="288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1"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51535" y="5637212"/>
              <a:ext cx="1086197" cy="28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2"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89735" y="5623464"/>
              <a:ext cx="580028" cy="28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3" name="正方形/長方形 362"/>
          <p:cNvSpPr/>
          <p:nvPr/>
        </p:nvSpPr>
        <p:spPr>
          <a:xfrm>
            <a:off x="7785797" y="4666448"/>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３％</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364" name="正方形/長方形 363"/>
          <p:cNvSpPr/>
          <p:nvPr/>
        </p:nvSpPr>
        <p:spPr>
          <a:xfrm>
            <a:off x="6793290" y="5256497"/>
            <a:ext cx="2341746" cy="246221"/>
          </a:xfrm>
          <a:prstGeom prst="rect">
            <a:avLst/>
          </a:prstGeom>
        </p:spPr>
        <p:txBody>
          <a:bodyPr wrap="square" tIns="0" bIns="0">
            <a:spAutoFit/>
          </a:bodyPr>
          <a:lstStyle/>
          <a:p>
            <a:pPr algn="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給排気ファンの風量制御</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72" name="Picture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706303" y="863097"/>
            <a:ext cx="763513" cy="349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3" name="正方形/長方形 372"/>
          <p:cNvSpPr/>
          <p:nvPr/>
        </p:nvSpPr>
        <p:spPr>
          <a:xfrm>
            <a:off x="6253985" y="1124016"/>
            <a:ext cx="1320722" cy="274464"/>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74" name="グループ化 373"/>
          <p:cNvGrpSpPr>
            <a:grpSpLocks noChangeAspect="1"/>
          </p:cNvGrpSpPr>
          <p:nvPr/>
        </p:nvGrpSpPr>
        <p:grpSpPr>
          <a:xfrm>
            <a:off x="5464214" y="659645"/>
            <a:ext cx="2184817" cy="1116001"/>
            <a:chOff x="2356794" y="5509830"/>
            <a:chExt cx="2724150" cy="1285875"/>
          </a:xfrm>
        </p:grpSpPr>
        <p:pic>
          <p:nvPicPr>
            <p:cNvPr id="375" name="Picture 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6794" y="5509830"/>
              <a:ext cx="27241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6"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12665" y="5719542"/>
              <a:ext cx="1086196" cy="288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7"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51535" y="5637212"/>
              <a:ext cx="1086197" cy="28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89735" y="5623464"/>
              <a:ext cx="580028" cy="28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79" name="正方形/長方形 378"/>
          <p:cNvSpPr/>
          <p:nvPr/>
        </p:nvSpPr>
        <p:spPr>
          <a:xfrm>
            <a:off x="6292010" y="707019"/>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7.7</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380" name="正方形/長方形 379"/>
          <p:cNvSpPr/>
          <p:nvPr/>
        </p:nvSpPr>
        <p:spPr>
          <a:xfrm>
            <a:off x="5464683" y="1246704"/>
            <a:ext cx="2144288" cy="338554"/>
          </a:xfrm>
          <a:prstGeom prst="rect">
            <a:avLst/>
          </a:prstGeom>
        </p:spPr>
        <p:txBody>
          <a:bodyPr wrap="square">
            <a:spAutoFit/>
          </a:bodyPr>
          <a:lstStyle/>
          <a:p>
            <a:pPr algn="ct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空調機の変風量制御</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81" name="Picture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394456" y="5346789"/>
            <a:ext cx="763513" cy="349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2" name="正方形/長方形 381"/>
          <p:cNvSpPr/>
          <p:nvPr/>
        </p:nvSpPr>
        <p:spPr>
          <a:xfrm>
            <a:off x="942138" y="5607708"/>
            <a:ext cx="1320722" cy="274464"/>
          </a:xfrm>
          <a:prstGeom prst="rect">
            <a:avLst/>
          </a:prstGeom>
          <a:solidFill>
            <a:schemeClr val="bg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83" name="グループ化 382"/>
          <p:cNvGrpSpPr>
            <a:grpSpLocks noChangeAspect="1"/>
          </p:cNvGrpSpPr>
          <p:nvPr/>
        </p:nvGrpSpPr>
        <p:grpSpPr>
          <a:xfrm>
            <a:off x="152367" y="5157192"/>
            <a:ext cx="2184817" cy="1116001"/>
            <a:chOff x="2356794" y="5509830"/>
            <a:chExt cx="2724150" cy="1285875"/>
          </a:xfrm>
        </p:grpSpPr>
        <p:pic>
          <p:nvPicPr>
            <p:cNvPr id="384" name="Picture 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6794" y="5509830"/>
              <a:ext cx="27241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5"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14533" y="5719542"/>
              <a:ext cx="1086196" cy="288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6"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68810" y="5653176"/>
              <a:ext cx="1086196" cy="28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7"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89735" y="5623464"/>
              <a:ext cx="580028" cy="28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88" name="正方形/長方形 387"/>
          <p:cNvSpPr/>
          <p:nvPr/>
        </p:nvSpPr>
        <p:spPr>
          <a:xfrm>
            <a:off x="1007873" y="5218421"/>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8.2</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389" name="正方形/長方形 388"/>
          <p:cNvSpPr/>
          <p:nvPr/>
        </p:nvSpPr>
        <p:spPr>
          <a:xfrm>
            <a:off x="206617" y="5650231"/>
            <a:ext cx="2145850" cy="492443"/>
          </a:xfrm>
          <a:prstGeom prst="rect">
            <a:avLst/>
          </a:prstGeom>
        </p:spPr>
        <p:txBody>
          <a:bodyPr wrap="square" tIns="0" bIns="0">
            <a:spAutoFit/>
          </a:bodyPr>
          <a:lstStyle/>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高効率空調</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熱源システムへの更新</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90" name="直線コネクタ 389"/>
          <p:cNvCxnSpPr/>
          <p:nvPr/>
        </p:nvCxnSpPr>
        <p:spPr>
          <a:xfrm flipH="1" flipV="1">
            <a:off x="3717784" y="4935057"/>
            <a:ext cx="75542" cy="596526"/>
          </a:xfrm>
          <a:prstGeom prst="line">
            <a:avLst/>
          </a:prstGeom>
          <a:ln w="34925">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1" name="直線コネクタ 390"/>
          <p:cNvCxnSpPr>
            <a:stCxn id="359" idx="1"/>
          </p:cNvCxnSpPr>
          <p:nvPr/>
        </p:nvCxnSpPr>
        <p:spPr>
          <a:xfrm flipH="1" flipV="1">
            <a:off x="3894972" y="4673835"/>
            <a:ext cx="3018486" cy="485166"/>
          </a:xfrm>
          <a:prstGeom prst="line">
            <a:avLst/>
          </a:prstGeom>
          <a:ln w="34925">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sp>
        <p:nvSpPr>
          <p:cNvPr id="392" name="正方形/長方形 391"/>
          <p:cNvSpPr/>
          <p:nvPr/>
        </p:nvSpPr>
        <p:spPr>
          <a:xfrm>
            <a:off x="2661721" y="6020502"/>
            <a:ext cx="2076434" cy="492443"/>
          </a:xfrm>
          <a:prstGeom prst="rect">
            <a:avLst/>
          </a:prstGeom>
        </p:spPr>
        <p:txBody>
          <a:bodyPr wrap="square" tIns="0" bIns="0">
            <a:spAutoFit/>
          </a:bodyPr>
          <a:lstStyle/>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空調用</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ポンプの運転制御</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93" name="Picture 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23687" y="1520911"/>
            <a:ext cx="2184817" cy="1116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4"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011120" y="1702918"/>
            <a:ext cx="871149" cy="249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5"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62092" y="1631465"/>
            <a:ext cx="871149" cy="24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6"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92730" y="1619533"/>
            <a:ext cx="465193" cy="24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7" name="正方形/長方形 396"/>
          <p:cNvSpPr/>
          <p:nvPr/>
        </p:nvSpPr>
        <p:spPr>
          <a:xfrm>
            <a:off x="7796026" y="1586359"/>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16.0</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398" name="正方形/長方形 397"/>
          <p:cNvSpPr/>
          <p:nvPr/>
        </p:nvSpPr>
        <p:spPr>
          <a:xfrm>
            <a:off x="6957001" y="2145691"/>
            <a:ext cx="2076434" cy="246221"/>
          </a:xfrm>
          <a:prstGeom prst="rect">
            <a:avLst/>
          </a:prstGeom>
        </p:spPr>
        <p:txBody>
          <a:bodyPr wrap="square" tIns="0" bIns="0">
            <a:spAutoFit/>
          </a:bodyPr>
          <a:lstStyle/>
          <a:p>
            <a:pPr algn="ct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照明設備の</a:t>
            </a:r>
            <a:r>
              <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LED</a:t>
            </a: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化</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400" name="直線コネクタ 399"/>
          <p:cNvCxnSpPr/>
          <p:nvPr/>
        </p:nvCxnSpPr>
        <p:spPr>
          <a:xfrm flipH="1">
            <a:off x="5637344" y="2585938"/>
            <a:ext cx="1348266" cy="1156656"/>
          </a:xfrm>
          <a:prstGeom prst="line">
            <a:avLst/>
          </a:prstGeom>
          <a:ln w="34925">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01" name="直線コネクタ 400"/>
          <p:cNvCxnSpPr/>
          <p:nvPr/>
        </p:nvCxnSpPr>
        <p:spPr>
          <a:xfrm flipH="1">
            <a:off x="4814889" y="1744523"/>
            <a:ext cx="726866" cy="1417918"/>
          </a:xfrm>
          <a:prstGeom prst="line">
            <a:avLst/>
          </a:prstGeom>
          <a:ln w="34925">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sp>
        <p:nvSpPr>
          <p:cNvPr id="402" name="テキスト ボックス 401"/>
          <p:cNvSpPr txBox="1"/>
          <p:nvPr/>
        </p:nvSpPr>
        <p:spPr>
          <a:xfrm>
            <a:off x="3677886" y="4598340"/>
            <a:ext cx="1137002" cy="16420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中央監視室</a:t>
            </a:r>
          </a:p>
        </p:txBody>
      </p:sp>
      <p:sp>
        <p:nvSpPr>
          <p:cNvPr id="403" name="テキスト ボックス 402"/>
          <p:cNvSpPr txBox="1"/>
          <p:nvPr/>
        </p:nvSpPr>
        <p:spPr>
          <a:xfrm>
            <a:off x="4631703" y="2843614"/>
            <a:ext cx="674452" cy="16420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機械室</a:t>
            </a:r>
          </a:p>
        </p:txBody>
      </p:sp>
      <p:sp>
        <p:nvSpPr>
          <p:cNvPr id="404" name="テキスト ボックス 403"/>
          <p:cNvSpPr txBox="1"/>
          <p:nvPr/>
        </p:nvSpPr>
        <p:spPr>
          <a:xfrm>
            <a:off x="4751591" y="2439507"/>
            <a:ext cx="674452" cy="164205"/>
          </a:xfrm>
          <a:prstGeom prst="rect">
            <a:avLst/>
          </a:prstGeom>
          <a:noFill/>
        </p:spPr>
        <p:txBody>
          <a:bodyPr wrap="square" rtlCol="0">
            <a:spAutoFit/>
          </a:bodyPr>
          <a:lstStyle/>
          <a:p>
            <a:pPr algn="ctr"/>
            <a:r>
              <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rPr>
              <a:t>冷却塔</a:t>
            </a:r>
          </a:p>
        </p:txBody>
      </p:sp>
      <p:pic>
        <p:nvPicPr>
          <p:cNvPr id="410" name="Picture 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7544" y="1016855"/>
            <a:ext cx="2184817" cy="1116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1"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49416" y="1206386"/>
            <a:ext cx="871149" cy="249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2"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12745" y="1134933"/>
            <a:ext cx="871149" cy="24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3"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43383" y="1123001"/>
            <a:ext cx="465193" cy="24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4" name="正方形/長方形 413"/>
          <p:cNvSpPr/>
          <p:nvPr/>
        </p:nvSpPr>
        <p:spPr>
          <a:xfrm>
            <a:off x="1346679" y="1089827"/>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3.1</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415" name="正方形/長方形 414"/>
          <p:cNvSpPr/>
          <p:nvPr/>
        </p:nvSpPr>
        <p:spPr>
          <a:xfrm>
            <a:off x="457927" y="1519759"/>
            <a:ext cx="2265911" cy="492443"/>
          </a:xfrm>
          <a:prstGeom prst="rect">
            <a:avLst/>
          </a:prstGeom>
        </p:spPr>
        <p:txBody>
          <a:bodyPr wrap="square" tIns="0" bIns="0">
            <a:spAutoFit/>
          </a:bodyPr>
          <a:lstStyle/>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その他の</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省エネルギー手法による</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416" name="Picture 9"/>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47209" y="791103"/>
            <a:ext cx="2184817" cy="1116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7" name="正方形/長方形 416"/>
          <p:cNvSpPr/>
          <p:nvPr/>
        </p:nvSpPr>
        <p:spPr>
          <a:xfrm>
            <a:off x="3110210" y="1292209"/>
            <a:ext cx="2119590" cy="492443"/>
          </a:xfrm>
          <a:prstGeom prst="rect">
            <a:avLst/>
          </a:prstGeom>
        </p:spPr>
        <p:txBody>
          <a:bodyPr wrap="square" tIns="0" bIns="0">
            <a:spAutoFit/>
          </a:bodyPr>
          <a:lstStyle/>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太陽光</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発電システムの設置</a:t>
            </a:r>
            <a:endParaRPr lang="en-US" altLang="ja-JP"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418"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029081" y="979407"/>
            <a:ext cx="871149" cy="249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92410" y="907954"/>
            <a:ext cx="871149" cy="24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0" name="Picture 10"/>
          <p:cNvPicPr>
            <a:picLocks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023048" y="896022"/>
            <a:ext cx="465193" cy="249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1" name="正方形/長方形 420"/>
          <p:cNvSpPr/>
          <p:nvPr/>
        </p:nvSpPr>
        <p:spPr>
          <a:xfrm>
            <a:off x="3826344" y="862848"/>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0.3</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cxnSp>
        <p:nvCxnSpPr>
          <p:cNvPr id="422" name="直線コネクタ 421"/>
          <p:cNvCxnSpPr/>
          <p:nvPr/>
        </p:nvCxnSpPr>
        <p:spPr>
          <a:xfrm flipH="1">
            <a:off x="4654488" y="1827909"/>
            <a:ext cx="419996" cy="674927"/>
          </a:xfrm>
          <a:prstGeom prst="line">
            <a:avLst/>
          </a:prstGeom>
          <a:ln w="34925">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23" name="直線コネクタ 422"/>
          <p:cNvCxnSpPr/>
          <p:nvPr/>
        </p:nvCxnSpPr>
        <p:spPr>
          <a:xfrm flipV="1">
            <a:off x="1825968" y="4143444"/>
            <a:ext cx="1264078" cy="436161"/>
          </a:xfrm>
          <a:prstGeom prst="line">
            <a:avLst/>
          </a:prstGeom>
          <a:ln w="34925">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sp>
        <p:nvSpPr>
          <p:cNvPr id="424" name="テキスト ボックス 423"/>
          <p:cNvSpPr txBox="1"/>
          <p:nvPr/>
        </p:nvSpPr>
        <p:spPr>
          <a:xfrm>
            <a:off x="1974602" y="4303228"/>
            <a:ext cx="574857" cy="182450"/>
          </a:xfrm>
          <a:prstGeom prst="rect">
            <a:avLst/>
          </a:prstGeom>
          <a:noFill/>
        </p:spPr>
        <p:txBody>
          <a:bodyPr wrap="square" rtlCol="0">
            <a:spAutoFit/>
          </a:bodyPr>
          <a:lstStyle/>
          <a:p>
            <a:pPr algn="ctr"/>
            <a:r>
              <a:rPr lang="ja-JP" altLang="en-US" sz="700" b="1" dirty="0">
                <a:latin typeface="メイリオ" panose="020B0604030504040204" pitchFamily="50" charset="-128"/>
                <a:ea typeface="メイリオ" panose="020B0604030504040204" pitchFamily="50" charset="-128"/>
                <a:cs typeface="メイリオ" panose="020B0604030504040204" pitchFamily="50" charset="-128"/>
              </a:rPr>
              <a:t>主計算室</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0" name="正方形/長方形 259"/>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15.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導入事例①</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（中央図書館）</a:t>
            </a:r>
          </a:p>
        </p:txBody>
      </p:sp>
      <p:sp>
        <p:nvSpPr>
          <p:cNvPr id="3" name="スライド番号プレースホルダー 2"/>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27</a:t>
            </a:fld>
            <a:endParaRPr kumimoji="1" lang="ja-JP" altLang="en-US"/>
          </a:p>
        </p:txBody>
      </p:sp>
    </p:spTree>
    <p:extLst>
      <p:ext uri="{BB962C8B-B14F-4D97-AF65-F5344CB8AC3E}">
        <p14:creationId xmlns:p14="http://schemas.microsoft.com/office/powerpoint/2010/main" val="2421639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グループ化 2"/>
          <p:cNvGrpSpPr/>
          <p:nvPr/>
        </p:nvGrpSpPr>
        <p:grpSpPr>
          <a:xfrm>
            <a:off x="35496" y="3336801"/>
            <a:ext cx="4724818" cy="2827387"/>
            <a:chOff x="35496" y="3140968"/>
            <a:chExt cx="4724818" cy="2827387"/>
          </a:xfrm>
        </p:grpSpPr>
        <p:pic>
          <p:nvPicPr>
            <p:cNvPr id="44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3140968"/>
              <a:ext cx="4691708" cy="2554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314" y="3958580"/>
              <a:ext cx="4572000"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4" name="直線コネクタ 3"/>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46" name="Text Box 6"/>
          <p:cNvSpPr txBox="1">
            <a:spLocks noChangeArrowheads="1"/>
          </p:cNvSpPr>
          <p:nvPr/>
        </p:nvSpPr>
        <p:spPr bwMode="auto">
          <a:xfrm>
            <a:off x="1431925" y="3791521"/>
            <a:ext cx="184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ja-JP" altLang="ja-JP"/>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93" y="576391"/>
            <a:ext cx="4644000" cy="2552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37067" y="3866627"/>
            <a:ext cx="948695" cy="843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498" y="662272"/>
            <a:ext cx="1036427" cy="392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88" name="グループ化 287"/>
          <p:cNvGrpSpPr/>
          <p:nvPr/>
        </p:nvGrpSpPr>
        <p:grpSpPr>
          <a:xfrm>
            <a:off x="5629208" y="3237205"/>
            <a:ext cx="3244691" cy="2241709"/>
            <a:chOff x="5109923" y="3314476"/>
            <a:chExt cx="3244691" cy="2241709"/>
          </a:xfrm>
        </p:grpSpPr>
        <p:pic>
          <p:nvPicPr>
            <p:cNvPr id="289"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09923" y="3314476"/>
              <a:ext cx="3244691" cy="2241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0"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8204" y="3329499"/>
              <a:ext cx="792088" cy="186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91" name="グループ化 290"/>
          <p:cNvGrpSpPr/>
          <p:nvPr/>
        </p:nvGrpSpPr>
        <p:grpSpPr>
          <a:xfrm>
            <a:off x="5648988" y="563835"/>
            <a:ext cx="3248978" cy="2263140"/>
            <a:chOff x="5129703" y="689955"/>
            <a:chExt cx="3248978" cy="2263140"/>
          </a:xfrm>
        </p:grpSpPr>
        <p:pic>
          <p:nvPicPr>
            <p:cNvPr id="29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29703" y="689955"/>
              <a:ext cx="3248978" cy="2263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3"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76733" y="720826"/>
              <a:ext cx="792088" cy="186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94" name="正方形/長方形 293"/>
          <p:cNvSpPr/>
          <p:nvPr/>
        </p:nvSpPr>
        <p:spPr>
          <a:xfrm>
            <a:off x="6613991" y="571573"/>
            <a:ext cx="1296144" cy="215444"/>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改 修 前　</a:t>
            </a:r>
          </a:p>
        </p:txBody>
      </p:sp>
      <p:sp>
        <p:nvSpPr>
          <p:cNvPr id="295" name="正方形/長方形 294"/>
          <p:cNvSpPr/>
          <p:nvPr/>
        </p:nvSpPr>
        <p:spPr>
          <a:xfrm>
            <a:off x="6613963" y="3238838"/>
            <a:ext cx="1296144" cy="215444"/>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改 修 後　</a:t>
            </a:r>
          </a:p>
        </p:txBody>
      </p:sp>
      <p:sp>
        <p:nvSpPr>
          <p:cNvPr id="296" name="正方形/長方形 295"/>
          <p:cNvSpPr/>
          <p:nvPr/>
        </p:nvSpPr>
        <p:spPr>
          <a:xfrm>
            <a:off x="5114720" y="2500282"/>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停止中</a:t>
            </a:r>
          </a:p>
        </p:txBody>
      </p:sp>
      <p:sp>
        <p:nvSpPr>
          <p:cNvPr id="297" name="正方形/長方形 296"/>
          <p:cNvSpPr/>
          <p:nvPr/>
        </p:nvSpPr>
        <p:spPr>
          <a:xfrm>
            <a:off x="5172241" y="5142057"/>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停止中</a:t>
            </a:r>
          </a:p>
        </p:txBody>
      </p:sp>
      <p:sp>
        <p:nvSpPr>
          <p:cNvPr id="298" name="正方形/長方形 297"/>
          <p:cNvSpPr/>
          <p:nvPr/>
        </p:nvSpPr>
        <p:spPr>
          <a:xfrm>
            <a:off x="7671216" y="5141419"/>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停止中</a:t>
            </a:r>
          </a:p>
        </p:txBody>
      </p:sp>
      <p:sp>
        <p:nvSpPr>
          <p:cNvPr id="299" name="正方形/長方形 298"/>
          <p:cNvSpPr/>
          <p:nvPr/>
        </p:nvSpPr>
        <p:spPr>
          <a:xfrm>
            <a:off x="7671216" y="2500282"/>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停止中</a:t>
            </a:r>
          </a:p>
        </p:txBody>
      </p:sp>
      <p:sp>
        <p:nvSpPr>
          <p:cNvPr id="300" name="正方形/長方形 299"/>
          <p:cNvSpPr/>
          <p:nvPr/>
        </p:nvSpPr>
        <p:spPr>
          <a:xfrm>
            <a:off x="6405040" y="2470314"/>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運転中</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900" b="1" dirty="0">
                <a:latin typeface="Meiryo UI" panose="020B0604030504040204" pitchFamily="50" charset="-128"/>
                <a:ea typeface="Meiryo UI" panose="020B0604030504040204" pitchFamily="50" charset="-128"/>
                <a:cs typeface="Meiryo UI" panose="020B0604030504040204" pitchFamily="50" charset="-128"/>
              </a:rPr>
              <a:t>風量一定</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9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01" name="正方形/長方形 300"/>
          <p:cNvSpPr/>
          <p:nvPr/>
        </p:nvSpPr>
        <p:spPr>
          <a:xfrm>
            <a:off x="6330897" y="5125916"/>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運転中</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900" b="1" dirty="0">
                <a:latin typeface="Meiryo UI" panose="020B0604030504040204" pitchFamily="50" charset="-128"/>
                <a:ea typeface="Meiryo UI" panose="020B0604030504040204" pitchFamily="50" charset="-128"/>
                <a:cs typeface="Meiryo UI" panose="020B0604030504040204" pitchFamily="50" charset="-128"/>
              </a:rPr>
              <a:t>変風量</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9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02" name="下矢印 301"/>
          <p:cNvSpPr/>
          <p:nvPr/>
        </p:nvSpPr>
        <p:spPr>
          <a:xfrm>
            <a:off x="6549116" y="2845548"/>
            <a:ext cx="1423535" cy="295420"/>
          </a:xfrm>
          <a:prstGeom prst="downArrow">
            <a:avLst>
              <a:gd name="adj1" fmla="val 47047"/>
              <a:gd name="adj2" fmla="val 50000"/>
            </a:avLst>
          </a:prstGeom>
          <a:solidFill>
            <a:schemeClr val="accent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3" name="正方形/長方形 302"/>
          <p:cNvSpPr/>
          <p:nvPr/>
        </p:nvSpPr>
        <p:spPr>
          <a:xfrm>
            <a:off x="5266832" y="2700863"/>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時間</a:t>
            </a:r>
          </a:p>
        </p:txBody>
      </p:sp>
      <p:sp>
        <p:nvSpPr>
          <p:cNvPr id="304" name="正方形/長方形 303"/>
          <p:cNvSpPr/>
          <p:nvPr/>
        </p:nvSpPr>
        <p:spPr>
          <a:xfrm>
            <a:off x="5100200" y="1577812"/>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時間</a:t>
            </a:r>
          </a:p>
        </p:txBody>
      </p:sp>
      <p:sp>
        <p:nvSpPr>
          <p:cNvPr id="305" name="正方形/長方形 304"/>
          <p:cNvSpPr/>
          <p:nvPr/>
        </p:nvSpPr>
        <p:spPr>
          <a:xfrm>
            <a:off x="5100200" y="4237115"/>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時間</a:t>
            </a:r>
          </a:p>
        </p:txBody>
      </p:sp>
      <p:sp>
        <p:nvSpPr>
          <p:cNvPr id="306" name="正方形/長方形 305"/>
          <p:cNvSpPr/>
          <p:nvPr/>
        </p:nvSpPr>
        <p:spPr>
          <a:xfrm>
            <a:off x="5262145" y="5378733"/>
            <a:ext cx="1812557" cy="138499"/>
          </a:xfrm>
          <a:prstGeom prst="rect">
            <a:avLst/>
          </a:prstGeom>
        </p:spPr>
        <p:txBody>
          <a:bodyPr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時間</a:t>
            </a:r>
          </a:p>
        </p:txBody>
      </p:sp>
      <p:sp>
        <p:nvSpPr>
          <p:cNvPr id="307" name="正方形/長方形 306"/>
          <p:cNvSpPr/>
          <p:nvPr/>
        </p:nvSpPr>
        <p:spPr>
          <a:xfrm>
            <a:off x="5551705" y="1547746"/>
            <a:ext cx="323165" cy="969858"/>
          </a:xfrm>
          <a:prstGeom prst="rect">
            <a:avLst/>
          </a:prstGeom>
        </p:spPr>
        <p:txBody>
          <a:bodyPr vert="eaVert"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空調送風量</a:t>
            </a:r>
          </a:p>
        </p:txBody>
      </p:sp>
      <p:sp>
        <p:nvSpPr>
          <p:cNvPr id="308" name="正方形/長方形 307"/>
          <p:cNvSpPr/>
          <p:nvPr/>
        </p:nvSpPr>
        <p:spPr>
          <a:xfrm>
            <a:off x="5550177" y="4259342"/>
            <a:ext cx="323165" cy="969858"/>
          </a:xfrm>
          <a:prstGeom prst="rect">
            <a:avLst/>
          </a:prstGeom>
        </p:spPr>
        <p:txBody>
          <a:bodyPr vert="eaVert"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空調送風量</a:t>
            </a:r>
          </a:p>
        </p:txBody>
      </p:sp>
      <p:sp>
        <p:nvSpPr>
          <p:cNvPr id="309" name="正方形/長方形 308"/>
          <p:cNvSpPr/>
          <p:nvPr/>
        </p:nvSpPr>
        <p:spPr>
          <a:xfrm>
            <a:off x="5553301" y="586934"/>
            <a:ext cx="323165" cy="969858"/>
          </a:xfrm>
          <a:prstGeom prst="rect">
            <a:avLst/>
          </a:prstGeom>
        </p:spPr>
        <p:txBody>
          <a:bodyPr vert="eaVert"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空調負荷</a:t>
            </a:r>
          </a:p>
        </p:txBody>
      </p:sp>
      <p:sp>
        <p:nvSpPr>
          <p:cNvPr id="310" name="正方形/長方形 309"/>
          <p:cNvSpPr/>
          <p:nvPr/>
        </p:nvSpPr>
        <p:spPr>
          <a:xfrm>
            <a:off x="5550177" y="3251230"/>
            <a:ext cx="323165" cy="969858"/>
          </a:xfrm>
          <a:prstGeom prst="rect">
            <a:avLst/>
          </a:prstGeom>
        </p:spPr>
        <p:txBody>
          <a:bodyPr vert="eaVert" wrap="square" tIns="0" bIns="0">
            <a:spAutoFit/>
          </a:bodyPr>
          <a:lstStyle/>
          <a:p>
            <a:pPr algn="ctr"/>
            <a:r>
              <a:rPr lang="ja-JP" altLang="en-US" sz="900" b="1" dirty="0">
                <a:latin typeface="Meiryo UI" panose="020B0604030504040204" pitchFamily="50" charset="-128"/>
                <a:ea typeface="Meiryo UI" panose="020B0604030504040204" pitchFamily="50" charset="-128"/>
                <a:cs typeface="Meiryo UI" panose="020B0604030504040204" pitchFamily="50" charset="-128"/>
              </a:rPr>
              <a:t>空調負荷</a:t>
            </a:r>
          </a:p>
        </p:txBody>
      </p:sp>
      <p:sp>
        <p:nvSpPr>
          <p:cNvPr id="311" name="正方形/長方形 310"/>
          <p:cNvSpPr/>
          <p:nvPr/>
        </p:nvSpPr>
        <p:spPr>
          <a:xfrm>
            <a:off x="5850173" y="5627726"/>
            <a:ext cx="3114315" cy="246221"/>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空調機の変風量制御</a:t>
            </a:r>
          </a:p>
        </p:txBody>
      </p:sp>
      <p:grpSp>
        <p:nvGrpSpPr>
          <p:cNvPr id="312" name="グループ化 311"/>
          <p:cNvGrpSpPr/>
          <p:nvPr/>
        </p:nvGrpSpPr>
        <p:grpSpPr>
          <a:xfrm>
            <a:off x="4662798" y="5328199"/>
            <a:ext cx="1348655" cy="621081"/>
            <a:chOff x="3510087" y="650507"/>
            <a:chExt cx="1417685" cy="621081"/>
          </a:xfrm>
        </p:grpSpPr>
        <p:pic>
          <p:nvPicPr>
            <p:cNvPr id="313" name="Picture 4"/>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4" name="正方形/長方形 313"/>
            <p:cNvSpPr/>
            <p:nvPr/>
          </p:nvSpPr>
          <p:spPr>
            <a:xfrm>
              <a:off x="3579117" y="737130"/>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7.7</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grpSp>
        <p:nvGrpSpPr>
          <p:cNvPr id="315" name="グループ化 314"/>
          <p:cNvGrpSpPr/>
          <p:nvPr/>
        </p:nvGrpSpPr>
        <p:grpSpPr>
          <a:xfrm>
            <a:off x="2246803" y="2017350"/>
            <a:ext cx="2161923" cy="809625"/>
            <a:chOff x="1905000" y="4689475"/>
            <a:chExt cx="2628900" cy="809625"/>
          </a:xfrm>
        </p:grpSpPr>
        <p:sp>
          <p:nvSpPr>
            <p:cNvPr id="316" name="Line 152"/>
            <p:cNvSpPr>
              <a:spLocks noChangeShapeType="1"/>
            </p:cNvSpPr>
            <p:nvPr/>
          </p:nvSpPr>
          <p:spPr bwMode="auto">
            <a:xfrm>
              <a:off x="2886075" y="5327650"/>
              <a:ext cx="581025"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317" name="Line 153"/>
            <p:cNvSpPr>
              <a:spLocks noChangeShapeType="1"/>
            </p:cNvSpPr>
            <p:nvPr/>
          </p:nvSpPr>
          <p:spPr bwMode="auto">
            <a:xfrm flipH="1">
              <a:off x="3152775" y="4860925"/>
              <a:ext cx="390525"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18" name="Line 154"/>
            <p:cNvSpPr>
              <a:spLocks noChangeShapeType="1"/>
            </p:cNvSpPr>
            <p:nvPr/>
          </p:nvSpPr>
          <p:spPr bwMode="auto">
            <a:xfrm>
              <a:off x="3143250" y="4860925"/>
              <a:ext cx="0" cy="36195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19" name="Line 155"/>
            <p:cNvSpPr>
              <a:spLocks noChangeShapeType="1"/>
            </p:cNvSpPr>
            <p:nvPr/>
          </p:nvSpPr>
          <p:spPr bwMode="auto">
            <a:xfrm>
              <a:off x="2876550" y="5222875"/>
              <a:ext cx="2667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320" name="Group 156"/>
            <p:cNvGrpSpPr>
              <a:grpSpLocks/>
            </p:cNvGrpSpPr>
            <p:nvPr/>
          </p:nvGrpSpPr>
          <p:grpSpPr bwMode="auto">
            <a:xfrm>
              <a:off x="3409950" y="4689475"/>
              <a:ext cx="1123950" cy="800100"/>
              <a:chOff x="1059" y="827"/>
              <a:chExt cx="146" cy="110"/>
            </a:xfrm>
          </p:grpSpPr>
          <p:grpSp>
            <p:nvGrpSpPr>
              <p:cNvPr id="340" name="Group 157"/>
              <p:cNvGrpSpPr>
                <a:grpSpLocks/>
              </p:cNvGrpSpPr>
              <p:nvPr/>
            </p:nvGrpSpPr>
            <p:grpSpPr bwMode="auto">
              <a:xfrm>
                <a:off x="1064" y="827"/>
                <a:ext cx="136" cy="105"/>
                <a:chOff x="200" y="107"/>
                <a:chExt cx="136" cy="105"/>
              </a:xfrm>
            </p:grpSpPr>
            <p:grpSp>
              <p:nvGrpSpPr>
                <p:cNvPr id="342" name="Group 158"/>
                <p:cNvGrpSpPr>
                  <a:grpSpLocks/>
                </p:cNvGrpSpPr>
                <p:nvPr/>
              </p:nvGrpSpPr>
              <p:grpSpPr bwMode="auto">
                <a:xfrm>
                  <a:off x="200" y="107"/>
                  <a:ext cx="34" cy="35"/>
                  <a:chOff x="200" y="107"/>
                  <a:chExt cx="34" cy="35"/>
                </a:xfrm>
              </p:grpSpPr>
              <p:sp>
                <p:nvSpPr>
                  <p:cNvPr id="376" name="Rectangle 159"/>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77" name="AutoShape 160"/>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43" name="Group 161"/>
                <p:cNvGrpSpPr>
                  <a:grpSpLocks/>
                </p:cNvGrpSpPr>
                <p:nvPr/>
              </p:nvGrpSpPr>
              <p:grpSpPr bwMode="auto">
                <a:xfrm>
                  <a:off x="200" y="142"/>
                  <a:ext cx="34" cy="35"/>
                  <a:chOff x="200" y="107"/>
                  <a:chExt cx="34" cy="35"/>
                </a:xfrm>
              </p:grpSpPr>
              <p:sp>
                <p:nvSpPr>
                  <p:cNvPr id="374" name="Rectangle 162"/>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75" name="AutoShape 163"/>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44" name="Group 164"/>
                <p:cNvGrpSpPr>
                  <a:grpSpLocks/>
                </p:cNvGrpSpPr>
                <p:nvPr/>
              </p:nvGrpSpPr>
              <p:grpSpPr bwMode="auto">
                <a:xfrm>
                  <a:off x="234" y="107"/>
                  <a:ext cx="34" cy="35"/>
                  <a:chOff x="200" y="107"/>
                  <a:chExt cx="34" cy="35"/>
                </a:xfrm>
              </p:grpSpPr>
              <p:sp>
                <p:nvSpPr>
                  <p:cNvPr id="372" name="Rectangle 165"/>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73" name="AutoShape 166"/>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45" name="Group 167"/>
                <p:cNvGrpSpPr>
                  <a:grpSpLocks/>
                </p:cNvGrpSpPr>
                <p:nvPr/>
              </p:nvGrpSpPr>
              <p:grpSpPr bwMode="auto">
                <a:xfrm>
                  <a:off x="234" y="142"/>
                  <a:ext cx="34" cy="35"/>
                  <a:chOff x="200" y="107"/>
                  <a:chExt cx="34" cy="35"/>
                </a:xfrm>
              </p:grpSpPr>
              <p:sp>
                <p:nvSpPr>
                  <p:cNvPr id="370" name="Rectangle 168"/>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71" name="AutoShape 169"/>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46" name="Group 170"/>
                <p:cNvGrpSpPr>
                  <a:grpSpLocks/>
                </p:cNvGrpSpPr>
                <p:nvPr/>
              </p:nvGrpSpPr>
              <p:grpSpPr bwMode="auto">
                <a:xfrm>
                  <a:off x="268" y="107"/>
                  <a:ext cx="34" cy="35"/>
                  <a:chOff x="200" y="107"/>
                  <a:chExt cx="34" cy="35"/>
                </a:xfrm>
              </p:grpSpPr>
              <p:sp>
                <p:nvSpPr>
                  <p:cNvPr id="368" name="Rectangle 171"/>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69" name="AutoShape 172"/>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47" name="Group 173"/>
                <p:cNvGrpSpPr>
                  <a:grpSpLocks/>
                </p:cNvGrpSpPr>
                <p:nvPr/>
              </p:nvGrpSpPr>
              <p:grpSpPr bwMode="auto">
                <a:xfrm>
                  <a:off x="268" y="142"/>
                  <a:ext cx="34" cy="35"/>
                  <a:chOff x="200" y="107"/>
                  <a:chExt cx="34" cy="35"/>
                </a:xfrm>
              </p:grpSpPr>
              <p:sp>
                <p:nvSpPr>
                  <p:cNvPr id="366" name="Rectangle 174"/>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67" name="AutoShape 175"/>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48" name="Group 176"/>
                <p:cNvGrpSpPr>
                  <a:grpSpLocks/>
                </p:cNvGrpSpPr>
                <p:nvPr/>
              </p:nvGrpSpPr>
              <p:grpSpPr bwMode="auto">
                <a:xfrm>
                  <a:off x="302" y="107"/>
                  <a:ext cx="34" cy="35"/>
                  <a:chOff x="200" y="107"/>
                  <a:chExt cx="34" cy="35"/>
                </a:xfrm>
              </p:grpSpPr>
              <p:sp>
                <p:nvSpPr>
                  <p:cNvPr id="364" name="Rectangle 177"/>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65" name="AutoShape 178"/>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49" name="Group 179"/>
                <p:cNvGrpSpPr>
                  <a:grpSpLocks/>
                </p:cNvGrpSpPr>
                <p:nvPr/>
              </p:nvGrpSpPr>
              <p:grpSpPr bwMode="auto">
                <a:xfrm>
                  <a:off x="302" y="142"/>
                  <a:ext cx="34" cy="35"/>
                  <a:chOff x="200" y="107"/>
                  <a:chExt cx="34" cy="35"/>
                </a:xfrm>
              </p:grpSpPr>
              <p:sp>
                <p:nvSpPr>
                  <p:cNvPr id="362" name="Rectangle 180"/>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63" name="AutoShape 181"/>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50" name="Group 182"/>
                <p:cNvGrpSpPr>
                  <a:grpSpLocks/>
                </p:cNvGrpSpPr>
                <p:nvPr/>
              </p:nvGrpSpPr>
              <p:grpSpPr bwMode="auto">
                <a:xfrm>
                  <a:off x="200" y="177"/>
                  <a:ext cx="34" cy="35"/>
                  <a:chOff x="200" y="107"/>
                  <a:chExt cx="34" cy="35"/>
                </a:xfrm>
              </p:grpSpPr>
              <p:sp>
                <p:nvSpPr>
                  <p:cNvPr id="360" name="Rectangle 183"/>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61" name="AutoShape 184"/>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51" name="Group 185"/>
                <p:cNvGrpSpPr>
                  <a:grpSpLocks/>
                </p:cNvGrpSpPr>
                <p:nvPr/>
              </p:nvGrpSpPr>
              <p:grpSpPr bwMode="auto">
                <a:xfrm>
                  <a:off x="234" y="177"/>
                  <a:ext cx="34" cy="35"/>
                  <a:chOff x="200" y="107"/>
                  <a:chExt cx="34" cy="35"/>
                </a:xfrm>
              </p:grpSpPr>
              <p:sp>
                <p:nvSpPr>
                  <p:cNvPr id="358" name="Rectangle 186"/>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59" name="AutoShape 187"/>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52" name="Group 188"/>
                <p:cNvGrpSpPr>
                  <a:grpSpLocks/>
                </p:cNvGrpSpPr>
                <p:nvPr/>
              </p:nvGrpSpPr>
              <p:grpSpPr bwMode="auto">
                <a:xfrm>
                  <a:off x="268" y="177"/>
                  <a:ext cx="34" cy="35"/>
                  <a:chOff x="200" y="107"/>
                  <a:chExt cx="34" cy="35"/>
                </a:xfrm>
              </p:grpSpPr>
              <p:sp>
                <p:nvSpPr>
                  <p:cNvPr id="356" name="Rectangle 189"/>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57" name="AutoShape 190"/>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53" name="Group 191"/>
                <p:cNvGrpSpPr>
                  <a:grpSpLocks/>
                </p:cNvGrpSpPr>
                <p:nvPr/>
              </p:nvGrpSpPr>
              <p:grpSpPr bwMode="auto">
                <a:xfrm>
                  <a:off x="302" y="177"/>
                  <a:ext cx="34" cy="35"/>
                  <a:chOff x="200" y="107"/>
                  <a:chExt cx="34" cy="35"/>
                </a:xfrm>
              </p:grpSpPr>
              <p:sp>
                <p:nvSpPr>
                  <p:cNvPr id="354" name="Rectangle 192"/>
                  <p:cNvSpPr>
                    <a:spLocks noChangeArrowheads="1"/>
                  </p:cNvSpPr>
                  <p:nvPr/>
                </p:nvSpPr>
                <p:spPr bwMode="auto">
                  <a:xfrm>
                    <a:off x="200" y="107"/>
                    <a:ext cx="34" cy="35"/>
                  </a:xfrm>
                  <a:prstGeom prst="rect">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55" name="AutoShape 193"/>
                  <p:cNvSpPr>
                    <a:spLocks noChangeArrowheads="1"/>
                  </p:cNvSpPr>
                  <p:nvPr/>
                </p:nvSpPr>
                <p:spPr bwMode="auto">
                  <a:xfrm>
                    <a:off x="202" y="110"/>
                    <a:ext cx="29" cy="29"/>
                  </a:xfrm>
                  <a:prstGeom prst="octagon">
                    <a:avLst>
                      <a:gd name="adj" fmla="val 29287"/>
                    </a:avLst>
                  </a:prstGeom>
                  <a:gradFill rotWithShape="0">
                    <a:gsLst>
                      <a:gs pos="0">
                        <a:srgbClr val="FFCC99"/>
                      </a:gs>
                      <a:gs pos="100000">
                        <a:srgbClr val="FFCC99">
                          <a:gamma/>
                          <a:tint val="0"/>
                          <a:invGamma/>
                        </a:srgbClr>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sp>
            <p:nvSpPr>
              <p:cNvPr id="341" name="Rectangle 194"/>
              <p:cNvSpPr>
                <a:spLocks noChangeArrowheads="1"/>
              </p:cNvSpPr>
              <p:nvPr/>
            </p:nvSpPr>
            <p:spPr bwMode="auto">
              <a:xfrm>
                <a:off x="1059" y="932"/>
                <a:ext cx="146" cy="5"/>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321" name="Group 195"/>
            <p:cNvGrpSpPr>
              <a:grpSpLocks/>
            </p:cNvGrpSpPr>
            <p:nvPr/>
          </p:nvGrpSpPr>
          <p:grpSpPr bwMode="auto">
            <a:xfrm>
              <a:off x="1905000" y="4946650"/>
              <a:ext cx="971550" cy="552450"/>
              <a:chOff x="311" y="1035"/>
              <a:chExt cx="187" cy="75"/>
            </a:xfrm>
          </p:grpSpPr>
          <p:sp>
            <p:nvSpPr>
              <p:cNvPr id="322" name="Rectangle 196"/>
              <p:cNvSpPr>
                <a:spLocks noChangeArrowheads="1"/>
              </p:cNvSpPr>
              <p:nvPr/>
            </p:nvSpPr>
            <p:spPr bwMode="auto">
              <a:xfrm>
                <a:off x="319" y="1054"/>
                <a:ext cx="167" cy="24"/>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23" name="Oval 197"/>
              <p:cNvSpPr>
                <a:spLocks noChangeArrowheads="1"/>
              </p:cNvSpPr>
              <p:nvPr/>
            </p:nvSpPr>
            <p:spPr bwMode="auto">
              <a:xfrm>
                <a:off x="486" y="1069"/>
                <a:ext cx="12" cy="27"/>
              </a:xfrm>
              <a:prstGeom prst="ellipse">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24" name="Oval 198"/>
              <p:cNvSpPr>
                <a:spLocks noChangeArrowheads="1"/>
              </p:cNvSpPr>
              <p:nvPr/>
            </p:nvSpPr>
            <p:spPr bwMode="auto">
              <a:xfrm>
                <a:off x="311" y="1069"/>
                <a:ext cx="12" cy="27"/>
              </a:xfrm>
              <a:prstGeom prst="ellipse">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25" name="Rectangle 199"/>
              <p:cNvSpPr>
                <a:spLocks noChangeArrowheads="1"/>
              </p:cNvSpPr>
              <p:nvPr/>
            </p:nvSpPr>
            <p:spPr bwMode="auto">
              <a:xfrm>
                <a:off x="321" y="1070"/>
                <a:ext cx="167" cy="24"/>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26" name="Rectangle 200"/>
              <p:cNvSpPr>
                <a:spLocks noChangeArrowheads="1"/>
              </p:cNvSpPr>
              <p:nvPr/>
            </p:nvSpPr>
            <p:spPr bwMode="auto">
              <a:xfrm>
                <a:off x="433" y="1039"/>
                <a:ext cx="38" cy="27"/>
              </a:xfrm>
              <a:prstGeom prst="rect">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27" name="Rectangle 201"/>
              <p:cNvSpPr>
                <a:spLocks noChangeArrowheads="1"/>
              </p:cNvSpPr>
              <p:nvPr/>
            </p:nvSpPr>
            <p:spPr bwMode="auto">
              <a:xfrm flipH="1">
                <a:off x="488" y="1062"/>
                <a:ext cx="4" cy="48"/>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328" name="Group 202"/>
              <p:cNvGrpSpPr>
                <a:grpSpLocks/>
              </p:cNvGrpSpPr>
              <p:nvPr/>
            </p:nvGrpSpPr>
            <p:grpSpPr bwMode="auto">
              <a:xfrm>
                <a:off x="329" y="1035"/>
                <a:ext cx="91" cy="35"/>
                <a:chOff x="329" y="1035"/>
                <a:chExt cx="91" cy="35"/>
              </a:xfrm>
            </p:grpSpPr>
            <p:sp>
              <p:nvSpPr>
                <p:cNvPr id="330" name="Rectangle 203"/>
                <p:cNvSpPr>
                  <a:spLocks noChangeArrowheads="1"/>
                </p:cNvSpPr>
                <p:nvPr/>
              </p:nvSpPr>
              <p:spPr bwMode="auto">
                <a:xfrm rot="5400000">
                  <a:off x="403" y="1037"/>
                  <a:ext cx="7" cy="23"/>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331" name="Group 204"/>
                <p:cNvGrpSpPr>
                  <a:grpSpLocks/>
                </p:cNvGrpSpPr>
                <p:nvPr/>
              </p:nvGrpSpPr>
              <p:grpSpPr bwMode="auto">
                <a:xfrm>
                  <a:off x="329" y="1035"/>
                  <a:ext cx="65" cy="27"/>
                  <a:chOff x="464" y="997"/>
                  <a:chExt cx="65" cy="27"/>
                </a:xfrm>
              </p:grpSpPr>
              <p:sp>
                <p:nvSpPr>
                  <p:cNvPr id="334" name="AutoShape 205"/>
                  <p:cNvSpPr>
                    <a:spLocks noChangeArrowheads="1"/>
                  </p:cNvSpPr>
                  <p:nvPr/>
                </p:nvSpPr>
                <p:spPr bwMode="auto">
                  <a:xfrm rot="-5400000">
                    <a:off x="515" y="1006"/>
                    <a:ext cx="19" cy="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35" name="Rectangle 206"/>
                  <p:cNvSpPr>
                    <a:spLocks noChangeArrowheads="1"/>
                  </p:cNvSpPr>
                  <p:nvPr/>
                </p:nvSpPr>
                <p:spPr bwMode="auto">
                  <a:xfrm>
                    <a:off x="493" y="1000"/>
                    <a:ext cx="27" cy="21"/>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36" name="Rectangle 207"/>
                  <p:cNvSpPr>
                    <a:spLocks noChangeArrowheads="1"/>
                  </p:cNvSpPr>
                  <p:nvPr/>
                </p:nvSpPr>
                <p:spPr bwMode="auto">
                  <a:xfrm>
                    <a:off x="464" y="1003"/>
                    <a:ext cx="29" cy="14"/>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37" name="Rectangle 208"/>
                  <p:cNvSpPr>
                    <a:spLocks noChangeArrowheads="1"/>
                  </p:cNvSpPr>
                  <p:nvPr/>
                </p:nvSpPr>
                <p:spPr bwMode="auto">
                  <a:xfrm>
                    <a:off x="468" y="997"/>
                    <a:ext cx="3" cy="27"/>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38" name="Rectangle 209"/>
                  <p:cNvSpPr>
                    <a:spLocks noChangeArrowheads="1"/>
                  </p:cNvSpPr>
                  <p:nvPr/>
                </p:nvSpPr>
                <p:spPr bwMode="auto">
                  <a:xfrm>
                    <a:off x="494" y="997"/>
                    <a:ext cx="3" cy="27"/>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39" name="Rectangle 210"/>
                  <p:cNvSpPr>
                    <a:spLocks noChangeArrowheads="1"/>
                  </p:cNvSpPr>
                  <p:nvPr/>
                </p:nvSpPr>
                <p:spPr bwMode="auto">
                  <a:xfrm>
                    <a:off x="518" y="997"/>
                    <a:ext cx="3" cy="27"/>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332" name="Rectangle 211"/>
                <p:cNvSpPr>
                  <a:spLocks noChangeArrowheads="1"/>
                </p:cNvSpPr>
                <p:nvPr/>
              </p:nvSpPr>
              <p:spPr bwMode="auto">
                <a:xfrm>
                  <a:off x="369" y="1047"/>
                  <a:ext cx="7" cy="23"/>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333" name="Rectangle 212"/>
                <p:cNvSpPr>
                  <a:spLocks noChangeArrowheads="1"/>
                </p:cNvSpPr>
                <p:nvPr/>
              </p:nvSpPr>
              <p:spPr bwMode="auto">
                <a:xfrm>
                  <a:off x="413" y="1046"/>
                  <a:ext cx="7" cy="23"/>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329" name="Rectangle 213"/>
              <p:cNvSpPr>
                <a:spLocks noChangeArrowheads="1"/>
              </p:cNvSpPr>
              <p:nvPr/>
            </p:nvSpPr>
            <p:spPr bwMode="auto">
              <a:xfrm flipH="1">
                <a:off x="319" y="1062"/>
                <a:ext cx="4" cy="48"/>
              </a:xfrm>
              <a:prstGeom prst="rect">
                <a:avLst/>
              </a:prstGeom>
              <a:gradFill rotWithShape="0">
                <a:gsLst>
                  <a:gs pos="0">
                    <a:srgbClr val="C0C0C0">
                      <a:gamma/>
                      <a:tint val="0"/>
                      <a:invGamma/>
                    </a:srgbClr>
                  </a:gs>
                  <a:gs pos="100000">
                    <a:srgbClr val="C0C0C0"/>
                  </a:gs>
                </a:gsLst>
                <a:path path="shape">
                  <a:fillToRect l="50000" t="50000" r="50000" b="50000"/>
                </a:path>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pic>
        <p:nvPicPr>
          <p:cNvPr id="378"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551223" y="3866627"/>
            <a:ext cx="948695" cy="843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9" name="Rectangle 215"/>
          <p:cNvSpPr>
            <a:spLocks noChangeArrowheads="1"/>
          </p:cNvSpPr>
          <p:nvPr/>
        </p:nvSpPr>
        <p:spPr bwMode="auto">
          <a:xfrm>
            <a:off x="2497623" y="2839676"/>
            <a:ext cx="174438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000" b="1" dirty="0">
                <a:latin typeface="Meiryo UI" panose="020B0604030504040204" pitchFamily="50" charset="-128"/>
                <a:ea typeface="Meiryo UI" panose="020B0604030504040204" pitchFamily="50" charset="-128"/>
                <a:cs typeface="Meiryo UI" panose="020B0604030504040204" pitchFamily="50" charset="-128"/>
              </a:rPr>
              <a:t>氷蓄熱システム</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(52.6</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USRT</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000" b="1"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80" name="Group 9"/>
          <p:cNvGrpSpPr>
            <a:grpSpLocks/>
          </p:cNvGrpSpPr>
          <p:nvPr/>
        </p:nvGrpSpPr>
        <p:grpSpPr bwMode="auto">
          <a:xfrm>
            <a:off x="750035" y="1556792"/>
            <a:ext cx="1024775" cy="554874"/>
            <a:chOff x="859" y="591"/>
            <a:chExt cx="304" cy="125"/>
          </a:xfrm>
        </p:grpSpPr>
        <p:grpSp>
          <p:nvGrpSpPr>
            <p:cNvPr id="381" name="Group 10"/>
            <p:cNvGrpSpPr>
              <a:grpSpLocks/>
            </p:cNvGrpSpPr>
            <p:nvPr/>
          </p:nvGrpSpPr>
          <p:grpSpPr bwMode="auto">
            <a:xfrm flipH="1">
              <a:off x="876" y="591"/>
              <a:ext cx="273" cy="118"/>
              <a:chOff x="85" y="440"/>
              <a:chExt cx="264" cy="120"/>
            </a:xfrm>
          </p:grpSpPr>
          <p:sp>
            <p:nvSpPr>
              <p:cNvPr id="383" name="Rectangle 11"/>
              <p:cNvSpPr>
                <a:spLocks noChangeArrowheads="1"/>
              </p:cNvSpPr>
              <p:nvPr/>
            </p:nvSpPr>
            <p:spPr bwMode="auto">
              <a:xfrm>
                <a:off x="102" y="496"/>
                <a:ext cx="238" cy="52"/>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84" name="Rectangle 12"/>
              <p:cNvSpPr>
                <a:spLocks noChangeArrowheads="1"/>
              </p:cNvSpPr>
              <p:nvPr/>
            </p:nvSpPr>
            <p:spPr bwMode="auto">
              <a:xfrm>
                <a:off x="99" y="491"/>
                <a:ext cx="3" cy="58"/>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85" name="Rectangle 13"/>
              <p:cNvSpPr>
                <a:spLocks noChangeArrowheads="1"/>
              </p:cNvSpPr>
              <p:nvPr/>
            </p:nvSpPr>
            <p:spPr bwMode="auto">
              <a:xfrm>
                <a:off x="340" y="491"/>
                <a:ext cx="3" cy="58"/>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86" name="Rectangle 14"/>
              <p:cNvSpPr>
                <a:spLocks noChangeArrowheads="1"/>
              </p:cNvSpPr>
              <p:nvPr/>
            </p:nvSpPr>
            <p:spPr bwMode="auto">
              <a:xfrm>
                <a:off x="107" y="545"/>
                <a:ext cx="8" cy="15"/>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87" name="Rectangle 15"/>
              <p:cNvSpPr>
                <a:spLocks noChangeArrowheads="1"/>
              </p:cNvSpPr>
              <p:nvPr/>
            </p:nvSpPr>
            <p:spPr bwMode="auto">
              <a:xfrm>
                <a:off x="329" y="544"/>
                <a:ext cx="8" cy="15"/>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88" name="Rectangle 16"/>
              <p:cNvSpPr>
                <a:spLocks noChangeArrowheads="1"/>
              </p:cNvSpPr>
              <p:nvPr/>
            </p:nvSpPr>
            <p:spPr bwMode="auto">
              <a:xfrm>
                <a:off x="152" y="449"/>
                <a:ext cx="54" cy="32"/>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89" name="Rectangle 17"/>
              <p:cNvSpPr>
                <a:spLocks noChangeArrowheads="1"/>
              </p:cNvSpPr>
              <p:nvPr/>
            </p:nvSpPr>
            <p:spPr bwMode="auto">
              <a:xfrm>
                <a:off x="149" y="446"/>
                <a:ext cx="3" cy="39"/>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0" name="Rectangle 18"/>
              <p:cNvSpPr>
                <a:spLocks noChangeArrowheads="1"/>
              </p:cNvSpPr>
              <p:nvPr/>
            </p:nvSpPr>
            <p:spPr bwMode="auto">
              <a:xfrm>
                <a:off x="206" y="453"/>
                <a:ext cx="8" cy="23"/>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1" name="AutoShape 19"/>
              <p:cNvSpPr>
                <a:spLocks noChangeArrowheads="1"/>
              </p:cNvSpPr>
              <p:nvPr/>
            </p:nvSpPr>
            <p:spPr bwMode="auto">
              <a:xfrm rot="16200000">
                <a:off x="204" y="450"/>
                <a:ext cx="30" cy="10"/>
              </a:xfrm>
              <a:prstGeom prst="flowChartDelay">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2" name="Rectangle 20"/>
              <p:cNvSpPr>
                <a:spLocks noChangeArrowheads="1"/>
              </p:cNvSpPr>
              <p:nvPr/>
            </p:nvSpPr>
            <p:spPr bwMode="auto">
              <a:xfrm>
                <a:off x="214" y="470"/>
                <a:ext cx="10" cy="16"/>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3" name="Rectangle 21"/>
              <p:cNvSpPr>
                <a:spLocks noChangeArrowheads="1"/>
              </p:cNvSpPr>
              <p:nvPr/>
            </p:nvSpPr>
            <p:spPr bwMode="auto">
              <a:xfrm>
                <a:off x="211" y="486"/>
                <a:ext cx="17" cy="3"/>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4" name="Rectangle 22"/>
              <p:cNvSpPr>
                <a:spLocks noChangeArrowheads="1"/>
              </p:cNvSpPr>
              <p:nvPr/>
            </p:nvSpPr>
            <p:spPr bwMode="auto">
              <a:xfrm>
                <a:off x="181" y="481"/>
                <a:ext cx="5" cy="15"/>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5" name="Rectangle 23"/>
              <p:cNvSpPr>
                <a:spLocks noChangeArrowheads="1"/>
              </p:cNvSpPr>
              <p:nvPr/>
            </p:nvSpPr>
            <p:spPr bwMode="auto">
              <a:xfrm>
                <a:off x="178" y="487"/>
                <a:ext cx="11" cy="3"/>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6" name="Rectangle 24"/>
              <p:cNvSpPr>
                <a:spLocks noChangeArrowheads="1"/>
              </p:cNvSpPr>
              <p:nvPr/>
            </p:nvSpPr>
            <p:spPr bwMode="auto">
              <a:xfrm>
                <a:off x="214" y="489"/>
                <a:ext cx="10" cy="7"/>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7" name="AutoShape 25"/>
              <p:cNvSpPr>
                <a:spLocks noChangeArrowheads="1"/>
              </p:cNvSpPr>
              <p:nvPr/>
            </p:nvSpPr>
            <p:spPr bwMode="auto">
              <a:xfrm>
                <a:off x="224" y="450"/>
                <a:ext cx="8" cy="28"/>
              </a:xfrm>
              <a:prstGeom prst="flowChartDelay">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8" name="Rectangle 26"/>
              <p:cNvSpPr>
                <a:spLocks noChangeArrowheads="1"/>
              </p:cNvSpPr>
              <p:nvPr/>
            </p:nvSpPr>
            <p:spPr bwMode="auto">
              <a:xfrm>
                <a:off x="232" y="457"/>
                <a:ext cx="14" cy="15"/>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399" name="Rectangle 27"/>
              <p:cNvSpPr>
                <a:spLocks noChangeArrowheads="1"/>
              </p:cNvSpPr>
              <p:nvPr/>
            </p:nvSpPr>
            <p:spPr bwMode="auto">
              <a:xfrm>
                <a:off x="255" y="480"/>
                <a:ext cx="16" cy="15"/>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grpSp>
            <p:nvGrpSpPr>
              <p:cNvPr id="400" name="Group 28"/>
              <p:cNvGrpSpPr>
                <a:grpSpLocks/>
              </p:cNvGrpSpPr>
              <p:nvPr/>
            </p:nvGrpSpPr>
            <p:grpSpPr bwMode="auto">
              <a:xfrm>
                <a:off x="238" y="457"/>
                <a:ext cx="33" cy="35"/>
                <a:chOff x="338" y="449"/>
                <a:chExt cx="33" cy="35"/>
              </a:xfrm>
            </p:grpSpPr>
            <p:sp>
              <p:nvSpPr>
                <p:cNvPr id="444" name="Oval 29"/>
                <p:cNvSpPr>
                  <a:spLocks noChangeArrowheads="1"/>
                </p:cNvSpPr>
                <p:nvPr/>
              </p:nvSpPr>
              <p:spPr bwMode="auto">
                <a:xfrm>
                  <a:off x="338" y="466"/>
                  <a:ext cx="18" cy="1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445" name="Arc 30"/>
                <p:cNvSpPr>
                  <a:spLocks/>
                </p:cNvSpPr>
                <p:nvPr/>
              </p:nvSpPr>
              <p:spPr bwMode="auto">
                <a:xfrm>
                  <a:off x="346" y="449"/>
                  <a:ext cx="25" cy="2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gradFill rotWithShape="0">
                  <a:gsLst>
                    <a:gs pos="0">
                      <a:srgbClr val="99CCFF"/>
                    </a:gs>
                    <a:gs pos="100000">
                      <a:srgbClr val="99CCFF">
                        <a:gamma/>
                        <a:tint val="0"/>
                        <a:invGamma/>
                      </a:srgbClr>
                    </a:gs>
                  </a:gsLst>
                  <a:lin ang="5400000" scaled="1"/>
                </a:gradFill>
                <a:ln w="9525">
                  <a:solidFill>
                    <a:srgbClr val="000000"/>
                  </a:solidFill>
                  <a:round/>
                  <a:headEnd/>
                  <a:tailEnd/>
                </a:ln>
              </p:spPr>
              <p:txBody>
                <a:bodyPr/>
                <a:lstStyle/>
                <a:p>
                  <a:endParaRPr lang="ja-JP" altLang="en-US"/>
                </a:p>
              </p:txBody>
            </p:sp>
          </p:grpSp>
          <p:grpSp>
            <p:nvGrpSpPr>
              <p:cNvPr id="401" name="Group 31"/>
              <p:cNvGrpSpPr>
                <a:grpSpLocks/>
              </p:cNvGrpSpPr>
              <p:nvPr/>
            </p:nvGrpSpPr>
            <p:grpSpPr bwMode="auto">
              <a:xfrm>
                <a:off x="282" y="459"/>
                <a:ext cx="48" cy="48"/>
                <a:chOff x="277" y="524"/>
                <a:chExt cx="116" cy="164"/>
              </a:xfrm>
            </p:grpSpPr>
            <p:sp>
              <p:nvSpPr>
                <p:cNvPr id="407" name="Rectangle 32"/>
                <p:cNvSpPr>
                  <a:spLocks noChangeArrowheads="1"/>
                </p:cNvSpPr>
                <p:nvPr/>
              </p:nvSpPr>
              <p:spPr bwMode="auto">
                <a:xfrm>
                  <a:off x="277" y="524"/>
                  <a:ext cx="116" cy="164"/>
                </a:xfrm>
                <a:prstGeom prst="rect">
                  <a:avLst/>
                </a:prstGeom>
                <a:solidFill>
                  <a:srgbClr val="FFFF99"/>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nvGrpSpPr>
                <p:cNvPr id="408" name="Group 33"/>
                <p:cNvGrpSpPr>
                  <a:grpSpLocks/>
                </p:cNvGrpSpPr>
                <p:nvPr/>
              </p:nvGrpSpPr>
              <p:grpSpPr bwMode="auto">
                <a:xfrm>
                  <a:off x="291" y="535"/>
                  <a:ext cx="84" cy="51"/>
                  <a:chOff x="1091" y="302"/>
                  <a:chExt cx="84" cy="51"/>
                </a:xfrm>
              </p:grpSpPr>
              <p:grpSp>
                <p:nvGrpSpPr>
                  <p:cNvPr id="429" name="Group 34"/>
                  <p:cNvGrpSpPr>
                    <a:grpSpLocks/>
                  </p:cNvGrpSpPr>
                  <p:nvPr/>
                </p:nvGrpSpPr>
                <p:grpSpPr bwMode="auto">
                  <a:xfrm>
                    <a:off x="1154" y="302"/>
                    <a:ext cx="21" cy="14"/>
                    <a:chOff x="989" y="705"/>
                    <a:chExt cx="21" cy="14"/>
                  </a:xfrm>
                </p:grpSpPr>
                <p:sp>
                  <p:nvSpPr>
                    <p:cNvPr id="442" name="Rectangle 35"/>
                    <p:cNvSpPr>
                      <a:spLocks noChangeArrowheads="1"/>
                    </p:cNvSpPr>
                    <p:nvPr/>
                  </p:nvSpPr>
                  <p:spPr bwMode="auto">
                    <a:xfrm>
                      <a:off x="989" y="705"/>
                      <a:ext cx="21" cy="14"/>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43" name="Line 36"/>
                    <p:cNvSpPr>
                      <a:spLocks noChangeShapeType="1"/>
                    </p:cNvSpPr>
                    <p:nvPr/>
                  </p:nvSpPr>
                  <p:spPr bwMode="auto">
                    <a:xfrm flipH="1">
                      <a:off x="997" y="709"/>
                      <a:ext cx="4" cy="1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430" name="Group 37"/>
                  <p:cNvGrpSpPr>
                    <a:grpSpLocks/>
                  </p:cNvGrpSpPr>
                  <p:nvPr/>
                </p:nvGrpSpPr>
                <p:grpSpPr bwMode="auto">
                  <a:xfrm>
                    <a:off x="1091" y="302"/>
                    <a:ext cx="21" cy="14"/>
                    <a:chOff x="989" y="705"/>
                    <a:chExt cx="21" cy="14"/>
                  </a:xfrm>
                </p:grpSpPr>
                <p:sp>
                  <p:nvSpPr>
                    <p:cNvPr id="440" name="Rectangle 38"/>
                    <p:cNvSpPr>
                      <a:spLocks noChangeArrowheads="1"/>
                    </p:cNvSpPr>
                    <p:nvPr/>
                  </p:nvSpPr>
                  <p:spPr bwMode="auto">
                    <a:xfrm>
                      <a:off x="989" y="705"/>
                      <a:ext cx="21" cy="14"/>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41" name="Line 39"/>
                    <p:cNvSpPr>
                      <a:spLocks noChangeShapeType="1"/>
                    </p:cNvSpPr>
                    <p:nvPr/>
                  </p:nvSpPr>
                  <p:spPr bwMode="auto">
                    <a:xfrm flipH="1">
                      <a:off x="997" y="709"/>
                      <a:ext cx="4" cy="1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431" name="Group 40"/>
                  <p:cNvGrpSpPr>
                    <a:grpSpLocks/>
                  </p:cNvGrpSpPr>
                  <p:nvPr/>
                </p:nvGrpSpPr>
                <p:grpSpPr bwMode="auto">
                  <a:xfrm>
                    <a:off x="1123" y="302"/>
                    <a:ext cx="21" cy="14"/>
                    <a:chOff x="989" y="705"/>
                    <a:chExt cx="21" cy="14"/>
                  </a:xfrm>
                </p:grpSpPr>
                <p:sp>
                  <p:nvSpPr>
                    <p:cNvPr id="438" name="Rectangle 41"/>
                    <p:cNvSpPr>
                      <a:spLocks noChangeArrowheads="1"/>
                    </p:cNvSpPr>
                    <p:nvPr/>
                  </p:nvSpPr>
                  <p:spPr bwMode="auto">
                    <a:xfrm>
                      <a:off x="989" y="705"/>
                      <a:ext cx="21" cy="14"/>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39" name="Line 42"/>
                    <p:cNvSpPr>
                      <a:spLocks noChangeShapeType="1"/>
                    </p:cNvSpPr>
                    <p:nvPr/>
                  </p:nvSpPr>
                  <p:spPr bwMode="auto">
                    <a:xfrm flipH="1">
                      <a:off x="997" y="709"/>
                      <a:ext cx="4" cy="1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432" name="Oval 43"/>
                  <p:cNvSpPr>
                    <a:spLocks noChangeArrowheads="1"/>
                  </p:cNvSpPr>
                  <p:nvPr/>
                </p:nvSpPr>
                <p:spPr bwMode="auto">
                  <a:xfrm>
                    <a:off x="1162" y="328"/>
                    <a:ext cx="8" cy="8"/>
                  </a:xfrm>
                  <a:prstGeom prst="ellipse">
                    <a:avLst/>
                  </a:prstGeom>
                  <a:solidFill>
                    <a:srgbClr val="008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33" name="Oval 44"/>
                  <p:cNvSpPr>
                    <a:spLocks noChangeArrowheads="1"/>
                  </p:cNvSpPr>
                  <p:nvPr/>
                </p:nvSpPr>
                <p:spPr bwMode="auto">
                  <a:xfrm>
                    <a:off x="1098" y="345"/>
                    <a:ext cx="8" cy="8"/>
                  </a:xfrm>
                  <a:prstGeom prst="ellipse">
                    <a:avLst/>
                  </a:prstGeom>
                  <a:solidFill>
                    <a:srgbClr val="FF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34" name="Oval 45"/>
                  <p:cNvSpPr>
                    <a:spLocks noChangeArrowheads="1"/>
                  </p:cNvSpPr>
                  <p:nvPr/>
                </p:nvSpPr>
                <p:spPr bwMode="auto">
                  <a:xfrm>
                    <a:off x="1098" y="328"/>
                    <a:ext cx="8" cy="8"/>
                  </a:xfrm>
                  <a:prstGeom prst="ellipse">
                    <a:avLst/>
                  </a:prstGeom>
                  <a:solidFill>
                    <a:srgbClr val="008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35" name="Oval 46"/>
                  <p:cNvSpPr>
                    <a:spLocks noChangeArrowheads="1"/>
                  </p:cNvSpPr>
                  <p:nvPr/>
                </p:nvSpPr>
                <p:spPr bwMode="auto">
                  <a:xfrm>
                    <a:off x="1131" y="328"/>
                    <a:ext cx="8" cy="8"/>
                  </a:xfrm>
                  <a:prstGeom prst="ellipse">
                    <a:avLst/>
                  </a:prstGeom>
                  <a:solidFill>
                    <a:srgbClr val="008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36" name="Oval 47"/>
                  <p:cNvSpPr>
                    <a:spLocks noChangeArrowheads="1"/>
                  </p:cNvSpPr>
                  <p:nvPr/>
                </p:nvSpPr>
                <p:spPr bwMode="auto">
                  <a:xfrm>
                    <a:off x="1162" y="345"/>
                    <a:ext cx="8" cy="8"/>
                  </a:xfrm>
                  <a:prstGeom prst="ellipse">
                    <a:avLst/>
                  </a:prstGeom>
                  <a:solidFill>
                    <a:srgbClr val="FF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37" name="Oval 48"/>
                  <p:cNvSpPr>
                    <a:spLocks noChangeArrowheads="1"/>
                  </p:cNvSpPr>
                  <p:nvPr/>
                </p:nvSpPr>
                <p:spPr bwMode="auto">
                  <a:xfrm>
                    <a:off x="1131" y="345"/>
                    <a:ext cx="8" cy="8"/>
                  </a:xfrm>
                  <a:prstGeom prst="ellipse">
                    <a:avLst/>
                  </a:prstGeom>
                  <a:solidFill>
                    <a:srgbClr val="FF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409" name="Group 49"/>
                <p:cNvGrpSpPr>
                  <a:grpSpLocks/>
                </p:cNvGrpSpPr>
                <p:nvPr/>
              </p:nvGrpSpPr>
              <p:grpSpPr bwMode="auto">
                <a:xfrm>
                  <a:off x="293" y="612"/>
                  <a:ext cx="84" cy="51"/>
                  <a:chOff x="1091" y="302"/>
                  <a:chExt cx="84" cy="51"/>
                </a:xfrm>
              </p:grpSpPr>
              <p:grpSp>
                <p:nvGrpSpPr>
                  <p:cNvPr id="414" name="Group 50"/>
                  <p:cNvGrpSpPr>
                    <a:grpSpLocks/>
                  </p:cNvGrpSpPr>
                  <p:nvPr/>
                </p:nvGrpSpPr>
                <p:grpSpPr bwMode="auto">
                  <a:xfrm>
                    <a:off x="1154" y="302"/>
                    <a:ext cx="21" cy="14"/>
                    <a:chOff x="989" y="705"/>
                    <a:chExt cx="21" cy="14"/>
                  </a:xfrm>
                </p:grpSpPr>
                <p:sp>
                  <p:nvSpPr>
                    <p:cNvPr id="427" name="Rectangle 51"/>
                    <p:cNvSpPr>
                      <a:spLocks noChangeArrowheads="1"/>
                    </p:cNvSpPr>
                    <p:nvPr/>
                  </p:nvSpPr>
                  <p:spPr bwMode="auto">
                    <a:xfrm>
                      <a:off x="989" y="705"/>
                      <a:ext cx="21" cy="14"/>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28" name="Line 52"/>
                    <p:cNvSpPr>
                      <a:spLocks noChangeShapeType="1"/>
                    </p:cNvSpPr>
                    <p:nvPr/>
                  </p:nvSpPr>
                  <p:spPr bwMode="auto">
                    <a:xfrm flipH="1">
                      <a:off x="997" y="709"/>
                      <a:ext cx="4" cy="1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415" name="Group 53"/>
                  <p:cNvGrpSpPr>
                    <a:grpSpLocks/>
                  </p:cNvGrpSpPr>
                  <p:nvPr/>
                </p:nvGrpSpPr>
                <p:grpSpPr bwMode="auto">
                  <a:xfrm>
                    <a:off x="1091" y="302"/>
                    <a:ext cx="21" cy="14"/>
                    <a:chOff x="989" y="705"/>
                    <a:chExt cx="21" cy="14"/>
                  </a:xfrm>
                </p:grpSpPr>
                <p:sp>
                  <p:nvSpPr>
                    <p:cNvPr id="425" name="Rectangle 54"/>
                    <p:cNvSpPr>
                      <a:spLocks noChangeArrowheads="1"/>
                    </p:cNvSpPr>
                    <p:nvPr/>
                  </p:nvSpPr>
                  <p:spPr bwMode="auto">
                    <a:xfrm>
                      <a:off x="989" y="705"/>
                      <a:ext cx="21" cy="14"/>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26" name="Line 55"/>
                    <p:cNvSpPr>
                      <a:spLocks noChangeShapeType="1"/>
                    </p:cNvSpPr>
                    <p:nvPr/>
                  </p:nvSpPr>
                  <p:spPr bwMode="auto">
                    <a:xfrm flipH="1">
                      <a:off x="997" y="709"/>
                      <a:ext cx="4" cy="1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grpSp>
                <p:nvGrpSpPr>
                  <p:cNvPr id="416" name="Group 56"/>
                  <p:cNvGrpSpPr>
                    <a:grpSpLocks/>
                  </p:cNvGrpSpPr>
                  <p:nvPr/>
                </p:nvGrpSpPr>
                <p:grpSpPr bwMode="auto">
                  <a:xfrm>
                    <a:off x="1123" y="302"/>
                    <a:ext cx="21" cy="14"/>
                    <a:chOff x="989" y="705"/>
                    <a:chExt cx="21" cy="14"/>
                  </a:xfrm>
                </p:grpSpPr>
                <p:sp>
                  <p:nvSpPr>
                    <p:cNvPr id="423" name="Rectangle 57"/>
                    <p:cNvSpPr>
                      <a:spLocks noChangeArrowheads="1"/>
                    </p:cNvSpPr>
                    <p:nvPr/>
                  </p:nvSpPr>
                  <p:spPr bwMode="auto">
                    <a:xfrm>
                      <a:off x="989" y="705"/>
                      <a:ext cx="21" cy="14"/>
                    </a:xfrm>
                    <a:prstGeom prst="rect">
                      <a:avLst/>
                    </a:prstGeom>
                    <a:solidFill>
                      <a:srgbClr val="FFFFFF"/>
                    </a:solidFill>
                    <a:ln w="31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24" name="Line 58"/>
                    <p:cNvSpPr>
                      <a:spLocks noChangeShapeType="1"/>
                    </p:cNvSpPr>
                    <p:nvPr/>
                  </p:nvSpPr>
                  <p:spPr bwMode="auto">
                    <a:xfrm flipH="1">
                      <a:off x="997" y="709"/>
                      <a:ext cx="4" cy="10"/>
                    </a:xfrm>
                    <a:prstGeom prst="line">
                      <a:avLst/>
                    </a:prstGeom>
                    <a:noFill/>
                    <a:ln w="31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417" name="Oval 59"/>
                  <p:cNvSpPr>
                    <a:spLocks noChangeArrowheads="1"/>
                  </p:cNvSpPr>
                  <p:nvPr/>
                </p:nvSpPr>
                <p:spPr bwMode="auto">
                  <a:xfrm>
                    <a:off x="1162" y="328"/>
                    <a:ext cx="8" cy="8"/>
                  </a:xfrm>
                  <a:prstGeom prst="ellipse">
                    <a:avLst/>
                  </a:prstGeom>
                  <a:solidFill>
                    <a:srgbClr val="008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18" name="Oval 60"/>
                  <p:cNvSpPr>
                    <a:spLocks noChangeArrowheads="1"/>
                  </p:cNvSpPr>
                  <p:nvPr/>
                </p:nvSpPr>
                <p:spPr bwMode="auto">
                  <a:xfrm>
                    <a:off x="1098" y="345"/>
                    <a:ext cx="8" cy="8"/>
                  </a:xfrm>
                  <a:prstGeom prst="ellipse">
                    <a:avLst/>
                  </a:prstGeom>
                  <a:solidFill>
                    <a:srgbClr val="FF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19" name="Oval 61"/>
                  <p:cNvSpPr>
                    <a:spLocks noChangeArrowheads="1"/>
                  </p:cNvSpPr>
                  <p:nvPr/>
                </p:nvSpPr>
                <p:spPr bwMode="auto">
                  <a:xfrm>
                    <a:off x="1098" y="328"/>
                    <a:ext cx="8" cy="8"/>
                  </a:xfrm>
                  <a:prstGeom prst="ellipse">
                    <a:avLst/>
                  </a:prstGeom>
                  <a:solidFill>
                    <a:srgbClr val="008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20" name="Oval 62"/>
                  <p:cNvSpPr>
                    <a:spLocks noChangeArrowheads="1"/>
                  </p:cNvSpPr>
                  <p:nvPr/>
                </p:nvSpPr>
                <p:spPr bwMode="auto">
                  <a:xfrm>
                    <a:off x="1131" y="328"/>
                    <a:ext cx="8" cy="8"/>
                  </a:xfrm>
                  <a:prstGeom prst="ellipse">
                    <a:avLst/>
                  </a:prstGeom>
                  <a:solidFill>
                    <a:srgbClr val="008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21" name="Oval 63"/>
                  <p:cNvSpPr>
                    <a:spLocks noChangeArrowheads="1"/>
                  </p:cNvSpPr>
                  <p:nvPr/>
                </p:nvSpPr>
                <p:spPr bwMode="auto">
                  <a:xfrm>
                    <a:off x="1162" y="345"/>
                    <a:ext cx="8" cy="8"/>
                  </a:xfrm>
                  <a:prstGeom prst="ellipse">
                    <a:avLst/>
                  </a:prstGeom>
                  <a:solidFill>
                    <a:srgbClr val="FF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22" name="Oval 64"/>
                  <p:cNvSpPr>
                    <a:spLocks noChangeArrowheads="1"/>
                  </p:cNvSpPr>
                  <p:nvPr/>
                </p:nvSpPr>
                <p:spPr bwMode="auto">
                  <a:xfrm>
                    <a:off x="1131" y="345"/>
                    <a:ext cx="8" cy="8"/>
                  </a:xfrm>
                  <a:prstGeom prst="ellipse">
                    <a:avLst/>
                  </a:prstGeom>
                  <a:solidFill>
                    <a:srgbClr val="FF0000"/>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410" name="Oval 65"/>
                <p:cNvSpPr>
                  <a:spLocks noChangeArrowheads="1"/>
                </p:cNvSpPr>
                <p:nvPr/>
              </p:nvSpPr>
              <p:spPr bwMode="auto">
                <a:xfrm>
                  <a:off x="312" y="590"/>
                  <a:ext cx="8" cy="8"/>
                </a:xfrm>
                <a:prstGeom prst="ellipse">
                  <a:avLst/>
                </a:prstGeom>
                <a:solidFill>
                  <a:srgbClr val="333333"/>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11" name="Oval 66"/>
                <p:cNvSpPr>
                  <a:spLocks noChangeArrowheads="1"/>
                </p:cNvSpPr>
                <p:nvPr/>
              </p:nvSpPr>
              <p:spPr bwMode="auto">
                <a:xfrm>
                  <a:off x="364" y="669"/>
                  <a:ext cx="8" cy="8"/>
                </a:xfrm>
                <a:prstGeom prst="ellipse">
                  <a:avLst/>
                </a:prstGeom>
                <a:solidFill>
                  <a:srgbClr val="333333"/>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12" name="Oval 67"/>
                <p:cNvSpPr>
                  <a:spLocks noChangeArrowheads="1"/>
                </p:cNvSpPr>
                <p:nvPr/>
              </p:nvSpPr>
              <p:spPr bwMode="auto">
                <a:xfrm>
                  <a:off x="316" y="668"/>
                  <a:ext cx="8" cy="8"/>
                </a:xfrm>
                <a:prstGeom prst="ellipse">
                  <a:avLst/>
                </a:prstGeom>
                <a:solidFill>
                  <a:srgbClr val="333333"/>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sp>
              <p:nvSpPr>
                <p:cNvPr id="413" name="Oval 68"/>
                <p:cNvSpPr>
                  <a:spLocks noChangeArrowheads="1"/>
                </p:cNvSpPr>
                <p:nvPr/>
              </p:nvSpPr>
              <p:spPr bwMode="auto">
                <a:xfrm>
                  <a:off x="362" y="591"/>
                  <a:ext cx="8" cy="8"/>
                </a:xfrm>
                <a:prstGeom prst="ellipse">
                  <a:avLst/>
                </a:prstGeom>
                <a:solidFill>
                  <a:srgbClr val="333333"/>
                </a:solidFill>
                <a:ln w="317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a:p>
              </p:txBody>
            </p:sp>
          </p:grpSp>
          <p:sp>
            <p:nvSpPr>
              <p:cNvPr id="402" name="Rectangle 69"/>
              <p:cNvSpPr>
                <a:spLocks noChangeArrowheads="1"/>
              </p:cNvSpPr>
              <p:nvPr/>
            </p:nvSpPr>
            <p:spPr bwMode="auto">
              <a:xfrm>
                <a:off x="343" y="496"/>
                <a:ext cx="6" cy="51"/>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403" name="Rectangle 70"/>
              <p:cNvSpPr>
                <a:spLocks noChangeArrowheads="1"/>
              </p:cNvSpPr>
              <p:nvPr/>
            </p:nvSpPr>
            <p:spPr bwMode="auto">
              <a:xfrm>
                <a:off x="93" y="496"/>
                <a:ext cx="6" cy="51"/>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404" name="Rectangle 71"/>
              <p:cNvSpPr>
                <a:spLocks noChangeArrowheads="1"/>
              </p:cNvSpPr>
              <p:nvPr/>
            </p:nvSpPr>
            <p:spPr bwMode="auto">
              <a:xfrm>
                <a:off x="85" y="500"/>
                <a:ext cx="8" cy="9"/>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405" name="Rectangle 72"/>
              <p:cNvSpPr>
                <a:spLocks noChangeArrowheads="1"/>
              </p:cNvSpPr>
              <p:nvPr/>
            </p:nvSpPr>
            <p:spPr bwMode="auto">
              <a:xfrm>
                <a:off x="85" y="530"/>
                <a:ext cx="8" cy="9"/>
              </a:xfrm>
              <a:prstGeom prst="rect">
                <a:avLst/>
              </a:prstGeom>
              <a:gradFill rotWithShape="0">
                <a:gsLst>
                  <a:gs pos="0">
                    <a:srgbClr val="99CCFF"/>
                  </a:gs>
                  <a:gs pos="100000">
                    <a:srgbClr val="99CCFF">
                      <a:gamma/>
                      <a:tint val="0"/>
                      <a:invGamma/>
                    </a:srgbClr>
                  </a:gs>
                </a:gsLst>
                <a:lin ang="5400000" scaled="1"/>
              </a:gradFill>
              <a:ln w="9525">
                <a:solidFill>
                  <a:srgbClr val="000000"/>
                </a:solidFill>
                <a:miter lim="800000"/>
                <a:headEnd/>
                <a:tailEnd/>
              </a:ln>
            </p:spPr>
            <p:txBody>
              <a:bodyPr/>
              <a:lstStyle/>
              <a:p>
                <a:endParaRPr lang="ja-JP" altLang="en-US"/>
              </a:p>
            </p:txBody>
          </p:sp>
          <p:sp>
            <p:nvSpPr>
              <p:cNvPr id="406" name="Arc 73"/>
              <p:cNvSpPr>
                <a:spLocks/>
              </p:cNvSpPr>
              <p:nvPr/>
            </p:nvSpPr>
            <p:spPr bwMode="auto">
              <a:xfrm>
                <a:off x="245" y="472"/>
                <a:ext cx="9" cy="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9525">
                <a:solidFill>
                  <a:srgbClr val="000000"/>
                </a:solidFill>
                <a:round/>
                <a:headEnd/>
                <a:tailEnd/>
              </a:ln>
              <a:extLst>
                <a:ext uri="{909E8E84-426E-40DD-AFC4-6F175D3DCCD1}">
                  <a14:hiddenFill xmlns:a14="http://schemas.microsoft.com/office/drawing/2010/main">
                    <a:gradFill rotWithShape="0">
                      <a:gsLst>
                        <a:gs pos="0">
                          <a:srgbClr val="99CCFF"/>
                        </a:gs>
                        <a:gs pos="100000">
                          <a:srgbClr val="99CCFF">
                            <a:gamma/>
                            <a:tint val="0"/>
                            <a:invGamma/>
                          </a:srgbClr>
                        </a:gs>
                      </a:gsLst>
                      <a:lin ang="5400000" scaled="1"/>
                    </a:gradFill>
                  </a14:hiddenFill>
                </a:ext>
              </a:extLst>
            </p:spPr>
            <p:txBody>
              <a:bodyPr/>
              <a:lstStyle/>
              <a:p>
                <a:endParaRPr lang="ja-JP" altLang="en-US"/>
              </a:p>
            </p:txBody>
          </p:sp>
        </p:grpSp>
        <p:sp>
          <p:nvSpPr>
            <p:cNvPr id="382" name="Rectangle 74"/>
            <p:cNvSpPr>
              <a:spLocks noChangeArrowheads="1"/>
            </p:cNvSpPr>
            <p:nvPr/>
          </p:nvSpPr>
          <p:spPr bwMode="auto">
            <a:xfrm>
              <a:off x="859" y="708"/>
              <a:ext cx="304" cy="8"/>
            </a:xfrm>
            <a:prstGeom prst="rect">
              <a:avLst/>
            </a:prstGeom>
            <a:solidFill>
              <a:srgbClr val="C0C0C0"/>
            </a:solidFill>
            <a:ln w="9525">
              <a:solidFill>
                <a:srgbClr val="000000"/>
              </a:solidFill>
              <a:miter lim="800000"/>
              <a:headEnd/>
              <a:tailEnd/>
            </a:ln>
          </p:spPr>
          <p:txBody>
            <a:bodyPr/>
            <a:lstStyle/>
            <a:p>
              <a:endParaRPr lang="ja-JP" altLang="en-US"/>
            </a:p>
          </p:txBody>
        </p:sp>
      </p:grpSp>
      <p:sp>
        <p:nvSpPr>
          <p:cNvPr id="446" name="Rectangle 76"/>
          <p:cNvSpPr>
            <a:spLocks noChangeArrowheads="1"/>
          </p:cNvSpPr>
          <p:nvPr/>
        </p:nvSpPr>
        <p:spPr bwMode="auto">
          <a:xfrm>
            <a:off x="356704" y="2138633"/>
            <a:ext cx="176683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冷水温水同時取出</a:t>
            </a: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スクリューチラー</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(77.7</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USRT</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47" name="Rectangle 75"/>
          <p:cNvSpPr>
            <a:spLocks noChangeArrowheads="1"/>
          </p:cNvSpPr>
          <p:nvPr/>
        </p:nvSpPr>
        <p:spPr bwMode="auto">
          <a:xfrm>
            <a:off x="2230582" y="4700280"/>
            <a:ext cx="245772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000" b="1" dirty="0">
                <a:latin typeface="Meiryo UI" panose="020B0604030504040204" pitchFamily="50" charset="-128"/>
                <a:ea typeface="Meiryo UI" panose="020B0604030504040204" pitchFamily="50" charset="-128"/>
                <a:cs typeface="Meiryo UI" panose="020B0604030504040204" pitchFamily="50" charset="-128"/>
              </a:rPr>
              <a:t>ガス吸収式冷温水発生機</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(210</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USRT</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)×2</a:t>
            </a:r>
            <a:endParaRPr lang="ja-JP" altLang="en-US" sz="1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48" name="正方形/長方形 447"/>
          <p:cNvSpPr/>
          <p:nvPr/>
        </p:nvSpPr>
        <p:spPr>
          <a:xfrm>
            <a:off x="196314" y="750849"/>
            <a:ext cx="1296144" cy="307777"/>
          </a:xfrm>
          <a:prstGeom prst="rect">
            <a:avLst/>
          </a:prstGeom>
        </p:spPr>
        <p:txBody>
          <a:bodyPr wrap="square" tIns="0" bIns="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改修前　</a:t>
            </a:r>
          </a:p>
        </p:txBody>
      </p:sp>
      <p:pic>
        <p:nvPicPr>
          <p:cNvPr id="451"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213179" y="886883"/>
            <a:ext cx="948695" cy="843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2"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27335" y="886883"/>
            <a:ext cx="948695" cy="843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3" name="Rectangle 75"/>
          <p:cNvSpPr>
            <a:spLocks noChangeArrowheads="1"/>
          </p:cNvSpPr>
          <p:nvPr/>
        </p:nvSpPr>
        <p:spPr bwMode="auto">
          <a:xfrm>
            <a:off x="2106694" y="1720536"/>
            <a:ext cx="245772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000" b="1" dirty="0">
                <a:latin typeface="Meiryo UI" panose="020B0604030504040204" pitchFamily="50" charset="-128"/>
                <a:ea typeface="Meiryo UI" panose="020B0604030504040204" pitchFamily="50" charset="-128"/>
                <a:cs typeface="Meiryo UI" panose="020B0604030504040204" pitchFamily="50" charset="-128"/>
              </a:rPr>
              <a:t>ガス吸収式冷温水発生機</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(250</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USRT</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)×2</a:t>
            </a:r>
            <a:endParaRPr lang="ja-JP" altLang="en-US" sz="1000" b="1"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454"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06" y="3481493"/>
            <a:ext cx="1036427" cy="392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5" name="正方形/長方形 454"/>
          <p:cNvSpPr/>
          <p:nvPr/>
        </p:nvSpPr>
        <p:spPr>
          <a:xfrm>
            <a:off x="168390" y="3524420"/>
            <a:ext cx="1296144" cy="307777"/>
          </a:xfrm>
          <a:prstGeom prst="rect">
            <a:avLst/>
          </a:prstGeom>
        </p:spPr>
        <p:txBody>
          <a:bodyPr wrap="square" tIns="0" bIns="0">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改修後　</a:t>
            </a:r>
          </a:p>
        </p:txBody>
      </p:sp>
      <p:sp>
        <p:nvSpPr>
          <p:cNvPr id="456" name="正方形/長方形 455"/>
          <p:cNvSpPr/>
          <p:nvPr/>
        </p:nvSpPr>
        <p:spPr>
          <a:xfrm>
            <a:off x="1208618" y="5314191"/>
            <a:ext cx="3393126" cy="246221"/>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高効率空調熱源システムへの更新</a:t>
            </a:r>
          </a:p>
        </p:txBody>
      </p:sp>
      <p:sp>
        <p:nvSpPr>
          <p:cNvPr id="457" name="Rectangle 215"/>
          <p:cNvSpPr>
            <a:spLocks noChangeArrowheads="1"/>
          </p:cNvSpPr>
          <p:nvPr/>
        </p:nvSpPr>
        <p:spPr bwMode="auto">
          <a:xfrm>
            <a:off x="523356" y="4701902"/>
            <a:ext cx="160973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000" b="1" dirty="0">
                <a:latin typeface="Meiryo UI" panose="020B0604030504040204" pitchFamily="50" charset="-128"/>
                <a:ea typeface="Meiryo UI" panose="020B0604030504040204" pitchFamily="50" charset="-128"/>
                <a:cs typeface="Meiryo UI" panose="020B0604030504040204" pitchFamily="50" charset="-128"/>
              </a:rPr>
              <a:t>ターボ冷凍機</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(150</a:t>
            </a:r>
            <a:r>
              <a:rPr lang="en-US" altLang="ja-JP" sz="900" b="1" dirty="0">
                <a:latin typeface="Meiryo UI" panose="020B0604030504040204" pitchFamily="50" charset="-128"/>
                <a:ea typeface="Meiryo UI" panose="020B0604030504040204" pitchFamily="50" charset="-128"/>
                <a:cs typeface="Meiryo UI" panose="020B0604030504040204" pitchFamily="50" charset="-128"/>
              </a:rPr>
              <a:t>USRT</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000" b="1"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458" name="Picture 9" descr="ターボ冷凍機"/>
          <p:cNvPicPr>
            <a:picLocks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611560" y="3756790"/>
            <a:ext cx="1356659" cy="1268193"/>
          </a:xfrm>
          <a:prstGeom prst="rect">
            <a:avLst/>
          </a:prstGeom>
          <a:noFill/>
          <a:extLst>
            <a:ext uri="{909E8E84-426E-40DD-AFC4-6F175D3DCCD1}">
              <a14:hiddenFill xmlns:a14="http://schemas.microsoft.com/office/drawing/2010/main">
                <a:solidFill>
                  <a:srgbClr val="FFFFFF"/>
                </a:solidFill>
              </a14:hiddenFill>
            </a:ext>
          </a:extLst>
        </p:spPr>
      </p:pic>
      <p:sp>
        <p:nvSpPr>
          <p:cNvPr id="462" name="下矢印 461"/>
          <p:cNvSpPr/>
          <p:nvPr/>
        </p:nvSpPr>
        <p:spPr>
          <a:xfrm>
            <a:off x="1812752" y="3191976"/>
            <a:ext cx="1423535" cy="295420"/>
          </a:xfrm>
          <a:prstGeom prst="downArrow">
            <a:avLst>
              <a:gd name="adj1" fmla="val 47047"/>
              <a:gd name="adj2" fmla="val 50000"/>
            </a:avLst>
          </a:prstGeom>
          <a:solidFill>
            <a:schemeClr val="accent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463" name="グループ化 462"/>
          <p:cNvGrpSpPr/>
          <p:nvPr/>
        </p:nvGrpSpPr>
        <p:grpSpPr>
          <a:xfrm>
            <a:off x="173920" y="4994644"/>
            <a:ext cx="1373744" cy="621081"/>
            <a:chOff x="3510087" y="650507"/>
            <a:chExt cx="1417685" cy="621081"/>
          </a:xfrm>
        </p:grpSpPr>
        <p:pic>
          <p:nvPicPr>
            <p:cNvPr id="464" name="Picture 4"/>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5" name="正方形/長方形 464"/>
            <p:cNvSpPr/>
            <p:nvPr/>
          </p:nvSpPr>
          <p:spPr>
            <a:xfrm>
              <a:off x="3579117" y="737130"/>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8.2 </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sp>
        <p:nvSpPr>
          <p:cNvPr id="466" name="正方形/長方形 465"/>
          <p:cNvSpPr/>
          <p:nvPr/>
        </p:nvSpPr>
        <p:spPr>
          <a:xfrm>
            <a:off x="1201479" y="5921816"/>
            <a:ext cx="3600000" cy="246221"/>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空調用ポンプの運転制御</a:t>
            </a:r>
          </a:p>
        </p:txBody>
      </p:sp>
      <p:grpSp>
        <p:nvGrpSpPr>
          <p:cNvPr id="470" name="グループ化 469"/>
          <p:cNvGrpSpPr/>
          <p:nvPr/>
        </p:nvGrpSpPr>
        <p:grpSpPr>
          <a:xfrm>
            <a:off x="162300" y="5591973"/>
            <a:ext cx="1373744" cy="621081"/>
            <a:chOff x="3510087" y="650507"/>
            <a:chExt cx="1417685" cy="621081"/>
          </a:xfrm>
        </p:grpSpPr>
        <p:pic>
          <p:nvPicPr>
            <p:cNvPr id="471" name="Picture 4"/>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2" name="正方形/長方形 471"/>
            <p:cNvSpPr/>
            <p:nvPr/>
          </p:nvSpPr>
          <p:spPr>
            <a:xfrm>
              <a:off x="3579117" y="737130"/>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2.4 </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sp>
        <p:nvSpPr>
          <p:cNvPr id="473" name="正方形/長方形 472"/>
          <p:cNvSpPr/>
          <p:nvPr/>
        </p:nvSpPr>
        <p:spPr>
          <a:xfrm>
            <a:off x="119223" y="6204589"/>
            <a:ext cx="8983212" cy="461665"/>
          </a:xfrm>
          <a:prstGeom prst="rect">
            <a:avLst/>
          </a:prstGeom>
        </p:spPr>
        <p:txBody>
          <a:bodyPr wrap="square" tIns="0" bIns="0">
            <a:spAutoFit/>
          </a:bodyPr>
          <a:lstStyle/>
          <a:p>
            <a:r>
              <a:rPr lang="ja-JP" altLang="en-US" sz="1500" b="1" dirty="0">
                <a:latin typeface="Meiryo UI" panose="020B0604030504040204" pitchFamily="50" charset="-128"/>
                <a:ea typeface="Meiryo UI" panose="020B0604030504040204" pitchFamily="50" charset="-128"/>
                <a:cs typeface="Meiryo UI" panose="020B0604030504040204" pitchFamily="50" charset="-128"/>
              </a:rPr>
              <a:t>ターボ冷凍機系統の冷却水ポンプ：インバータを設置し、冷凍機の冷却水出口温度に合わせた制御を行いました</a:t>
            </a:r>
            <a:endParaRPr lang="en-US" altLang="ja-JP" sz="15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500" b="1" dirty="0">
                <a:latin typeface="Meiryo UI" panose="020B0604030504040204" pitchFamily="50" charset="-128"/>
                <a:ea typeface="Meiryo UI" panose="020B0604030504040204" pitchFamily="50" charset="-128"/>
                <a:cs typeface="Meiryo UI" panose="020B0604030504040204" pitchFamily="50" charset="-128"/>
              </a:rPr>
              <a:t>冷水</a:t>
            </a:r>
            <a:r>
              <a:rPr lang="en-US" altLang="ja-JP" sz="1500" b="1" dirty="0">
                <a:latin typeface="Meiryo UI" panose="020B0604030504040204" pitchFamily="50" charset="-128"/>
                <a:ea typeface="Meiryo UI" panose="020B0604030504040204" pitchFamily="50" charset="-128"/>
                <a:cs typeface="Meiryo UI" panose="020B0604030504040204" pitchFamily="50" charset="-128"/>
              </a:rPr>
              <a:t>2</a:t>
            </a:r>
            <a:r>
              <a:rPr lang="ja-JP" altLang="en-US" sz="1500" b="1" dirty="0">
                <a:latin typeface="Meiryo UI" panose="020B0604030504040204" pitchFamily="50" charset="-128"/>
                <a:ea typeface="Meiryo UI" panose="020B0604030504040204" pitchFamily="50" charset="-128"/>
                <a:cs typeface="Meiryo UI" panose="020B0604030504040204" pitchFamily="50" charset="-128"/>
              </a:rPr>
              <a:t>次ポンプ：コントローラーを新設し、ポンプ</a:t>
            </a:r>
            <a:r>
              <a:rPr lang="en-US" altLang="ja-JP" sz="1500" b="1" dirty="0">
                <a:latin typeface="Meiryo UI" panose="020B0604030504040204" pitchFamily="50" charset="-128"/>
                <a:ea typeface="Meiryo UI" panose="020B0604030504040204" pitchFamily="50" charset="-128"/>
                <a:cs typeface="Meiryo UI" panose="020B0604030504040204" pitchFamily="50" charset="-128"/>
              </a:rPr>
              <a:t>5</a:t>
            </a:r>
            <a:r>
              <a:rPr lang="ja-JP" altLang="en-US" sz="1500" b="1" dirty="0">
                <a:latin typeface="Meiryo UI" panose="020B0604030504040204" pitchFamily="50" charset="-128"/>
                <a:ea typeface="Meiryo UI" panose="020B0604030504040204" pitchFamily="50" charset="-128"/>
                <a:cs typeface="Meiryo UI" panose="020B0604030504040204" pitchFamily="50" charset="-128"/>
              </a:rPr>
              <a:t>台の台数制御、回転数制御を行いました</a:t>
            </a:r>
            <a:endParaRPr lang="en-US" altLang="ja-JP" sz="15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92" name="正方形/長方形 191"/>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15.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導入事例①</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（中央図書館）</a:t>
            </a: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28</a:t>
            </a:fld>
            <a:endParaRPr kumimoji="1" lang="ja-JP" altLang="en-US"/>
          </a:p>
        </p:txBody>
      </p:sp>
    </p:spTree>
    <p:extLst>
      <p:ext uri="{BB962C8B-B14F-4D97-AF65-F5344CB8AC3E}">
        <p14:creationId xmlns:p14="http://schemas.microsoft.com/office/powerpoint/2010/main" val="431897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線コネクタ 3"/>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94" name="正方形/長方形 193"/>
          <p:cNvSpPr/>
          <p:nvPr/>
        </p:nvSpPr>
        <p:spPr>
          <a:xfrm>
            <a:off x="205573" y="5301208"/>
            <a:ext cx="2710243" cy="246221"/>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節水器具の取付け</a:t>
            </a:r>
          </a:p>
        </p:txBody>
      </p:sp>
      <p:sp>
        <p:nvSpPr>
          <p:cNvPr id="202" name="正方形/長方形 201"/>
          <p:cNvSpPr/>
          <p:nvPr/>
        </p:nvSpPr>
        <p:spPr>
          <a:xfrm>
            <a:off x="6390345" y="758277"/>
            <a:ext cx="2586696" cy="246221"/>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太陽光発電システムの設置</a:t>
            </a:r>
          </a:p>
        </p:txBody>
      </p:sp>
      <p:sp>
        <p:nvSpPr>
          <p:cNvPr id="212" name="Rectangle 215"/>
          <p:cNvSpPr>
            <a:spLocks noChangeArrowheads="1"/>
          </p:cNvSpPr>
          <p:nvPr/>
        </p:nvSpPr>
        <p:spPr bwMode="auto">
          <a:xfrm>
            <a:off x="6155771" y="2933411"/>
            <a:ext cx="291297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000" b="1" dirty="0">
                <a:latin typeface="Meiryo UI" panose="020B0604030504040204" pitchFamily="50" charset="-128"/>
                <a:ea typeface="Meiryo UI" panose="020B0604030504040204" pitchFamily="50" charset="-128"/>
                <a:cs typeface="Meiryo UI" panose="020B0604030504040204" pitchFamily="50" charset="-128"/>
              </a:rPr>
              <a:t>太陽光パネル</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245kW×42</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枚</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(10kW</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相当</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を設置</a:t>
            </a:r>
          </a:p>
        </p:txBody>
      </p:sp>
      <p:sp>
        <p:nvSpPr>
          <p:cNvPr id="216" name="正方形/長方形 215"/>
          <p:cNvSpPr/>
          <p:nvPr/>
        </p:nvSpPr>
        <p:spPr>
          <a:xfrm>
            <a:off x="1276220" y="734507"/>
            <a:ext cx="2376264" cy="246221"/>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照明設備の</a:t>
            </a:r>
            <a:r>
              <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LED</a:t>
            </a: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化</a:t>
            </a:r>
          </a:p>
        </p:txBody>
      </p:sp>
      <p:sp>
        <p:nvSpPr>
          <p:cNvPr id="220" name="Rectangle 215"/>
          <p:cNvSpPr>
            <a:spLocks noChangeArrowheads="1"/>
          </p:cNvSpPr>
          <p:nvPr/>
        </p:nvSpPr>
        <p:spPr bwMode="auto">
          <a:xfrm>
            <a:off x="132468" y="2772499"/>
            <a:ext cx="237626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閲覧室内のダウンライト型</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LED</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照明化</a:t>
            </a:r>
          </a:p>
          <a:p>
            <a:pPr algn="ct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（改修前の</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35</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％の消費電力）</a:t>
            </a:r>
          </a:p>
        </p:txBody>
      </p:sp>
      <p:pic>
        <p:nvPicPr>
          <p:cNvPr id="221" name="図 2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bwMode="auto">
          <a:xfrm>
            <a:off x="4267838" y="1056647"/>
            <a:ext cx="1592113" cy="1036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 name="テキスト ボックス 529"/>
          <p:cNvSpPr txBox="1"/>
          <p:nvPr/>
        </p:nvSpPr>
        <p:spPr>
          <a:xfrm>
            <a:off x="4241003" y="1905528"/>
            <a:ext cx="2137355" cy="299336"/>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事務室の直管型</a:t>
            </a:r>
            <a:r>
              <a:rPr kumimoji="1" lang="en-US" altLang="ja-JP" sz="1000" b="1" dirty="0">
                <a:latin typeface="Meiryo UI" panose="020B0604030504040204" pitchFamily="50" charset="-128"/>
                <a:ea typeface="Meiryo UI" panose="020B0604030504040204" pitchFamily="50" charset="-128"/>
                <a:cs typeface="Meiryo UI" panose="020B0604030504040204" pitchFamily="50" charset="-128"/>
              </a:rPr>
              <a:t>LED</a:t>
            </a: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照明化</a:t>
            </a:r>
            <a:endParaRPr kumimoji="1"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000" b="1"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223" name="図 22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4271208" y="2168826"/>
            <a:ext cx="1591200" cy="767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 name="テキスト ボックス 529"/>
          <p:cNvSpPr txBox="1"/>
          <p:nvPr/>
        </p:nvSpPr>
        <p:spPr>
          <a:xfrm>
            <a:off x="4404536" y="2930574"/>
            <a:ext cx="1561291" cy="29933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誘導灯の</a:t>
            </a:r>
            <a:r>
              <a:rPr kumimoji="1" lang="en-US" altLang="ja-JP" sz="1000" b="1" dirty="0">
                <a:latin typeface="Meiryo UI" panose="020B0604030504040204" pitchFamily="50" charset="-128"/>
                <a:ea typeface="Meiryo UI" panose="020B0604030504040204" pitchFamily="50" charset="-128"/>
                <a:cs typeface="Meiryo UI" panose="020B0604030504040204" pitchFamily="50" charset="-128"/>
              </a:rPr>
              <a:t>LED</a:t>
            </a: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照明化</a:t>
            </a:r>
            <a:endParaRPr kumimoji="1"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1000" b="1"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25" name="グループ化 224"/>
          <p:cNvGrpSpPr/>
          <p:nvPr/>
        </p:nvGrpSpPr>
        <p:grpSpPr>
          <a:xfrm>
            <a:off x="5195882" y="541361"/>
            <a:ext cx="1373744" cy="621081"/>
            <a:chOff x="3510086" y="650507"/>
            <a:chExt cx="1417685" cy="621081"/>
          </a:xfrm>
        </p:grpSpPr>
        <p:pic>
          <p:nvPicPr>
            <p:cNvPr id="226"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0086"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7" name="正方形/長方形 226"/>
            <p:cNvSpPr/>
            <p:nvPr/>
          </p:nvSpPr>
          <p:spPr>
            <a:xfrm>
              <a:off x="3579117" y="737130"/>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0.3 </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pic>
        <p:nvPicPr>
          <p:cNvPr id="228" name="Picture 6" descr="１階エントランス"/>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2563897" y="1058871"/>
            <a:ext cx="1628742" cy="17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 name="テキスト ボックス 520"/>
          <p:cNvSpPr txBox="1"/>
          <p:nvPr/>
        </p:nvSpPr>
        <p:spPr>
          <a:xfrm>
            <a:off x="2245145" y="2774092"/>
            <a:ext cx="2232249" cy="3838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エントランス系統の</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LED</a:t>
            </a: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照明化</a:t>
            </a:r>
            <a:endParaRPr kumimoji="1"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（天井内にペンダントライトを設置）　　　　　　　　　　　　　　</a:t>
            </a:r>
            <a:endParaRPr kumimoji="1" lang="en-US" altLang="ja-JP" sz="1000" b="1"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230" name="図 22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18874" y="1988840"/>
            <a:ext cx="510302" cy="743470"/>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
        <p:nvSpPr>
          <p:cNvPr id="231" name="テキスト ボックス 520"/>
          <p:cNvSpPr txBox="1"/>
          <p:nvPr/>
        </p:nvSpPr>
        <p:spPr>
          <a:xfrm>
            <a:off x="2766411" y="1762901"/>
            <a:ext cx="2232249" cy="38381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ペンダントライト　　　　　　　　　　　　　　</a:t>
            </a:r>
            <a:endParaRPr kumimoji="1" lang="en-US" altLang="ja-JP" sz="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32" name="Picture 3"/>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a:stretch/>
        </p:blipFill>
        <p:spPr bwMode="auto">
          <a:xfrm>
            <a:off x="6267319" y="1055981"/>
            <a:ext cx="2677174" cy="187459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3" name="Picture 3" descr="D:\NishihamaH\Desktop\index_photo_efit.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360" y="5628208"/>
            <a:ext cx="1440036" cy="101169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16964" y="5628208"/>
            <a:ext cx="1016212" cy="1029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 name="Rectangle 215"/>
          <p:cNvSpPr>
            <a:spLocks noChangeArrowheads="1"/>
          </p:cNvSpPr>
          <p:nvPr/>
        </p:nvSpPr>
        <p:spPr bwMode="auto">
          <a:xfrm>
            <a:off x="205573" y="6615451"/>
            <a:ext cx="2677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館内の水栓に節水コマを取付け</a:t>
            </a:r>
          </a:p>
        </p:txBody>
      </p:sp>
      <p:sp>
        <p:nvSpPr>
          <p:cNvPr id="236" name="正方形/長方形 235"/>
          <p:cNvSpPr/>
          <p:nvPr/>
        </p:nvSpPr>
        <p:spPr>
          <a:xfrm>
            <a:off x="205573" y="3204306"/>
            <a:ext cx="2710243" cy="492443"/>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主計算室系統</a:t>
            </a:r>
            <a:endPar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パッケージエアコン更新</a:t>
            </a:r>
          </a:p>
        </p:txBody>
      </p:sp>
      <p:grpSp>
        <p:nvGrpSpPr>
          <p:cNvPr id="237" name="グループ化 236"/>
          <p:cNvGrpSpPr/>
          <p:nvPr/>
        </p:nvGrpSpPr>
        <p:grpSpPr>
          <a:xfrm>
            <a:off x="1529794" y="3766336"/>
            <a:ext cx="1373744" cy="621081"/>
            <a:chOff x="3510087" y="650507"/>
            <a:chExt cx="1417685" cy="621081"/>
          </a:xfrm>
        </p:grpSpPr>
        <p:pic>
          <p:nvPicPr>
            <p:cNvPr id="238"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9" name="正方形/長方形 238"/>
            <p:cNvSpPr/>
            <p:nvPr/>
          </p:nvSpPr>
          <p:spPr>
            <a:xfrm>
              <a:off x="3579117" y="747172"/>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2.9 </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pic>
        <p:nvPicPr>
          <p:cNvPr id="3078" name="Picture 6" descr="http://dl.mitsubishielectric.co.jp/dl/ldg/wink/wink_doc/contents/doc/photo/thumbnail/PFD-P280CM-E-6.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flipH="1">
            <a:off x="217387" y="3723753"/>
            <a:ext cx="690840" cy="736497"/>
          </a:xfrm>
          <a:prstGeom prst="rect">
            <a:avLst/>
          </a:prstGeom>
          <a:noFill/>
          <a:extLst>
            <a:ext uri="{909E8E84-426E-40DD-AFC4-6F175D3DCCD1}">
              <a14:hiddenFill xmlns:a14="http://schemas.microsoft.com/office/drawing/2010/main">
                <a:solidFill>
                  <a:srgbClr val="FFFFFF"/>
                </a:solidFill>
              </a14:hiddenFill>
            </a:ext>
          </a:extLst>
        </p:spPr>
      </p:pic>
      <p:pic>
        <p:nvPicPr>
          <p:cNvPr id="244" name="Picture 6" descr="http://dl.mitsubishielectric.co.jp/dl/ldg/wink/wink_doc/contents/doc/photo/thumbnail/PFD-P280CM-E-6.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flipH="1">
            <a:off x="873198" y="3722928"/>
            <a:ext cx="690840" cy="736497"/>
          </a:xfrm>
          <a:prstGeom prst="rect">
            <a:avLst/>
          </a:prstGeom>
          <a:noFill/>
          <a:extLst>
            <a:ext uri="{909E8E84-426E-40DD-AFC4-6F175D3DCCD1}">
              <a14:hiddenFill xmlns:a14="http://schemas.microsoft.com/office/drawing/2010/main">
                <a:solidFill>
                  <a:srgbClr val="FFFFFF"/>
                </a:solidFill>
              </a14:hiddenFill>
            </a:ext>
          </a:extLst>
        </p:spPr>
      </p:pic>
      <p:pic>
        <p:nvPicPr>
          <p:cNvPr id="245" name="Picture 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4000" y="4502641"/>
            <a:ext cx="2592000" cy="217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6" name="テキスト ボックス 529"/>
          <p:cNvSpPr txBox="1"/>
          <p:nvPr/>
        </p:nvSpPr>
        <p:spPr>
          <a:xfrm>
            <a:off x="554305" y="4474003"/>
            <a:ext cx="2401267" cy="26351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改修前：交互運転で定風量</a:t>
            </a:r>
            <a:endParaRPr kumimoji="1" lang="en-US" altLang="ja-JP"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47" name="Picture 7"/>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4138" y="4990863"/>
            <a:ext cx="2592000" cy="217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8" name="テキスト ボックス 529"/>
          <p:cNvSpPr txBox="1"/>
          <p:nvPr/>
        </p:nvSpPr>
        <p:spPr>
          <a:xfrm>
            <a:off x="551110" y="4965157"/>
            <a:ext cx="2401267" cy="29629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改修後：並列運転で変風量</a:t>
            </a:r>
            <a:endParaRPr kumimoji="1" lang="en-US" altLang="ja-JP"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9" name="下矢印 248"/>
          <p:cNvSpPr>
            <a:spLocks noChangeAspect="1"/>
          </p:cNvSpPr>
          <p:nvPr/>
        </p:nvSpPr>
        <p:spPr>
          <a:xfrm>
            <a:off x="1037297" y="4751127"/>
            <a:ext cx="1053482" cy="218624"/>
          </a:xfrm>
          <a:prstGeom prst="downArrow">
            <a:avLst>
              <a:gd name="adj1" fmla="val 47047"/>
              <a:gd name="adj2" fmla="val 50000"/>
            </a:avLst>
          </a:prstGeom>
          <a:solidFill>
            <a:schemeClr val="accent1"/>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52" name="正方形/長方形 251"/>
          <p:cNvSpPr/>
          <p:nvPr/>
        </p:nvSpPr>
        <p:spPr>
          <a:xfrm>
            <a:off x="4186831" y="3340058"/>
            <a:ext cx="2484000" cy="246221"/>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給排気ファンの風量制御</a:t>
            </a:r>
          </a:p>
        </p:txBody>
      </p:sp>
      <p:grpSp>
        <p:nvGrpSpPr>
          <p:cNvPr id="253" name="グループ化 252"/>
          <p:cNvGrpSpPr/>
          <p:nvPr/>
        </p:nvGrpSpPr>
        <p:grpSpPr>
          <a:xfrm>
            <a:off x="2987824" y="3140968"/>
            <a:ext cx="1373744" cy="621081"/>
            <a:chOff x="3510087" y="650507"/>
            <a:chExt cx="1417685" cy="621081"/>
          </a:xfrm>
        </p:grpSpPr>
        <p:pic>
          <p:nvPicPr>
            <p:cNvPr id="254"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5" name="正方形/長方形 254"/>
            <p:cNvSpPr/>
            <p:nvPr/>
          </p:nvSpPr>
          <p:spPr>
            <a:xfrm>
              <a:off x="3579117" y="747172"/>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３</a:t>
              </a: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sp>
        <p:nvSpPr>
          <p:cNvPr id="256" name="正方形/長方形 255"/>
          <p:cNvSpPr/>
          <p:nvPr/>
        </p:nvSpPr>
        <p:spPr>
          <a:xfrm>
            <a:off x="3191019" y="3743346"/>
            <a:ext cx="5956669" cy="461665"/>
          </a:xfrm>
          <a:prstGeom prst="rect">
            <a:avLst/>
          </a:prstGeom>
        </p:spPr>
        <p:txBody>
          <a:bodyPr wrap="square" tIns="0" bIns="0">
            <a:spAutoFit/>
          </a:bodyPr>
          <a:lstStyle/>
          <a:p>
            <a:r>
              <a:rPr lang="ja-JP" altLang="en-US" sz="1500" b="1" dirty="0">
                <a:latin typeface="Meiryo UI" panose="020B0604030504040204" pitchFamily="50" charset="-128"/>
                <a:ea typeface="Meiryo UI" panose="020B0604030504040204" pitchFamily="50" charset="-128"/>
                <a:cs typeface="Meiryo UI" panose="020B0604030504040204" pitchFamily="50" charset="-128"/>
              </a:rPr>
              <a:t>空調機械室の給排気ファンにインバータを設置し、ガス熱源の運転時間に合わせた風量制御を行います</a:t>
            </a:r>
            <a:endParaRPr lang="en-US" altLang="ja-JP" sz="1500" b="1"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61" name="グラフ 260"/>
          <p:cNvGraphicFramePr>
            <a:graphicFrameLocks/>
          </p:cNvGraphicFramePr>
          <p:nvPr>
            <p:extLst>
              <p:ext uri="{D42A27DB-BD31-4B8C-83A1-F6EECF244321}">
                <p14:modId xmlns:p14="http://schemas.microsoft.com/office/powerpoint/2010/main" val="2230216540"/>
              </p:ext>
            </p:extLst>
          </p:nvPr>
        </p:nvGraphicFramePr>
        <p:xfrm>
          <a:off x="3378267" y="4502642"/>
          <a:ext cx="5184479" cy="2155143"/>
        </p:xfrm>
        <a:graphic>
          <a:graphicData uri="http://schemas.openxmlformats.org/drawingml/2006/chart">
            <c:chart xmlns:c="http://schemas.openxmlformats.org/drawingml/2006/chart" xmlns:r="http://schemas.openxmlformats.org/officeDocument/2006/relationships" r:id="rId14"/>
          </a:graphicData>
        </a:graphic>
      </p:graphicFrame>
      <p:sp>
        <p:nvSpPr>
          <p:cNvPr id="262" name="正方形/長方形 261"/>
          <p:cNvSpPr/>
          <p:nvPr/>
        </p:nvSpPr>
        <p:spPr>
          <a:xfrm>
            <a:off x="3235392" y="4265386"/>
            <a:ext cx="3640863" cy="246221"/>
          </a:xfrm>
          <a:prstGeom prst="rect">
            <a:avLst/>
          </a:prstGeom>
          <a:solidFill>
            <a:schemeClr val="accent1"/>
          </a:solidFill>
        </p:spPr>
        <p:txBody>
          <a:bodyPr wrap="square" tIns="0" bIns="0">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光熱水費の削減状況（平成</a:t>
            </a:r>
            <a:r>
              <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27</a:t>
            </a: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p:txBody>
      </p:sp>
      <p:sp>
        <p:nvSpPr>
          <p:cNvPr id="263" name="正方形/長方形 262"/>
          <p:cNvSpPr/>
          <p:nvPr/>
        </p:nvSpPr>
        <p:spPr>
          <a:xfrm>
            <a:off x="3763423" y="6657785"/>
            <a:ext cx="4968453" cy="153888"/>
          </a:xfrm>
          <a:prstGeom prst="rect">
            <a:avLst/>
          </a:prstGeom>
        </p:spPr>
        <p:txBody>
          <a:bodyPr wrap="square" tIns="0" bIns="0">
            <a:spAutoFit/>
          </a:bodyPr>
          <a:lstStyle/>
          <a:p>
            <a:r>
              <a:rPr lang="ja-JP" altLang="en-US" sz="1000" b="1" dirty="0">
                <a:latin typeface="Meiryo UI" panose="020B0604030504040204" pitchFamily="50" charset="-128"/>
                <a:ea typeface="Meiryo UI" panose="020B0604030504040204" pitchFamily="50" charset="-128"/>
                <a:cs typeface="Meiryo UI" panose="020B0604030504040204" pitchFamily="50" charset="-128"/>
              </a:rPr>
              <a:t>　　　　　ベースライン</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2011</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13</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年度の平均値（ベースライン補正あり）　　　　　　　実績値</a:t>
            </a: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64" name="正方形/長方形 263"/>
          <p:cNvSpPr/>
          <p:nvPr/>
        </p:nvSpPr>
        <p:spPr>
          <a:xfrm>
            <a:off x="3833454" y="6694853"/>
            <a:ext cx="396000" cy="90000"/>
          </a:xfrm>
          <a:prstGeom prst="rect">
            <a:avLst/>
          </a:prstGeom>
          <a:solidFill>
            <a:srgbClr val="3333FF"/>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5" name="正方形/長方形 264"/>
          <p:cNvSpPr/>
          <p:nvPr/>
        </p:nvSpPr>
        <p:spPr>
          <a:xfrm>
            <a:off x="7729634" y="6695421"/>
            <a:ext cx="396000" cy="90000"/>
          </a:xfrm>
          <a:prstGeom prst="rect">
            <a:avLst/>
          </a:prstGeom>
          <a:solidFill>
            <a:srgbClr val="FF9933"/>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6" name="正方形/長方形 265"/>
          <p:cNvSpPr/>
          <p:nvPr/>
        </p:nvSpPr>
        <p:spPr>
          <a:xfrm>
            <a:off x="8388424" y="6237312"/>
            <a:ext cx="446000" cy="153888"/>
          </a:xfrm>
          <a:prstGeom prst="rect">
            <a:avLst/>
          </a:prstGeom>
        </p:spPr>
        <p:txBody>
          <a:bodyPr wrap="square" tIns="0" bIns="0">
            <a:spAutoFit/>
          </a:bodyPr>
          <a:lstStyle/>
          <a:p>
            <a:pPr algn="ct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月</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267" name="正方形/長方形 266"/>
          <p:cNvSpPr/>
          <p:nvPr/>
        </p:nvSpPr>
        <p:spPr>
          <a:xfrm>
            <a:off x="3174676" y="4714321"/>
            <a:ext cx="338554" cy="1639004"/>
          </a:xfrm>
          <a:prstGeom prst="rect">
            <a:avLst/>
          </a:prstGeom>
        </p:spPr>
        <p:txBody>
          <a:bodyPr vert="eaVert" wrap="square" tIns="0" bIns="0" anchor="ctr">
            <a:spAutoFit/>
          </a:bodyPr>
          <a:lstStyle/>
          <a:p>
            <a:pPr algn="just"/>
            <a:r>
              <a:rPr lang="ja-JP" altLang="en-US" sz="1000" b="1" dirty="0">
                <a:latin typeface="Meiryo UI" panose="020B0604030504040204" pitchFamily="50" charset="-128"/>
                <a:ea typeface="Meiryo UI" panose="020B0604030504040204" pitchFamily="50" charset="-128"/>
                <a:cs typeface="Meiryo UI" panose="020B0604030504040204" pitchFamily="50" charset="-128"/>
              </a:rPr>
              <a:t>　光熱水費</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千円／月</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269" name="正方形/長方形 268"/>
          <p:cNvSpPr/>
          <p:nvPr/>
        </p:nvSpPr>
        <p:spPr>
          <a:xfrm>
            <a:off x="4202367" y="4738999"/>
            <a:ext cx="3767864" cy="153888"/>
          </a:xfrm>
          <a:prstGeom prst="rect">
            <a:avLst/>
          </a:prstGeom>
        </p:spPr>
        <p:txBody>
          <a:bodyPr wrap="square" tIns="0" bIns="0">
            <a:spAutoFit/>
          </a:bodyPr>
          <a:lstStyle/>
          <a:p>
            <a:pPr algn="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（参考）光熱水費削減額は</a:t>
            </a:r>
            <a:r>
              <a:rPr lang="en-US" altLang="ja-JP" sz="1000" b="1" dirty="0">
                <a:latin typeface="Meiryo UI" panose="020B0604030504040204" pitchFamily="50" charset="-128"/>
                <a:ea typeface="Meiryo UI" panose="020B0604030504040204" pitchFamily="50" charset="-128"/>
                <a:cs typeface="Meiryo UI" panose="020B0604030504040204" pitchFamily="50" charset="-128"/>
              </a:rPr>
              <a:t>38,695</a:t>
            </a:r>
            <a:r>
              <a:rPr lang="ja-JP" altLang="en-US" sz="1000" b="1" dirty="0">
                <a:latin typeface="Meiryo UI" panose="020B0604030504040204" pitchFamily="50" charset="-128"/>
                <a:ea typeface="Meiryo UI" panose="020B0604030504040204" pitchFamily="50" charset="-128"/>
                <a:cs typeface="Meiryo UI" panose="020B0604030504040204" pitchFamily="50" charset="-128"/>
              </a:rPr>
              <a:t>千円</a:t>
            </a: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70" name="グループ化 269"/>
          <p:cNvGrpSpPr>
            <a:grpSpLocks noChangeAspect="1"/>
          </p:cNvGrpSpPr>
          <p:nvPr/>
        </p:nvGrpSpPr>
        <p:grpSpPr>
          <a:xfrm>
            <a:off x="7996902" y="4257208"/>
            <a:ext cx="1088616" cy="1044000"/>
            <a:chOff x="482817" y="872580"/>
            <a:chExt cx="1162050" cy="1114425"/>
          </a:xfrm>
        </p:grpSpPr>
        <p:pic>
          <p:nvPicPr>
            <p:cNvPr id="271" name="Picture 14"/>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817" y="872580"/>
              <a:ext cx="11620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2" name="Picture 15"/>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3061" y="1250253"/>
              <a:ext cx="871907" cy="37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3" name="Picture 15"/>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7585" y="1047532"/>
              <a:ext cx="648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4" name="Picture 15"/>
            <p:cNvPicPr>
              <a:picLocks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2129" y="1412762"/>
              <a:ext cx="612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75" name="正方形/長方形 274"/>
          <p:cNvSpPr/>
          <p:nvPr/>
        </p:nvSpPr>
        <p:spPr>
          <a:xfrm>
            <a:off x="7884368" y="4389909"/>
            <a:ext cx="1296144" cy="754053"/>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47.1</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（実績値）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pic>
        <p:nvPicPr>
          <p:cNvPr id="1026" name="Picture 2" descr="\\10.254.126.31\disk1\02_設備課\01_設備計画Ｇ\00 ESCO関係\02 ESCO関係写真\H25年度公募_中央図書館ESCO\99_現場写真\P1060132.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82494" y="1062230"/>
            <a:ext cx="2304000" cy="1728000"/>
          </a:xfrm>
          <a:prstGeom prst="rect">
            <a:avLst/>
          </a:prstGeom>
          <a:noFill/>
          <a:extLst>
            <a:ext uri="{909E8E84-426E-40DD-AFC4-6F175D3DCCD1}">
              <a14:hiddenFill xmlns:a14="http://schemas.microsoft.com/office/drawing/2010/main">
                <a:solidFill>
                  <a:srgbClr val="FFFFFF"/>
                </a:solidFill>
              </a14:hiddenFill>
            </a:ext>
          </a:extLst>
        </p:spPr>
      </p:pic>
      <p:grpSp>
        <p:nvGrpSpPr>
          <p:cNvPr id="60" name="グループ化 59"/>
          <p:cNvGrpSpPr/>
          <p:nvPr/>
        </p:nvGrpSpPr>
        <p:grpSpPr>
          <a:xfrm>
            <a:off x="148943" y="551901"/>
            <a:ext cx="1373744" cy="621081"/>
            <a:chOff x="3510087" y="650507"/>
            <a:chExt cx="1417685" cy="621081"/>
          </a:xfrm>
        </p:grpSpPr>
        <p:pic>
          <p:nvPicPr>
            <p:cNvPr id="61"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正方形/長方形 61"/>
            <p:cNvSpPr/>
            <p:nvPr/>
          </p:nvSpPr>
          <p:spPr>
            <a:xfrm>
              <a:off x="3579117" y="737130"/>
              <a:ext cx="1296144" cy="430887"/>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16.0 </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sp>
        <p:nvSpPr>
          <p:cNvPr id="64" name="正方形/長方形 63"/>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15.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導入事例①</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（中央図書館）</a:t>
            </a: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29</a:t>
            </a:fld>
            <a:endParaRPr kumimoji="1" lang="ja-JP" altLang="en-US"/>
          </a:p>
        </p:txBody>
      </p:sp>
    </p:spTree>
    <p:extLst>
      <p:ext uri="{BB962C8B-B14F-4D97-AF65-F5344CB8AC3E}">
        <p14:creationId xmlns:p14="http://schemas.microsoft.com/office/powerpoint/2010/main" val="71060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4" name="グラフ 43"/>
          <p:cNvGraphicFramePr>
            <a:graphicFrameLocks/>
          </p:cNvGraphicFramePr>
          <p:nvPr>
            <p:extLst>
              <p:ext uri="{D42A27DB-BD31-4B8C-83A1-F6EECF244321}">
                <p14:modId xmlns:p14="http://schemas.microsoft.com/office/powerpoint/2010/main" val="4035780642"/>
              </p:ext>
            </p:extLst>
          </p:nvPr>
        </p:nvGraphicFramePr>
        <p:xfrm>
          <a:off x="668146" y="3976116"/>
          <a:ext cx="8180459" cy="25492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6" name="グラフ 45"/>
          <p:cNvGraphicFramePr>
            <a:graphicFrameLocks/>
          </p:cNvGraphicFramePr>
          <p:nvPr>
            <p:extLst>
              <p:ext uri="{D42A27DB-BD31-4B8C-83A1-F6EECF244321}">
                <p14:modId xmlns:p14="http://schemas.microsoft.com/office/powerpoint/2010/main" val="1841597859"/>
              </p:ext>
            </p:extLst>
          </p:nvPr>
        </p:nvGraphicFramePr>
        <p:xfrm>
          <a:off x="582246" y="936811"/>
          <a:ext cx="8195839" cy="2606731"/>
        </p:xfrm>
        <a:graphic>
          <a:graphicData uri="http://schemas.openxmlformats.org/drawingml/2006/chart">
            <c:chart xmlns:c="http://schemas.openxmlformats.org/drawingml/2006/chart" xmlns:r="http://schemas.openxmlformats.org/officeDocument/2006/relationships" r:id="rId4"/>
          </a:graphicData>
        </a:graphic>
      </p:graphicFrame>
      <p:cxnSp>
        <p:nvCxnSpPr>
          <p:cNvPr id="65" name="直線コネクタ 64"/>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6" name="正方形/長方形 65"/>
          <p:cNvSpPr/>
          <p:nvPr/>
        </p:nvSpPr>
        <p:spPr>
          <a:xfrm>
            <a:off x="211450" y="4105562"/>
            <a:ext cx="400110" cy="2419782"/>
          </a:xfrm>
          <a:prstGeom prst="rect">
            <a:avLst/>
          </a:prstGeom>
        </p:spPr>
        <p:txBody>
          <a:bodyPr vert="eaVert" wrap="square" tIns="0" bIns="0" anchor="ctr">
            <a:spAutoFit/>
          </a:bodyPr>
          <a:lstStyle/>
          <a:p>
            <a:pPr algn="just"/>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光熱水費</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千円／月</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68" name="正方形/長方形 67"/>
          <p:cNvSpPr/>
          <p:nvPr/>
        </p:nvSpPr>
        <p:spPr>
          <a:xfrm>
            <a:off x="187254" y="1164264"/>
            <a:ext cx="400110" cy="2336744"/>
          </a:xfrm>
          <a:prstGeom prst="rect">
            <a:avLst/>
          </a:prstGeom>
        </p:spPr>
        <p:txBody>
          <a:bodyPr vert="eaVert" wrap="square" tIns="0" bIns="0" anchor="ctr">
            <a:spAutoFit/>
          </a:bodyPr>
          <a:lstStyle/>
          <a:p>
            <a:pPr algn="just"/>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光熱水費</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千円／月</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69" name="正方形/長方形 68"/>
          <p:cNvSpPr/>
          <p:nvPr/>
        </p:nvSpPr>
        <p:spPr>
          <a:xfrm>
            <a:off x="395500" y="642174"/>
            <a:ext cx="9001036" cy="338554"/>
          </a:xfrm>
          <a:prstGeom prst="rect">
            <a:avLst/>
          </a:prstGeom>
        </p:spPr>
        <p:txBody>
          <a:bodyPr wrap="square" tIns="0" bIns="0">
            <a:spAutoFit/>
          </a:bodyPr>
          <a:lstStyle/>
          <a:p>
            <a:pPr algn="just"/>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令和４年度実績</a:t>
            </a:r>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p:cNvSpPr/>
          <p:nvPr/>
        </p:nvSpPr>
        <p:spPr>
          <a:xfrm>
            <a:off x="8593620" y="3005408"/>
            <a:ext cx="580986" cy="215444"/>
          </a:xfrm>
          <a:prstGeom prst="rect">
            <a:avLst/>
          </a:prstGeom>
        </p:spPr>
        <p:txBody>
          <a:bodyPr wrap="square" tIns="0" bIns="0">
            <a:spAutoFit/>
          </a:bodyPr>
          <a:lstStyle/>
          <a:p>
            <a:pPr algn="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月</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71" name="正方形/長方形 70"/>
          <p:cNvSpPr/>
          <p:nvPr/>
        </p:nvSpPr>
        <p:spPr>
          <a:xfrm>
            <a:off x="1373800" y="1204771"/>
            <a:ext cx="5126423" cy="215444"/>
          </a:xfrm>
          <a:prstGeom prst="rect">
            <a:avLst/>
          </a:prstGeom>
        </p:spPr>
        <p:txBody>
          <a:bodyPr wrap="square" tIns="0" bIns="0">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令和４年度の光熱水費削減額は</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42,945</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千円</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72" name="グループ化 71"/>
          <p:cNvGrpSpPr>
            <a:grpSpLocks noChangeAspect="1"/>
          </p:cNvGrpSpPr>
          <p:nvPr/>
        </p:nvGrpSpPr>
        <p:grpSpPr>
          <a:xfrm>
            <a:off x="5978958" y="564061"/>
            <a:ext cx="1273158" cy="1220979"/>
            <a:chOff x="482817" y="872580"/>
            <a:chExt cx="1162050" cy="1114425"/>
          </a:xfrm>
        </p:grpSpPr>
        <p:pic>
          <p:nvPicPr>
            <p:cNvPr id="73" name="Picture 1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817" y="872580"/>
              <a:ext cx="11620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061" y="1250253"/>
              <a:ext cx="871907" cy="37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5"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585" y="1047532"/>
              <a:ext cx="648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6"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129" y="1412762"/>
              <a:ext cx="612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7" name="正方形/長方形 76"/>
          <p:cNvSpPr/>
          <p:nvPr/>
        </p:nvSpPr>
        <p:spPr>
          <a:xfrm>
            <a:off x="5965310" y="778205"/>
            <a:ext cx="1296144" cy="754053"/>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55.1</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（実績値）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nvGrpSpPr>
          <p:cNvPr id="78" name="グループ化 77"/>
          <p:cNvGrpSpPr>
            <a:grpSpLocks noChangeAspect="1"/>
          </p:cNvGrpSpPr>
          <p:nvPr/>
        </p:nvGrpSpPr>
        <p:grpSpPr>
          <a:xfrm>
            <a:off x="7347110" y="571597"/>
            <a:ext cx="1273158" cy="1220979"/>
            <a:chOff x="482817" y="872580"/>
            <a:chExt cx="1162050" cy="1114425"/>
          </a:xfrm>
        </p:grpSpPr>
        <p:pic>
          <p:nvPicPr>
            <p:cNvPr id="79" name="Picture 1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817" y="872580"/>
              <a:ext cx="11620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061" y="1250253"/>
              <a:ext cx="871907" cy="37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585" y="1047532"/>
              <a:ext cx="648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129" y="1412762"/>
              <a:ext cx="612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3" name="正方形/長方形 82"/>
          <p:cNvSpPr/>
          <p:nvPr/>
        </p:nvSpPr>
        <p:spPr>
          <a:xfrm>
            <a:off x="7333462" y="785741"/>
            <a:ext cx="1296144" cy="754053"/>
          </a:xfrm>
          <a:prstGeom prst="rect">
            <a:avLst/>
          </a:prstGeom>
        </p:spPr>
        <p:txBody>
          <a:bodyPr wrap="square" tIns="0" bIns="0">
            <a:spAutoFit/>
          </a:bodyPr>
          <a:lstStyle/>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CO</a:t>
            </a:r>
            <a:r>
              <a:rPr lang="en-US" altLang="ja-JP" sz="7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削減</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55.6</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（実績値）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84" name="正方形/長方形 83"/>
          <p:cNvSpPr/>
          <p:nvPr/>
        </p:nvSpPr>
        <p:spPr>
          <a:xfrm>
            <a:off x="1918826" y="6546093"/>
            <a:ext cx="6413582" cy="215444"/>
          </a:xfrm>
          <a:prstGeom prst="rect">
            <a:avLst/>
          </a:prstGeom>
        </p:spPr>
        <p:txBody>
          <a:bodyPr wrap="square" tIns="0" bIns="0">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ベースライン</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2011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13</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年度の平均値　     　　　　　　実績値  </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85" name="正方形/長方形 84"/>
          <p:cNvSpPr/>
          <p:nvPr/>
        </p:nvSpPr>
        <p:spPr>
          <a:xfrm>
            <a:off x="1774810" y="6597352"/>
            <a:ext cx="720000" cy="180000"/>
          </a:xfrm>
          <a:prstGeom prst="rect">
            <a:avLst/>
          </a:prstGeom>
          <a:solidFill>
            <a:srgbClr val="3333FF"/>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6" name="正方形/長方形 85"/>
          <p:cNvSpPr/>
          <p:nvPr/>
        </p:nvSpPr>
        <p:spPr>
          <a:xfrm>
            <a:off x="5726237" y="6597920"/>
            <a:ext cx="720000" cy="180000"/>
          </a:xfrm>
          <a:prstGeom prst="rect">
            <a:avLst/>
          </a:prstGeom>
          <a:solidFill>
            <a:srgbClr val="FF9933"/>
          </a:solidFill>
        </p:spPr>
        <p:txBody>
          <a:bodyPr wrap="square" tIns="0" bIns="0" rtlCol="0" anchor="ctr">
            <a:spAutoFit/>
          </a:bodyPr>
          <a:lstStyle/>
          <a:p>
            <a:pPr algn="just"/>
            <a:endParaRPr kumimoji="1"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8" name="正方形/長方形 87"/>
          <p:cNvSpPr/>
          <p:nvPr/>
        </p:nvSpPr>
        <p:spPr>
          <a:xfrm>
            <a:off x="8599526" y="6026361"/>
            <a:ext cx="580986" cy="215444"/>
          </a:xfrm>
          <a:prstGeom prst="rect">
            <a:avLst/>
          </a:prstGeom>
        </p:spPr>
        <p:txBody>
          <a:bodyPr wrap="square" tIns="0" bIns="0">
            <a:spAutoFit/>
          </a:bodyPr>
          <a:lstStyle/>
          <a:p>
            <a:pPr algn="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月</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89" name="正方形/長方形 88"/>
          <p:cNvSpPr/>
          <p:nvPr/>
        </p:nvSpPr>
        <p:spPr>
          <a:xfrm>
            <a:off x="1403648" y="4225581"/>
            <a:ext cx="5126423" cy="215444"/>
          </a:xfrm>
          <a:prstGeom prst="rect">
            <a:avLst/>
          </a:prstGeom>
        </p:spPr>
        <p:txBody>
          <a:bodyPr wrap="square" tIns="0" bIns="0">
            <a:spAutoFit/>
          </a:bodyPr>
          <a:lstStyle/>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令和５年度の光熱水費削減額は</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41,609</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千円</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90" name="グループ化 89"/>
          <p:cNvGrpSpPr>
            <a:grpSpLocks noChangeAspect="1"/>
          </p:cNvGrpSpPr>
          <p:nvPr/>
        </p:nvGrpSpPr>
        <p:grpSpPr>
          <a:xfrm>
            <a:off x="6025808" y="3645024"/>
            <a:ext cx="1273158" cy="1220979"/>
            <a:chOff x="482817" y="872580"/>
            <a:chExt cx="1162050" cy="1114425"/>
          </a:xfrm>
        </p:grpSpPr>
        <p:pic>
          <p:nvPicPr>
            <p:cNvPr id="91" name="Picture 1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817" y="872580"/>
              <a:ext cx="11620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061" y="1250253"/>
              <a:ext cx="871907" cy="37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585" y="1047532"/>
              <a:ext cx="648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129" y="1412762"/>
              <a:ext cx="612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5" name="正方形/長方形 94"/>
          <p:cNvSpPr/>
          <p:nvPr/>
        </p:nvSpPr>
        <p:spPr>
          <a:xfrm>
            <a:off x="6012160" y="3859168"/>
            <a:ext cx="1296144" cy="754053"/>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53.4</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（実績値）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nvGrpSpPr>
          <p:cNvPr id="96" name="グループ化 95"/>
          <p:cNvGrpSpPr>
            <a:grpSpLocks noChangeAspect="1"/>
          </p:cNvGrpSpPr>
          <p:nvPr/>
        </p:nvGrpSpPr>
        <p:grpSpPr>
          <a:xfrm>
            <a:off x="7393960" y="3652560"/>
            <a:ext cx="1273158" cy="1220979"/>
            <a:chOff x="482817" y="872580"/>
            <a:chExt cx="1162050" cy="1114425"/>
          </a:xfrm>
        </p:grpSpPr>
        <p:pic>
          <p:nvPicPr>
            <p:cNvPr id="97" name="Picture 1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817" y="872580"/>
              <a:ext cx="116205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8"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061" y="1250253"/>
              <a:ext cx="871907" cy="37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9"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585" y="1047532"/>
              <a:ext cx="648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0"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129" y="1412762"/>
              <a:ext cx="612000"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1" name="正方形/長方形 100"/>
          <p:cNvSpPr/>
          <p:nvPr/>
        </p:nvSpPr>
        <p:spPr>
          <a:xfrm>
            <a:off x="7380312" y="3866704"/>
            <a:ext cx="1296144" cy="754053"/>
          </a:xfrm>
          <a:prstGeom prst="rect">
            <a:avLst/>
          </a:prstGeom>
        </p:spPr>
        <p:txBody>
          <a:bodyPr wrap="square" tIns="0" bIns="0">
            <a:spAutoFit/>
          </a:bodyPr>
          <a:lstStyle/>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CO</a:t>
            </a:r>
            <a:r>
              <a:rPr lang="en-US" altLang="ja-JP" sz="7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削減</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54.1</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（実績値）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102" name="正方形/長方形 101"/>
          <p:cNvSpPr/>
          <p:nvPr/>
        </p:nvSpPr>
        <p:spPr>
          <a:xfrm>
            <a:off x="400420" y="3670434"/>
            <a:ext cx="9001036" cy="338554"/>
          </a:xfrm>
          <a:prstGeom prst="rect">
            <a:avLst/>
          </a:prstGeom>
        </p:spPr>
        <p:txBody>
          <a:bodyPr wrap="square" tIns="0" bIns="0">
            <a:spAutoFit/>
          </a:bodyPr>
          <a:lstStyle/>
          <a:p>
            <a:pPr algn="just"/>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令和５年度実績</a:t>
            </a:r>
            <a:r>
              <a:rPr lang="en-US" altLang="ja-JP"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正方形/長方形 42"/>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15.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導入事例①</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（中央図書館）</a:t>
            </a: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30</a:t>
            </a:fld>
            <a:endParaRPr kumimoji="1" lang="ja-JP" altLang="en-US"/>
          </a:p>
        </p:txBody>
      </p:sp>
    </p:spTree>
    <p:extLst>
      <p:ext uri="{BB962C8B-B14F-4D97-AF65-F5344CB8AC3E}">
        <p14:creationId xmlns:p14="http://schemas.microsoft.com/office/powerpoint/2010/main" val="2757036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コネクタ 3"/>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 name="正方形/長方形 5"/>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16.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導入事例②</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（教育センター）</a:t>
            </a:r>
          </a:p>
        </p:txBody>
      </p:sp>
      <p:graphicFrame>
        <p:nvGraphicFramePr>
          <p:cNvPr id="5" name="表 4"/>
          <p:cNvGraphicFramePr>
            <a:graphicFrameLocks noGrp="1"/>
          </p:cNvGraphicFramePr>
          <p:nvPr>
            <p:extLst>
              <p:ext uri="{D42A27DB-BD31-4B8C-83A1-F6EECF244321}">
                <p14:modId xmlns:p14="http://schemas.microsoft.com/office/powerpoint/2010/main" val="368044433"/>
              </p:ext>
            </p:extLst>
          </p:nvPr>
        </p:nvGraphicFramePr>
        <p:xfrm>
          <a:off x="196100" y="548680"/>
          <a:ext cx="8739725" cy="6245169"/>
        </p:xfrm>
        <a:graphic>
          <a:graphicData uri="http://schemas.openxmlformats.org/drawingml/2006/table">
            <a:tbl>
              <a:tblPr firstRow="1" bandRow="1">
                <a:tableStyleId>{5C22544A-7EE6-4342-B048-85BDC9FD1C3A}</a:tableStyleId>
              </a:tblPr>
              <a:tblGrid>
                <a:gridCol w="1207548">
                  <a:extLst>
                    <a:ext uri="{9D8B030D-6E8A-4147-A177-3AD203B41FA5}">
                      <a16:colId xmlns:a16="http://schemas.microsoft.com/office/drawing/2014/main" val="20000"/>
                    </a:ext>
                  </a:extLst>
                </a:gridCol>
                <a:gridCol w="3744416">
                  <a:extLst>
                    <a:ext uri="{9D8B030D-6E8A-4147-A177-3AD203B41FA5}">
                      <a16:colId xmlns:a16="http://schemas.microsoft.com/office/drawing/2014/main" val="20001"/>
                    </a:ext>
                  </a:extLst>
                </a:gridCol>
                <a:gridCol w="3787761">
                  <a:extLst>
                    <a:ext uri="{9D8B030D-6E8A-4147-A177-3AD203B41FA5}">
                      <a16:colId xmlns:a16="http://schemas.microsoft.com/office/drawing/2014/main" val="20002"/>
                    </a:ext>
                  </a:extLst>
                </a:gridCol>
              </a:tblGrid>
              <a:tr h="436959">
                <a:tc>
                  <a:txBody>
                    <a:bodyPr/>
                    <a:lstStyle/>
                    <a:p>
                      <a:pPr algn="dist"/>
                      <a:r>
                        <a:rPr kumimoji="1" lang="ja-JP" altLang="en-US"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事業名</a:t>
                      </a:r>
                      <a:endParaRPr kumimoji="1" lang="en-US" altLang="ja-JP"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r>
                        <a:rPr kumimoji="1" lang="en-US" altLang="ja-JP"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大阪府教育センター</a:t>
                      </a:r>
                      <a:r>
                        <a:rPr kumimoji="1" lang="en-US" altLang="ja-JP"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a:t>
                      </a:r>
                      <a:endParaRPr kumimoji="1" lang="en-US" altLang="ja-JP"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64951">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契約者名</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東芝エレベータ株式会社　関西支社</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52983">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契約期間</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令和</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17</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 ～ 令和</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31</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 </a:t>
                      </a:r>
                    </a:p>
                    <a:p>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サービス期間は　令和</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日～令和</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31</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15</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年間）</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28092">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主な省エネ</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改修内容</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8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熱源システムの更新　・ 照明器具の</a:t>
                      </a:r>
                      <a:r>
                        <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LED</a:t>
                      </a: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化　・本館別館個別エアコン更新</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8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BEMS</a:t>
                      </a: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の導入　・節水栓導入　</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サービス期間中の故障について修理も含め無償対応</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T="90000" marB="90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10003"/>
                  </a:ext>
                </a:extLst>
              </a:tr>
              <a:tr h="20563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契約方式</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ギャランティード・セイビングス契約（設備更新型）</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T="90000" marB="90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2311304452"/>
                  </a:ext>
                </a:extLst>
              </a:tr>
              <a:tr h="406107">
                <a:tc>
                  <a:txBody>
                    <a:bodyPr/>
                    <a:lstStyle/>
                    <a:p>
                      <a:pPr algn="dist"/>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導入効果</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r>
                        <a:rPr kumimoji="1" lang="en-US" altLang="ja-JP" sz="18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8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省エネルギー率：</a:t>
                      </a:r>
                      <a:r>
                        <a:rPr kumimoji="1" lang="en-US" altLang="ja-JP" sz="18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40.9%</a:t>
                      </a:r>
                      <a:r>
                        <a:rPr kumimoji="1" lang="ja-JP" altLang="en-US" sz="18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（計画値）</a:t>
                      </a:r>
                      <a:r>
                        <a:rPr kumimoji="1" lang="ja-JP" altLang="en-US" sz="14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800" baseline="0" dirty="0">
                          <a:latin typeface="Meiryo UI" panose="020B0604030504040204" pitchFamily="50" charset="-128"/>
                          <a:ea typeface="Meiryo UI" panose="020B0604030504040204" pitchFamily="50" charset="-128"/>
                          <a:cs typeface="Meiryo UI" panose="020B0604030504040204" pitchFamily="50" charset="-128"/>
                        </a:rPr>
                        <a:t>CO</a:t>
                      </a:r>
                      <a:r>
                        <a:rPr kumimoji="1" lang="en-US" altLang="ja-JP" sz="1400" baseline="0" dirty="0">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200" baseline="0" dirty="0">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800" baseline="0" dirty="0">
                          <a:latin typeface="Meiryo UI" panose="020B0604030504040204" pitchFamily="50" charset="-128"/>
                          <a:ea typeface="Meiryo UI" panose="020B0604030504040204" pitchFamily="50" charset="-128"/>
                          <a:cs typeface="Meiryo UI" panose="020B0604030504040204" pitchFamily="50" charset="-128"/>
                        </a:rPr>
                        <a:t>削減率：</a:t>
                      </a:r>
                      <a:r>
                        <a:rPr kumimoji="1" lang="en-US" altLang="ja-JP" sz="1800" baseline="0" dirty="0">
                          <a:latin typeface="Meiryo UI" panose="020B0604030504040204" pitchFamily="50" charset="-128"/>
                          <a:ea typeface="Meiryo UI" panose="020B0604030504040204" pitchFamily="50" charset="-128"/>
                          <a:cs typeface="Meiryo UI" panose="020B0604030504040204" pitchFamily="50" charset="-128"/>
                        </a:rPr>
                        <a:t>45.8</a:t>
                      </a:r>
                      <a:r>
                        <a:rPr kumimoji="1" lang="ja-JP" altLang="en-US" sz="1800" baseline="0" dirty="0">
                          <a:latin typeface="Meiryo UI" panose="020B0604030504040204" pitchFamily="50" charset="-128"/>
                          <a:ea typeface="Meiryo UI" panose="020B0604030504040204" pitchFamily="50" charset="-128"/>
                          <a:cs typeface="Meiryo UI" panose="020B0604030504040204" pitchFamily="50" charset="-128"/>
                        </a:rPr>
                        <a:t>％（計画値）</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T="54000" marB="54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774028985"/>
                  </a:ext>
                </a:extLst>
              </a:tr>
              <a:tr h="2734494">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施設概要</a:t>
                      </a:r>
                      <a:endParaRPr lang="ja-JP" altLang="en-US" dirty="0">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endParaRPr lang="ja-JP" altLang="en-US"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用途：事務庁舎</a:t>
                      </a:r>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所在地：大阪市住吉区苅田四丁目</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竣工時期：本館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1993</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別館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1970</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延床面積：本館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14,467</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別館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4,272</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構造・階数：</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本館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SRC</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地上</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階</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地下</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階</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別館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RC</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地上</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階</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地下</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階　</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31</a:t>
            </a:fld>
            <a:endParaRPr kumimoji="1" lang="ja-JP" altLang="en-US"/>
          </a:p>
        </p:txBody>
      </p:sp>
      <p:grpSp>
        <p:nvGrpSpPr>
          <p:cNvPr id="8" name="グループ化 7"/>
          <p:cNvGrpSpPr/>
          <p:nvPr/>
        </p:nvGrpSpPr>
        <p:grpSpPr>
          <a:xfrm>
            <a:off x="7308304" y="620590"/>
            <a:ext cx="1584176" cy="864194"/>
            <a:chOff x="3510087" y="650507"/>
            <a:chExt cx="1417685" cy="621081"/>
          </a:xfrm>
        </p:grpSpPr>
        <p:pic>
          <p:nvPicPr>
            <p:cNvPr id="10" name="Picture 4"/>
            <p:cNvPicPr>
              <a:picLocks noChangeAspect="1" noChangeArrowheads="1"/>
            </p:cNvPicPr>
            <p:nvPr/>
          </p:nvPicPr>
          <p:blipFill>
            <a:blip r:embed="rId3">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正方形/長方形 10"/>
            <p:cNvSpPr/>
            <p:nvPr/>
          </p:nvSpPr>
          <p:spPr>
            <a:xfrm>
              <a:off x="3579117" y="714639"/>
              <a:ext cx="1296144" cy="486626"/>
            </a:xfrm>
            <a:prstGeom prst="rect">
              <a:avLst/>
            </a:prstGeom>
          </p:spPr>
          <p:txBody>
            <a:bodyPr wrap="square" tIns="0" bIns="0" anchor="ctr">
              <a:spAutoFit/>
            </a:bodyPr>
            <a:lstStyle/>
            <a:p>
              <a:pPr algn="ctr"/>
              <a:r>
                <a:rPr lang="en-US" altLang="ja-JP" sz="2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ESCO</a:t>
              </a:r>
            </a:p>
            <a:p>
              <a:pPr algn="ctr"/>
              <a:r>
                <a:rPr lang="en-US" altLang="ja-JP" sz="2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2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回目</a:t>
              </a:r>
              <a:r>
                <a:rPr lang="ja-JP" altLang="en-US" sz="22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grpSp>
        <p:nvGrpSpPr>
          <p:cNvPr id="12" name="グループ化 11"/>
          <p:cNvGrpSpPr/>
          <p:nvPr/>
        </p:nvGrpSpPr>
        <p:grpSpPr>
          <a:xfrm>
            <a:off x="5634255" y="610038"/>
            <a:ext cx="1751186" cy="864194"/>
            <a:chOff x="3510087" y="650507"/>
            <a:chExt cx="1567143" cy="621081"/>
          </a:xfrm>
        </p:grpSpPr>
        <p:pic>
          <p:nvPicPr>
            <p:cNvPr id="13" name="Picture 4"/>
            <p:cNvPicPr>
              <a:picLocks noChangeAspect="1" noChangeArrowheads="1"/>
            </p:cNvPicPr>
            <p:nvPr/>
          </p:nvPicPr>
          <p:blipFill>
            <a:blip r:embed="rId3">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正方形/長方形 13"/>
            <p:cNvSpPr/>
            <p:nvPr/>
          </p:nvSpPr>
          <p:spPr>
            <a:xfrm>
              <a:off x="3510088" y="780997"/>
              <a:ext cx="1567142" cy="353910"/>
            </a:xfrm>
            <a:prstGeom prst="rect">
              <a:avLst/>
            </a:prstGeom>
          </p:spPr>
          <p:txBody>
            <a:bodyPr wrap="square" tIns="0" bIns="0" anchor="ctr">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ギャランティード・</a:t>
              </a:r>
              <a:endPar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セイビングス</a:t>
              </a: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3969022"/>
            <a:ext cx="3600450" cy="2700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160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グループ化 59"/>
          <p:cNvGrpSpPr/>
          <p:nvPr/>
        </p:nvGrpSpPr>
        <p:grpSpPr>
          <a:xfrm>
            <a:off x="455296" y="1275700"/>
            <a:ext cx="2619404" cy="1085167"/>
            <a:chOff x="6836933" y="599172"/>
            <a:chExt cx="2503663" cy="1044651"/>
          </a:xfrm>
        </p:grpSpPr>
        <p:sp>
          <p:nvSpPr>
            <p:cNvPr id="61" name="正方形/長方形 60"/>
            <p:cNvSpPr/>
            <p:nvPr/>
          </p:nvSpPr>
          <p:spPr>
            <a:xfrm>
              <a:off x="8044452" y="752650"/>
              <a:ext cx="1296144" cy="754053"/>
            </a:xfrm>
            <a:prstGeom prst="rect">
              <a:avLst/>
            </a:prstGeom>
          </p:spPr>
          <p:txBody>
            <a:bodyPr wrap="square" tIns="0" bIns="0">
              <a:spAutoFit/>
            </a:bodyPr>
            <a:lstStyle/>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CO</a:t>
              </a:r>
              <a:r>
                <a:rPr lang="en-US" altLang="ja-JP" sz="7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削減率</a:t>
              </a:r>
              <a:endParaRPr lang="en-US" altLang="ja-JP"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1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42.7</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3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（計画値）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pic>
          <p:nvPicPr>
            <p:cNvPr id="62"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9467" y="599823"/>
              <a:ext cx="1088616" cy="104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 name="Picture 1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0848" y="953629"/>
              <a:ext cx="816808" cy="354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4" name="Picture 1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8135" y="763719"/>
              <a:ext cx="607051" cy="37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2392" y="1105869"/>
              <a:ext cx="573326" cy="37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5384" y="599172"/>
              <a:ext cx="1088616" cy="104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1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6765" y="952978"/>
              <a:ext cx="816808" cy="354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Picture 1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4052" y="763068"/>
              <a:ext cx="607051" cy="37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98309" y="1105218"/>
              <a:ext cx="573326" cy="37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0" name="正方形/長方形 69"/>
            <p:cNvSpPr/>
            <p:nvPr/>
          </p:nvSpPr>
          <p:spPr>
            <a:xfrm>
              <a:off x="7943232" y="733460"/>
              <a:ext cx="1296144" cy="800219"/>
            </a:xfrm>
            <a:prstGeom prst="rect">
              <a:avLst/>
            </a:prstGeom>
          </p:spPr>
          <p:txBody>
            <a:bodyPr wrap="square" tIns="0" bIns="0">
              <a:spAutoFit/>
            </a:bodyPr>
            <a:lstStyle/>
            <a:p>
              <a:pPr algn="ct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CO</a:t>
              </a:r>
              <a:r>
                <a:rPr lang="en-US" altLang="ja-JP" sz="7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削減率</a:t>
              </a:r>
              <a:endParaRPr lang="en-US" altLang="ja-JP"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45.8</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3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（計画値）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71" name="正方形/長方形 70"/>
            <p:cNvSpPr/>
            <p:nvPr/>
          </p:nvSpPr>
          <p:spPr>
            <a:xfrm>
              <a:off x="6836933" y="732524"/>
              <a:ext cx="1296144" cy="800219"/>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2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40.9</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3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（計画値）</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pic>
        <p:nvPicPr>
          <p:cNvPr id="72" name="図 71"/>
          <p:cNvPicPr>
            <a:picLocks noChangeAspect="1"/>
          </p:cNvPicPr>
          <p:nvPr/>
        </p:nvPicPr>
        <p:blipFill>
          <a:blip r:embed="rId7"/>
          <a:stretch>
            <a:fillRect/>
          </a:stretch>
        </p:blipFill>
        <p:spPr>
          <a:xfrm>
            <a:off x="3444648" y="3385924"/>
            <a:ext cx="311017" cy="130848"/>
          </a:xfrm>
          <a:prstGeom prst="rect">
            <a:avLst/>
          </a:prstGeom>
        </p:spPr>
      </p:pic>
      <p:pic>
        <p:nvPicPr>
          <p:cNvPr id="73" name="図 72"/>
          <p:cNvPicPr>
            <a:picLocks noChangeAspect="1"/>
          </p:cNvPicPr>
          <p:nvPr/>
        </p:nvPicPr>
        <p:blipFill>
          <a:blip r:embed="rId7"/>
          <a:stretch>
            <a:fillRect/>
          </a:stretch>
        </p:blipFill>
        <p:spPr>
          <a:xfrm>
            <a:off x="3444648" y="3812151"/>
            <a:ext cx="311017" cy="130848"/>
          </a:xfrm>
          <a:prstGeom prst="rect">
            <a:avLst/>
          </a:prstGeom>
        </p:spPr>
      </p:pic>
      <p:pic>
        <p:nvPicPr>
          <p:cNvPr id="74" name="図 73"/>
          <p:cNvPicPr>
            <a:picLocks noChangeAspect="1"/>
          </p:cNvPicPr>
          <p:nvPr/>
        </p:nvPicPr>
        <p:blipFill>
          <a:blip r:embed="rId7"/>
          <a:stretch>
            <a:fillRect/>
          </a:stretch>
        </p:blipFill>
        <p:spPr>
          <a:xfrm>
            <a:off x="3444648" y="4230730"/>
            <a:ext cx="311017" cy="130848"/>
          </a:xfrm>
          <a:prstGeom prst="rect">
            <a:avLst/>
          </a:prstGeom>
        </p:spPr>
      </p:pic>
      <p:pic>
        <p:nvPicPr>
          <p:cNvPr id="75" name="図 74"/>
          <p:cNvPicPr>
            <a:picLocks noChangeAspect="1"/>
          </p:cNvPicPr>
          <p:nvPr/>
        </p:nvPicPr>
        <p:blipFill>
          <a:blip r:embed="rId7"/>
          <a:stretch>
            <a:fillRect/>
          </a:stretch>
        </p:blipFill>
        <p:spPr>
          <a:xfrm>
            <a:off x="3444648" y="4665104"/>
            <a:ext cx="311017" cy="130848"/>
          </a:xfrm>
          <a:prstGeom prst="rect">
            <a:avLst/>
          </a:prstGeom>
        </p:spPr>
      </p:pic>
      <p:pic>
        <p:nvPicPr>
          <p:cNvPr id="76" name="図 75"/>
          <p:cNvPicPr>
            <a:picLocks noChangeAspect="1"/>
          </p:cNvPicPr>
          <p:nvPr/>
        </p:nvPicPr>
        <p:blipFill>
          <a:blip r:embed="rId7"/>
          <a:stretch>
            <a:fillRect/>
          </a:stretch>
        </p:blipFill>
        <p:spPr>
          <a:xfrm>
            <a:off x="3444648" y="5108492"/>
            <a:ext cx="311017" cy="130848"/>
          </a:xfrm>
          <a:prstGeom prst="rect">
            <a:avLst/>
          </a:prstGeom>
        </p:spPr>
      </p:pic>
      <p:pic>
        <p:nvPicPr>
          <p:cNvPr id="77" name="図 76"/>
          <p:cNvPicPr>
            <a:picLocks noChangeAspect="1"/>
          </p:cNvPicPr>
          <p:nvPr/>
        </p:nvPicPr>
        <p:blipFill>
          <a:blip r:embed="rId7"/>
          <a:stretch>
            <a:fillRect/>
          </a:stretch>
        </p:blipFill>
        <p:spPr>
          <a:xfrm>
            <a:off x="3444648" y="5539718"/>
            <a:ext cx="311017" cy="130848"/>
          </a:xfrm>
          <a:prstGeom prst="rect">
            <a:avLst/>
          </a:prstGeom>
        </p:spPr>
      </p:pic>
      <p:grpSp>
        <p:nvGrpSpPr>
          <p:cNvPr id="78" name="グループ化 77"/>
          <p:cNvGrpSpPr/>
          <p:nvPr/>
        </p:nvGrpSpPr>
        <p:grpSpPr>
          <a:xfrm>
            <a:off x="4692837" y="2157381"/>
            <a:ext cx="222623" cy="3969802"/>
            <a:chOff x="5832368" y="2186104"/>
            <a:chExt cx="212786" cy="3821584"/>
          </a:xfrm>
        </p:grpSpPr>
        <p:pic>
          <p:nvPicPr>
            <p:cNvPr id="79"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2186104"/>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5611688"/>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5066346"/>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3813558"/>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3"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4225958"/>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4654846"/>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5"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3406188"/>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6"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2995447"/>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7"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5832368" y="2603730"/>
              <a:ext cx="212786" cy="39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88"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2674974" y="5705475"/>
            <a:ext cx="222623" cy="411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2670297" y="3415805"/>
            <a:ext cx="222623" cy="411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0"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2670297" y="3834675"/>
            <a:ext cx="222623" cy="411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2673685" y="4268640"/>
            <a:ext cx="222623" cy="411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2673685" y="5143357"/>
            <a:ext cx="222623" cy="411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3" name="直線コネクタ 92"/>
          <p:cNvCxnSpPr/>
          <p:nvPr/>
        </p:nvCxnSpPr>
        <p:spPr>
          <a:xfrm>
            <a:off x="4109559" y="5543391"/>
            <a:ext cx="2975474" cy="0"/>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テキスト ボックス 93"/>
          <p:cNvSpPr txBox="1"/>
          <p:nvPr/>
        </p:nvSpPr>
        <p:spPr>
          <a:xfrm>
            <a:off x="1689246" y="5377980"/>
            <a:ext cx="184482"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1F</a:t>
            </a:r>
          </a:p>
        </p:txBody>
      </p:sp>
      <p:cxnSp>
        <p:nvCxnSpPr>
          <p:cNvPr id="95" name="直線コネクタ 94"/>
          <p:cNvCxnSpPr/>
          <p:nvPr/>
        </p:nvCxnSpPr>
        <p:spPr>
          <a:xfrm>
            <a:off x="1654371" y="5110239"/>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a:off x="1654371" y="5529823"/>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a:off x="1650852" y="6107941"/>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a:off x="1654371" y="4669614"/>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1654371" y="4239509"/>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a:off x="1654371" y="3809405"/>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テキスト ボックス 100"/>
          <p:cNvSpPr txBox="1"/>
          <p:nvPr/>
        </p:nvSpPr>
        <p:spPr>
          <a:xfrm>
            <a:off x="1669315" y="5942905"/>
            <a:ext cx="243181"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B1F</a:t>
            </a:r>
          </a:p>
        </p:txBody>
      </p:sp>
      <p:sp>
        <p:nvSpPr>
          <p:cNvPr id="102" name="テキスト ボックス 101"/>
          <p:cNvSpPr txBox="1"/>
          <p:nvPr/>
        </p:nvSpPr>
        <p:spPr>
          <a:xfrm>
            <a:off x="1689246" y="4934275"/>
            <a:ext cx="184482"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2F</a:t>
            </a:r>
          </a:p>
        </p:txBody>
      </p:sp>
      <p:sp>
        <p:nvSpPr>
          <p:cNvPr id="103" name="テキスト ボックス 102"/>
          <p:cNvSpPr txBox="1"/>
          <p:nvPr/>
        </p:nvSpPr>
        <p:spPr>
          <a:xfrm>
            <a:off x="1689246" y="4505550"/>
            <a:ext cx="184482"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3F</a:t>
            </a:r>
          </a:p>
        </p:txBody>
      </p:sp>
      <p:sp>
        <p:nvSpPr>
          <p:cNvPr id="104" name="テキスト ボックス 103"/>
          <p:cNvSpPr txBox="1"/>
          <p:nvPr/>
        </p:nvSpPr>
        <p:spPr>
          <a:xfrm>
            <a:off x="1689246" y="4074066"/>
            <a:ext cx="184482"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4F</a:t>
            </a:r>
          </a:p>
        </p:txBody>
      </p:sp>
      <p:sp>
        <p:nvSpPr>
          <p:cNvPr id="105" name="テキスト ボックス 104"/>
          <p:cNvSpPr txBox="1"/>
          <p:nvPr/>
        </p:nvSpPr>
        <p:spPr>
          <a:xfrm>
            <a:off x="1689246" y="3643962"/>
            <a:ext cx="184482"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5F</a:t>
            </a:r>
          </a:p>
        </p:txBody>
      </p:sp>
      <p:cxnSp>
        <p:nvCxnSpPr>
          <p:cNvPr id="106" name="直線コネクタ 105"/>
          <p:cNvCxnSpPr/>
          <p:nvPr/>
        </p:nvCxnSpPr>
        <p:spPr>
          <a:xfrm>
            <a:off x="4104056" y="2088987"/>
            <a:ext cx="0" cy="3487745"/>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p:cNvCxnSpPr/>
          <p:nvPr/>
        </p:nvCxnSpPr>
        <p:spPr>
          <a:xfrm>
            <a:off x="6416955" y="2086101"/>
            <a:ext cx="0" cy="4016599"/>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4105869" y="5103037"/>
            <a:ext cx="0" cy="1009698"/>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3797820" y="3379007"/>
            <a:ext cx="0" cy="2724307"/>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2215747" y="4666905"/>
            <a:ext cx="1581898"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11"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514533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470174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3"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514533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4"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469946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5"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428107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3852120"/>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7"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514533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8"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4703135"/>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9"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428107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3852120"/>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961181" y="514533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961181" y="4701710"/>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240961" y="514533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4"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240961" y="4701710"/>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5" name="直線コネクタ 124"/>
          <p:cNvCxnSpPr/>
          <p:nvPr/>
        </p:nvCxnSpPr>
        <p:spPr>
          <a:xfrm flipH="1">
            <a:off x="4104056" y="4237457"/>
            <a:ext cx="2312752"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flipH="1">
            <a:off x="4096846" y="4666905"/>
            <a:ext cx="2981177"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flipH="1">
            <a:off x="4105869" y="5110239"/>
            <a:ext cx="2297518"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flipH="1">
            <a:off x="4112726" y="6102700"/>
            <a:ext cx="3768061"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29" name="Picture 8"/>
          <p:cNvPicPr>
            <a:picLocks noChangeAspect="1" noChangeArrowheads="1"/>
          </p:cNvPicPr>
          <p:nvPr/>
        </p:nvPicPr>
        <p:blipFill rotWithShape="1">
          <a:blip r:embed="rId8" cstate="print">
            <a:clrChange>
              <a:clrFrom>
                <a:srgbClr val="848442"/>
              </a:clrFrom>
              <a:clrTo>
                <a:srgbClr val="848442">
                  <a:alpha val="0"/>
                </a:srgbClr>
              </a:clrTo>
            </a:clrChange>
            <a:extLst>
              <a:ext uri="{28A0092B-C50C-407E-A947-70E740481C1C}">
                <a14:useLocalDpi xmlns:a14="http://schemas.microsoft.com/office/drawing/2010/main" val="0"/>
              </a:ext>
            </a:extLst>
          </a:blip>
          <a:srcRect/>
          <a:stretch/>
        </p:blipFill>
        <p:spPr bwMode="auto">
          <a:xfrm>
            <a:off x="2673685" y="4711465"/>
            <a:ext cx="222623" cy="411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0" name="直線コネクタ 129"/>
          <p:cNvCxnSpPr/>
          <p:nvPr/>
        </p:nvCxnSpPr>
        <p:spPr>
          <a:xfrm>
            <a:off x="2196616" y="5110239"/>
            <a:ext cx="1608352"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a:off x="2218511" y="5542299"/>
            <a:ext cx="1593661"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2" name="テキスト ボックス 131"/>
          <p:cNvSpPr txBox="1"/>
          <p:nvPr/>
        </p:nvSpPr>
        <p:spPr>
          <a:xfrm>
            <a:off x="2732509" y="6129709"/>
            <a:ext cx="474133" cy="287742"/>
          </a:xfrm>
          <a:prstGeom prst="rect">
            <a:avLst/>
          </a:prstGeom>
          <a:solidFill>
            <a:schemeClr val="bg1"/>
          </a:solidFill>
          <a:ln w="19050" cmpd="dbl">
            <a:solidFill>
              <a:schemeClr val="tx2"/>
            </a:solidFill>
          </a:ln>
        </p:spPr>
        <p:txBody>
          <a:bodyPr wrap="none" lIns="72000" rIns="72000" rtlCol="0">
            <a:spAutoFit/>
          </a:bodyPr>
          <a:lstStyle/>
          <a:p>
            <a:r>
              <a:rPr lang="ja-JP" altLang="en-US" sz="1200" b="1" dirty="0">
                <a:latin typeface="Meiryo UI" panose="020B0604030504040204" pitchFamily="50" charset="-128"/>
                <a:ea typeface="Meiryo UI" panose="020B0604030504040204" pitchFamily="50" charset="-128"/>
                <a:cs typeface="Meiryo UI" panose="020B0604030504040204" pitchFamily="50" charset="-128"/>
              </a:rPr>
              <a:t>別館</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33" name="テキスト ボックス 132"/>
          <p:cNvSpPr txBox="1"/>
          <p:nvPr/>
        </p:nvSpPr>
        <p:spPr>
          <a:xfrm>
            <a:off x="4497873" y="6154767"/>
            <a:ext cx="474133" cy="287742"/>
          </a:xfrm>
          <a:prstGeom prst="rect">
            <a:avLst/>
          </a:prstGeom>
          <a:solidFill>
            <a:schemeClr val="bg1"/>
          </a:solidFill>
          <a:ln w="19050" cmpd="dbl">
            <a:solidFill>
              <a:schemeClr val="tx2"/>
            </a:solidFill>
          </a:ln>
        </p:spPr>
        <p:txBody>
          <a:bodyPr wrap="none" lIns="72000" rIns="72000" rtlCol="0">
            <a:spAutoFit/>
          </a:bodyPr>
          <a:lstStyle/>
          <a:p>
            <a:r>
              <a:rPr lang="ja-JP" altLang="en-US" sz="1200" b="1" dirty="0">
                <a:latin typeface="Meiryo UI" panose="020B0604030504040204" pitchFamily="50" charset="-128"/>
                <a:ea typeface="Meiryo UI" panose="020B0604030504040204" pitchFamily="50" charset="-128"/>
                <a:cs typeface="Meiryo UI" panose="020B0604030504040204" pitchFamily="50" charset="-128"/>
              </a:rPr>
              <a:t>本館</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34" name="直線コネクタ 133"/>
          <p:cNvCxnSpPr/>
          <p:nvPr/>
        </p:nvCxnSpPr>
        <p:spPr>
          <a:xfrm>
            <a:off x="3778856" y="2086101"/>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819639" y="1920658"/>
            <a:ext cx="191190"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RF</a:t>
            </a:r>
          </a:p>
        </p:txBody>
      </p:sp>
      <p:cxnSp>
        <p:nvCxnSpPr>
          <p:cNvPr id="136" name="直線コネクタ 135"/>
          <p:cNvCxnSpPr/>
          <p:nvPr/>
        </p:nvCxnSpPr>
        <p:spPr>
          <a:xfrm>
            <a:off x="1638281" y="3380361"/>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37" name="テキスト ボックス 136"/>
          <p:cNvSpPr txBox="1"/>
          <p:nvPr/>
        </p:nvSpPr>
        <p:spPr>
          <a:xfrm>
            <a:off x="1673156" y="3214918"/>
            <a:ext cx="184482"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6F</a:t>
            </a:r>
          </a:p>
        </p:txBody>
      </p:sp>
      <p:cxnSp>
        <p:nvCxnSpPr>
          <p:cNvPr id="138" name="直線コネクタ 137"/>
          <p:cNvCxnSpPr/>
          <p:nvPr/>
        </p:nvCxnSpPr>
        <p:spPr>
          <a:xfrm>
            <a:off x="3775383" y="2547636"/>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39" name="テキスト ボックス 138"/>
          <p:cNvSpPr txBox="1"/>
          <p:nvPr/>
        </p:nvSpPr>
        <p:spPr>
          <a:xfrm>
            <a:off x="3810258" y="2382193"/>
            <a:ext cx="184482"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8F</a:t>
            </a:r>
          </a:p>
        </p:txBody>
      </p:sp>
      <p:cxnSp>
        <p:nvCxnSpPr>
          <p:cNvPr id="140" name="直線コネクタ 139"/>
          <p:cNvCxnSpPr/>
          <p:nvPr/>
        </p:nvCxnSpPr>
        <p:spPr>
          <a:xfrm>
            <a:off x="3791473" y="2981992"/>
            <a:ext cx="272645" cy="0"/>
          </a:xfrm>
          <a:prstGeom prst="line">
            <a:avLst/>
          </a:prstGeom>
          <a:ln w="635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41" name="テキスト ボックス 140"/>
          <p:cNvSpPr txBox="1"/>
          <p:nvPr/>
        </p:nvSpPr>
        <p:spPr>
          <a:xfrm>
            <a:off x="3826348" y="2816549"/>
            <a:ext cx="184482" cy="191828"/>
          </a:xfrm>
          <a:prstGeom prst="rect">
            <a:avLst/>
          </a:prstGeom>
          <a:noFill/>
        </p:spPr>
        <p:txBody>
          <a:bodyPr wrap="none" lIns="0" rIns="0" rtlCol="0">
            <a:spAutoFit/>
          </a:bodyPr>
          <a:lstStyle/>
          <a:p>
            <a:r>
              <a:rPr lang="ja-JP" altLang="en-US" sz="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600" b="1" dirty="0">
                <a:latin typeface="Meiryo UI" panose="020B0604030504040204" pitchFamily="50" charset="-128"/>
                <a:ea typeface="Meiryo UI" panose="020B0604030504040204" pitchFamily="50" charset="-128"/>
                <a:cs typeface="Meiryo UI" panose="020B0604030504040204" pitchFamily="50" charset="-128"/>
              </a:rPr>
              <a:t>7F</a:t>
            </a:r>
          </a:p>
        </p:txBody>
      </p:sp>
      <p:cxnSp>
        <p:nvCxnSpPr>
          <p:cNvPr id="142" name="直線コネクタ 141"/>
          <p:cNvCxnSpPr/>
          <p:nvPr/>
        </p:nvCxnSpPr>
        <p:spPr>
          <a:xfrm>
            <a:off x="2213844" y="3379007"/>
            <a:ext cx="0" cy="2729639"/>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線コネクタ 142"/>
          <p:cNvCxnSpPr/>
          <p:nvPr/>
        </p:nvCxnSpPr>
        <p:spPr>
          <a:xfrm>
            <a:off x="2215747" y="3385181"/>
            <a:ext cx="1582074"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線コネクタ 143"/>
          <p:cNvCxnSpPr/>
          <p:nvPr/>
        </p:nvCxnSpPr>
        <p:spPr>
          <a:xfrm>
            <a:off x="2215747" y="3814689"/>
            <a:ext cx="1582074"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線コネクタ 144"/>
          <p:cNvCxnSpPr/>
          <p:nvPr/>
        </p:nvCxnSpPr>
        <p:spPr>
          <a:xfrm>
            <a:off x="2204160" y="4237457"/>
            <a:ext cx="1593661"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46"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961181" y="427442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7"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240961" y="427442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8"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961181" y="3850950"/>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9"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240961" y="3850950"/>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0"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961181" y="342165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1"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240961" y="342165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2" name="直線コネクタ 151"/>
          <p:cNvCxnSpPr/>
          <p:nvPr/>
        </p:nvCxnSpPr>
        <p:spPr>
          <a:xfrm>
            <a:off x="2213844" y="6102700"/>
            <a:ext cx="1583977"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flipH="1">
            <a:off x="4105869" y="2547636"/>
            <a:ext cx="2319127"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54"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341924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5"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341924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6"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341924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7"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3009422"/>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8"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3009422"/>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9"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3009422"/>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0"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2580256"/>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1"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2580256"/>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2"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2580256"/>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3852120"/>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4"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428107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5" name="直線コネクタ 164"/>
          <p:cNvCxnSpPr/>
          <p:nvPr/>
        </p:nvCxnSpPr>
        <p:spPr>
          <a:xfrm flipH="1">
            <a:off x="4097680" y="3814689"/>
            <a:ext cx="2319128"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flipH="1">
            <a:off x="4097681" y="3385181"/>
            <a:ext cx="2319127"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線コネクタ 166"/>
          <p:cNvCxnSpPr/>
          <p:nvPr/>
        </p:nvCxnSpPr>
        <p:spPr>
          <a:xfrm flipH="1">
            <a:off x="4114117" y="2981992"/>
            <a:ext cx="2297518"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線コネクタ 167"/>
          <p:cNvCxnSpPr/>
          <p:nvPr/>
        </p:nvCxnSpPr>
        <p:spPr>
          <a:xfrm>
            <a:off x="7078023" y="4665104"/>
            <a:ext cx="0" cy="878013"/>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線コネクタ 168"/>
          <p:cNvCxnSpPr/>
          <p:nvPr/>
        </p:nvCxnSpPr>
        <p:spPr>
          <a:xfrm flipH="1">
            <a:off x="4105869" y="2086101"/>
            <a:ext cx="2319127" cy="0"/>
          </a:xfrm>
          <a:prstGeom prst="line">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pic>
        <p:nvPicPr>
          <p:cNvPr id="170"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514533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1"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4707918"/>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2"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341924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3"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3009422"/>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2580256"/>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5"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3852120"/>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6"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4281079"/>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7"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961181" y="557222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8"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240961" y="5572227"/>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9"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5591431"/>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0"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5591431"/>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1"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5591431"/>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2"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5591431"/>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3"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30567" y="2118584"/>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2204" y="2118584"/>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5"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6301" y="2118584"/>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6" name="Picture 3"/>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0812" y="2118584"/>
            <a:ext cx="384419" cy="114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87" name="直線コネクタ 186"/>
          <p:cNvCxnSpPr/>
          <p:nvPr/>
        </p:nvCxnSpPr>
        <p:spPr>
          <a:xfrm>
            <a:off x="3631139" y="5542299"/>
            <a:ext cx="666252" cy="0"/>
          </a:xfrm>
          <a:prstGeom prst="line">
            <a:avLst/>
          </a:prstGeom>
          <a:ln w="19050" cmpd="sng">
            <a:solidFill>
              <a:schemeClr val="tx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8" name="直線コネクタ 187"/>
          <p:cNvCxnSpPr/>
          <p:nvPr/>
        </p:nvCxnSpPr>
        <p:spPr>
          <a:xfrm>
            <a:off x="3703978" y="5116740"/>
            <a:ext cx="666252" cy="0"/>
          </a:xfrm>
          <a:prstGeom prst="line">
            <a:avLst/>
          </a:prstGeom>
          <a:ln w="19050" cmpd="sng">
            <a:solidFill>
              <a:schemeClr val="tx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9" name="直線コネクタ 188"/>
          <p:cNvCxnSpPr/>
          <p:nvPr/>
        </p:nvCxnSpPr>
        <p:spPr>
          <a:xfrm>
            <a:off x="3631139" y="4669699"/>
            <a:ext cx="666252" cy="0"/>
          </a:xfrm>
          <a:prstGeom prst="line">
            <a:avLst/>
          </a:prstGeom>
          <a:ln w="19050" cmpd="sng">
            <a:solidFill>
              <a:schemeClr val="tx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0" name="直線コネクタ 189"/>
          <p:cNvCxnSpPr/>
          <p:nvPr/>
        </p:nvCxnSpPr>
        <p:spPr>
          <a:xfrm>
            <a:off x="3631138" y="4234952"/>
            <a:ext cx="666252" cy="0"/>
          </a:xfrm>
          <a:prstGeom prst="line">
            <a:avLst/>
          </a:prstGeom>
          <a:ln w="19050" cmpd="sng">
            <a:solidFill>
              <a:schemeClr val="tx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1" name="直線コネクタ 190"/>
          <p:cNvCxnSpPr/>
          <p:nvPr/>
        </p:nvCxnSpPr>
        <p:spPr>
          <a:xfrm>
            <a:off x="3631138" y="3813168"/>
            <a:ext cx="666252" cy="0"/>
          </a:xfrm>
          <a:prstGeom prst="line">
            <a:avLst/>
          </a:prstGeom>
          <a:ln w="19050" cmpd="sng">
            <a:solidFill>
              <a:schemeClr val="tx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2" name="直線コネクタ 191"/>
          <p:cNvCxnSpPr/>
          <p:nvPr/>
        </p:nvCxnSpPr>
        <p:spPr>
          <a:xfrm>
            <a:off x="3577041" y="3385181"/>
            <a:ext cx="666252" cy="0"/>
          </a:xfrm>
          <a:prstGeom prst="line">
            <a:avLst/>
          </a:prstGeom>
          <a:ln w="19050" cmpd="sng">
            <a:solidFill>
              <a:schemeClr val="tx2">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193" name="テキスト ボックス 192"/>
          <p:cNvSpPr txBox="1"/>
          <p:nvPr/>
        </p:nvSpPr>
        <p:spPr>
          <a:xfrm>
            <a:off x="6428733" y="4904601"/>
            <a:ext cx="626966" cy="447599"/>
          </a:xfrm>
          <a:prstGeom prst="rect">
            <a:avLst/>
          </a:prstGeom>
          <a:solidFill>
            <a:schemeClr val="bg1"/>
          </a:solidFill>
          <a:ln w="19050" cmpd="dbl">
            <a:solidFill>
              <a:schemeClr val="tx2"/>
            </a:solidFill>
          </a:ln>
        </p:spPr>
        <p:txBody>
          <a:bodyPr wrap="square" lIns="72000" rIns="72000" rtlCol="0">
            <a:spAutoFit/>
          </a:bodyPr>
          <a:lstStyle/>
          <a:p>
            <a:pPr algn="ct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多目的</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ホール</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94" name="グループ化 193"/>
          <p:cNvGrpSpPr>
            <a:grpSpLocks noChangeAspect="1"/>
          </p:cNvGrpSpPr>
          <p:nvPr/>
        </p:nvGrpSpPr>
        <p:grpSpPr>
          <a:xfrm>
            <a:off x="2366420" y="3107126"/>
            <a:ext cx="163308" cy="264897"/>
            <a:chOff x="3492500" y="6457950"/>
            <a:chExt cx="266700" cy="447675"/>
          </a:xfrm>
          <a:solidFill>
            <a:schemeClr val="accent6">
              <a:lumMod val="75000"/>
            </a:schemeClr>
          </a:solidFill>
        </p:grpSpPr>
        <p:sp>
          <p:nvSpPr>
            <p:cNvPr id="195" name="Rectangle 424"/>
            <p:cNvSpPr>
              <a:spLocks noChangeArrowheads="1"/>
            </p:cNvSpPr>
            <p:nvPr/>
          </p:nvSpPr>
          <p:spPr bwMode="auto">
            <a:xfrm>
              <a:off x="3492500" y="6515100"/>
              <a:ext cx="247650" cy="361950"/>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6" name="Rectangle 425"/>
            <p:cNvSpPr>
              <a:spLocks noChangeArrowheads="1"/>
            </p:cNvSpPr>
            <p:nvPr/>
          </p:nvSpPr>
          <p:spPr bwMode="auto">
            <a:xfrm>
              <a:off x="3492500" y="6515100"/>
              <a:ext cx="247650" cy="361950"/>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7" name="Rectangle 426"/>
            <p:cNvSpPr>
              <a:spLocks noChangeArrowheads="1"/>
            </p:cNvSpPr>
            <p:nvPr/>
          </p:nvSpPr>
          <p:spPr bwMode="auto">
            <a:xfrm>
              <a:off x="3521075" y="6486525"/>
              <a:ext cx="190500" cy="28575"/>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8" name="Rectangle 427"/>
            <p:cNvSpPr>
              <a:spLocks noChangeArrowheads="1"/>
            </p:cNvSpPr>
            <p:nvPr/>
          </p:nvSpPr>
          <p:spPr bwMode="auto">
            <a:xfrm>
              <a:off x="3521075" y="6486525"/>
              <a:ext cx="190500" cy="28575"/>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9" name="Oval 428"/>
            <p:cNvSpPr>
              <a:spLocks noChangeArrowheads="1"/>
            </p:cNvSpPr>
            <p:nvPr/>
          </p:nvSpPr>
          <p:spPr bwMode="auto">
            <a:xfrm>
              <a:off x="3521075" y="6524625"/>
              <a:ext cx="171450" cy="161925"/>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0" name="Oval 429"/>
            <p:cNvSpPr>
              <a:spLocks noChangeArrowheads="1"/>
            </p:cNvSpPr>
            <p:nvPr/>
          </p:nvSpPr>
          <p:spPr bwMode="auto">
            <a:xfrm>
              <a:off x="3521075" y="6524625"/>
              <a:ext cx="171450" cy="161925"/>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1" name="Oval 430"/>
            <p:cNvSpPr>
              <a:spLocks noChangeArrowheads="1"/>
            </p:cNvSpPr>
            <p:nvPr/>
          </p:nvSpPr>
          <p:spPr bwMode="auto">
            <a:xfrm>
              <a:off x="3530600" y="6705600"/>
              <a:ext cx="161925" cy="171450"/>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2" name="Oval 431"/>
            <p:cNvSpPr>
              <a:spLocks noChangeArrowheads="1"/>
            </p:cNvSpPr>
            <p:nvPr/>
          </p:nvSpPr>
          <p:spPr bwMode="auto">
            <a:xfrm>
              <a:off x="3530600" y="6705600"/>
              <a:ext cx="161925" cy="171450"/>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3" name="Line 432"/>
            <p:cNvSpPr>
              <a:spLocks noChangeShapeType="1"/>
            </p:cNvSpPr>
            <p:nvPr/>
          </p:nvSpPr>
          <p:spPr bwMode="auto">
            <a:xfrm>
              <a:off x="3606800" y="645795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4" name="Line 433"/>
            <p:cNvSpPr>
              <a:spLocks noChangeShapeType="1"/>
            </p:cNvSpPr>
            <p:nvPr/>
          </p:nvSpPr>
          <p:spPr bwMode="auto">
            <a:xfrm>
              <a:off x="3606800" y="657225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5" name="Line 434"/>
            <p:cNvSpPr>
              <a:spLocks noChangeShapeType="1"/>
            </p:cNvSpPr>
            <p:nvPr/>
          </p:nvSpPr>
          <p:spPr bwMode="auto">
            <a:xfrm>
              <a:off x="3606800" y="6600825"/>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6" name="Line 435"/>
            <p:cNvSpPr>
              <a:spLocks noChangeShapeType="1"/>
            </p:cNvSpPr>
            <p:nvPr/>
          </p:nvSpPr>
          <p:spPr bwMode="auto">
            <a:xfrm>
              <a:off x="3606800" y="6715125"/>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7" name="Line 436"/>
            <p:cNvSpPr>
              <a:spLocks noChangeShapeType="1"/>
            </p:cNvSpPr>
            <p:nvPr/>
          </p:nvSpPr>
          <p:spPr bwMode="auto">
            <a:xfrm>
              <a:off x="3606800" y="674370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8" name="Line 437"/>
            <p:cNvSpPr>
              <a:spLocks noChangeShapeType="1"/>
            </p:cNvSpPr>
            <p:nvPr/>
          </p:nvSpPr>
          <p:spPr bwMode="auto">
            <a:xfrm>
              <a:off x="3606800" y="685800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9" name="Line 438"/>
            <p:cNvSpPr>
              <a:spLocks noChangeShapeType="1"/>
            </p:cNvSpPr>
            <p:nvPr/>
          </p:nvSpPr>
          <p:spPr bwMode="auto">
            <a:xfrm>
              <a:off x="3606800" y="6886575"/>
              <a:ext cx="1588" cy="19050"/>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0" name="Line 440"/>
            <p:cNvSpPr>
              <a:spLocks noChangeShapeType="1"/>
            </p:cNvSpPr>
            <p:nvPr/>
          </p:nvSpPr>
          <p:spPr bwMode="auto">
            <a:xfrm>
              <a:off x="3578225"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1" name="Line 441"/>
            <p:cNvSpPr>
              <a:spLocks noChangeShapeType="1"/>
            </p:cNvSpPr>
            <p:nvPr/>
          </p:nvSpPr>
          <p:spPr bwMode="auto">
            <a:xfrm>
              <a:off x="3606800" y="66008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2" name="Line 442"/>
            <p:cNvSpPr>
              <a:spLocks noChangeShapeType="1"/>
            </p:cNvSpPr>
            <p:nvPr/>
          </p:nvSpPr>
          <p:spPr bwMode="auto">
            <a:xfrm>
              <a:off x="3721100"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3" name="Line 445"/>
            <p:cNvSpPr>
              <a:spLocks noChangeShapeType="1"/>
            </p:cNvSpPr>
            <p:nvPr/>
          </p:nvSpPr>
          <p:spPr bwMode="auto">
            <a:xfrm>
              <a:off x="3587750"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4" name="Line 446"/>
            <p:cNvSpPr>
              <a:spLocks noChangeShapeType="1"/>
            </p:cNvSpPr>
            <p:nvPr/>
          </p:nvSpPr>
          <p:spPr bwMode="auto">
            <a:xfrm>
              <a:off x="3616325" y="67913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5" name="Line 447"/>
            <p:cNvSpPr>
              <a:spLocks noChangeShapeType="1"/>
            </p:cNvSpPr>
            <p:nvPr/>
          </p:nvSpPr>
          <p:spPr bwMode="auto">
            <a:xfrm>
              <a:off x="3730625"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6" name="Line 448"/>
            <p:cNvSpPr>
              <a:spLocks noChangeShapeType="1"/>
            </p:cNvSpPr>
            <p:nvPr/>
          </p:nvSpPr>
          <p:spPr bwMode="auto">
            <a:xfrm>
              <a:off x="3740150" y="6791325"/>
              <a:ext cx="19050"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217" name="グループ化 216"/>
          <p:cNvGrpSpPr>
            <a:grpSpLocks noChangeAspect="1"/>
          </p:cNvGrpSpPr>
          <p:nvPr/>
        </p:nvGrpSpPr>
        <p:grpSpPr>
          <a:xfrm>
            <a:off x="2592431" y="3108707"/>
            <a:ext cx="163308" cy="264897"/>
            <a:chOff x="3492500" y="6457950"/>
            <a:chExt cx="266700" cy="447675"/>
          </a:xfrm>
          <a:solidFill>
            <a:schemeClr val="accent6">
              <a:lumMod val="75000"/>
            </a:schemeClr>
          </a:solidFill>
        </p:grpSpPr>
        <p:sp>
          <p:nvSpPr>
            <p:cNvPr id="218" name="Rectangle 424"/>
            <p:cNvSpPr>
              <a:spLocks noChangeArrowheads="1"/>
            </p:cNvSpPr>
            <p:nvPr/>
          </p:nvSpPr>
          <p:spPr bwMode="auto">
            <a:xfrm>
              <a:off x="3492500" y="6515100"/>
              <a:ext cx="247650" cy="361950"/>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9" name="Rectangle 425"/>
            <p:cNvSpPr>
              <a:spLocks noChangeArrowheads="1"/>
            </p:cNvSpPr>
            <p:nvPr/>
          </p:nvSpPr>
          <p:spPr bwMode="auto">
            <a:xfrm>
              <a:off x="3492500" y="6515100"/>
              <a:ext cx="247650" cy="361950"/>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0" name="Rectangle 426"/>
            <p:cNvSpPr>
              <a:spLocks noChangeArrowheads="1"/>
            </p:cNvSpPr>
            <p:nvPr/>
          </p:nvSpPr>
          <p:spPr bwMode="auto">
            <a:xfrm>
              <a:off x="3521075" y="6486525"/>
              <a:ext cx="190500" cy="28575"/>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1" name="Rectangle 427"/>
            <p:cNvSpPr>
              <a:spLocks noChangeArrowheads="1"/>
            </p:cNvSpPr>
            <p:nvPr/>
          </p:nvSpPr>
          <p:spPr bwMode="auto">
            <a:xfrm>
              <a:off x="3521075" y="6486525"/>
              <a:ext cx="190500" cy="28575"/>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2" name="Oval 428"/>
            <p:cNvSpPr>
              <a:spLocks noChangeArrowheads="1"/>
            </p:cNvSpPr>
            <p:nvPr/>
          </p:nvSpPr>
          <p:spPr bwMode="auto">
            <a:xfrm>
              <a:off x="3521075" y="6524625"/>
              <a:ext cx="171450" cy="161925"/>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3" name="Oval 429"/>
            <p:cNvSpPr>
              <a:spLocks noChangeArrowheads="1"/>
            </p:cNvSpPr>
            <p:nvPr/>
          </p:nvSpPr>
          <p:spPr bwMode="auto">
            <a:xfrm>
              <a:off x="3521075" y="6524625"/>
              <a:ext cx="171450" cy="161925"/>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4" name="Oval 430"/>
            <p:cNvSpPr>
              <a:spLocks noChangeArrowheads="1"/>
            </p:cNvSpPr>
            <p:nvPr/>
          </p:nvSpPr>
          <p:spPr bwMode="auto">
            <a:xfrm>
              <a:off x="3530600" y="6705600"/>
              <a:ext cx="161925" cy="171450"/>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5" name="Oval 431"/>
            <p:cNvSpPr>
              <a:spLocks noChangeArrowheads="1"/>
            </p:cNvSpPr>
            <p:nvPr/>
          </p:nvSpPr>
          <p:spPr bwMode="auto">
            <a:xfrm>
              <a:off x="3530600" y="6705600"/>
              <a:ext cx="161925" cy="171450"/>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6" name="Line 432"/>
            <p:cNvSpPr>
              <a:spLocks noChangeShapeType="1"/>
            </p:cNvSpPr>
            <p:nvPr/>
          </p:nvSpPr>
          <p:spPr bwMode="auto">
            <a:xfrm>
              <a:off x="3606800" y="645795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7" name="Line 433"/>
            <p:cNvSpPr>
              <a:spLocks noChangeShapeType="1"/>
            </p:cNvSpPr>
            <p:nvPr/>
          </p:nvSpPr>
          <p:spPr bwMode="auto">
            <a:xfrm>
              <a:off x="3606800" y="657225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8" name="Line 434"/>
            <p:cNvSpPr>
              <a:spLocks noChangeShapeType="1"/>
            </p:cNvSpPr>
            <p:nvPr/>
          </p:nvSpPr>
          <p:spPr bwMode="auto">
            <a:xfrm>
              <a:off x="3606800" y="6600825"/>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9" name="Line 435"/>
            <p:cNvSpPr>
              <a:spLocks noChangeShapeType="1"/>
            </p:cNvSpPr>
            <p:nvPr/>
          </p:nvSpPr>
          <p:spPr bwMode="auto">
            <a:xfrm>
              <a:off x="3606800" y="6715125"/>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0" name="Line 436"/>
            <p:cNvSpPr>
              <a:spLocks noChangeShapeType="1"/>
            </p:cNvSpPr>
            <p:nvPr/>
          </p:nvSpPr>
          <p:spPr bwMode="auto">
            <a:xfrm>
              <a:off x="3606800" y="674370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1" name="Line 437"/>
            <p:cNvSpPr>
              <a:spLocks noChangeShapeType="1"/>
            </p:cNvSpPr>
            <p:nvPr/>
          </p:nvSpPr>
          <p:spPr bwMode="auto">
            <a:xfrm>
              <a:off x="3606800" y="685800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2" name="Line 438"/>
            <p:cNvSpPr>
              <a:spLocks noChangeShapeType="1"/>
            </p:cNvSpPr>
            <p:nvPr/>
          </p:nvSpPr>
          <p:spPr bwMode="auto">
            <a:xfrm>
              <a:off x="3606800" y="6886575"/>
              <a:ext cx="1588" cy="19050"/>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3" name="Line 440"/>
            <p:cNvSpPr>
              <a:spLocks noChangeShapeType="1"/>
            </p:cNvSpPr>
            <p:nvPr/>
          </p:nvSpPr>
          <p:spPr bwMode="auto">
            <a:xfrm>
              <a:off x="3578225"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4" name="Line 441"/>
            <p:cNvSpPr>
              <a:spLocks noChangeShapeType="1"/>
            </p:cNvSpPr>
            <p:nvPr/>
          </p:nvSpPr>
          <p:spPr bwMode="auto">
            <a:xfrm>
              <a:off x="3606800" y="66008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5" name="Line 442"/>
            <p:cNvSpPr>
              <a:spLocks noChangeShapeType="1"/>
            </p:cNvSpPr>
            <p:nvPr/>
          </p:nvSpPr>
          <p:spPr bwMode="auto">
            <a:xfrm>
              <a:off x="3721100"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6" name="Line 445"/>
            <p:cNvSpPr>
              <a:spLocks noChangeShapeType="1"/>
            </p:cNvSpPr>
            <p:nvPr/>
          </p:nvSpPr>
          <p:spPr bwMode="auto">
            <a:xfrm>
              <a:off x="3587750"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7" name="Line 446"/>
            <p:cNvSpPr>
              <a:spLocks noChangeShapeType="1"/>
            </p:cNvSpPr>
            <p:nvPr/>
          </p:nvSpPr>
          <p:spPr bwMode="auto">
            <a:xfrm>
              <a:off x="3616325" y="67913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8" name="Line 447"/>
            <p:cNvSpPr>
              <a:spLocks noChangeShapeType="1"/>
            </p:cNvSpPr>
            <p:nvPr/>
          </p:nvSpPr>
          <p:spPr bwMode="auto">
            <a:xfrm>
              <a:off x="3730625"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9" name="Line 448"/>
            <p:cNvSpPr>
              <a:spLocks noChangeShapeType="1"/>
            </p:cNvSpPr>
            <p:nvPr/>
          </p:nvSpPr>
          <p:spPr bwMode="auto">
            <a:xfrm>
              <a:off x="3740150" y="6791325"/>
              <a:ext cx="19050"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240" name="グループ化 239"/>
          <p:cNvGrpSpPr>
            <a:grpSpLocks noChangeAspect="1"/>
          </p:cNvGrpSpPr>
          <p:nvPr/>
        </p:nvGrpSpPr>
        <p:grpSpPr>
          <a:xfrm>
            <a:off x="2818441" y="3108121"/>
            <a:ext cx="163308" cy="264897"/>
            <a:chOff x="3492500" y="6457950"/>
            <a:chExt cx="266700" cy="447675"/>
          </a:xfrm>
          <a:solidFill>
            <a:schemeClr val="accent6">
              <a:lumMod val="75000"/>
            </a:schemeClr>
          </a:solidFill>
        </p:grpSpPr>
        <p:sp>
          <p:nvSpPr>
            <p:cNvPr id="241" name="Rectangle 424"/>
            <p:cNvSpPr>
              <a:spLocks noChangeArrowheads="1"/>
            </p:cNvSpPr>
            <p:nvPr/>
          </p:nvSpPr>
          <p:spPr bwMode="auto">
            <a:xfrm>
              <a:off x="3492500" y="6515100"/>
              <a:ext cx="247650" cy="361950"/>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2" name="Rectangle 425"/>
            <p:cNvSpPr>
              <a:spLocks noChangeArrowheads="1"/>
            </p:cNvSpPr>
            <p:nvPr/>
          </p:nvSpPr>
          <p:spPr bwMode="auto">
            <a:xfrm>
              <a:off x="3492500" y="6515100"/>
              <a:ext cx="247650" cy="361950"/>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3" name="Rectangle 426"/>
            <p:cNvSpPr>
              <a:spLocks noChangeArrowheads="1"/>
            </p:cNvSpPr>
            <p:nvPr/>
          </p:nvSpPr>
          <p:spPr bwMode="auto">
            <a:xfrm>
              <a:off x="3521075" y="6486525"/>
              <a:ext cx="190500" cy="28575"/>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4" name="Rectangle 427"/>
            <p:cNvSpPr>
              <a:spLocks noChangeArrowheads="1"/>
            </p:cNvSpPr>
            <p:nvPr/>
          </p:nvSpPr>
          <p:spPr bwMode="auto">
            <a:xfrm>
              <a:off x="3521075" y="6486525"/>
              <a:ext cx="190500" cy="28575"/>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 name="Oval 428"/>
            <p:cNvSpPr>
              <a:spLocks noChangeArrowheads="1"/>
            </p:cNvSpPr>
            <p:nvPr/>
          </p:nvSpPr>
          <p:spPr bwMode="auto">
            <a:xfrm>
              <a:off x="3521075" y="6524625"/>
              <a:ext cx="171450" cy="161925"/>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 name="Oval 429"/>
            <p:cNvSpPr>
              <a:spLocks noChangeArrowheads="1"/>
            </p:cNvSpPr>
            <p:nvPr/>
          </p:nvSpPr>
          <p:spPr bwMode="auto">
            <a:xfrm>
              <a:off x="3521075" y="6524625"/>
              <a:ext cx="171450" cy="161925"/>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7" name="Oval 430"/>
            <p:cNvSpPr>
              <a:spLocks noChangeArrowheads="1"/>
            </p:cNvSpPr>
            <p:nvPr/>
          </p:nvSpPr>
          <p:spPr bwMode="auto">
            <a:xfrm>
              <a:off x="3530600" y="6705600"/>
              <a:ext cx="161925" cy="171450"/>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8" name="Oval 431"/>
            <p:cNvSpPr>
              <a:spLocks noChangeArrowheads="1"/>
            </p:cNvSpPr>
            <p:nvPr/>
          </p:nvSpPr>
          <p:spPr bwMode="auto">
            <a:xfrm>
              <a:off x="3530600" y="6705600"/>
              <a:ext cx="161925" cy="171450"/>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9" name="Line 432"/>
            <p:cNvSpPr>
              <a:spLocks noChangeShapeType="1"/>
            </p:cNvSpPr>
            <p:nvPr/>
          </p:nvSpPr>
          <p:spPr bwMode="auto">
            <a:xfrm>
              <a:off x="3606800" y="645795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0" name="Line 433"/>
            <p:cNvSpPr>
              <a:spLocks noChangeShapeType="1"/>
            </p:cNvSpPr>
            <p:nvPr/>
          </p:nvSpPr>
          <p:spPr bwMode="auto">
            <a:xfrm>
              <a:off x="3606800" y="657225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1" name="Line 434"/>
            <p:cNvSpPr>
              <a:spLocks noChangeShapeType="1"/>
            </p:cNvSpPr>
            <p:nvPr/>
          </p:nvSpPr>
          <p:spPr bwMode="auto">
            <a:xfrm>
              <a:off x="3606800" y="6600825"/>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2" name="Line 435"/>
            <p:cNvSpPr>
              <a:spLocks noChangeShapeType="1"/>
            </p:cNvSpPr>
            <p:nvPr/>
          </p:nvSpPr>
          <p:spPr bwMode="auto">
            <a:xfrm>
              <a:off x="3606800" y="6715125"/>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3" name="Line 436"/>
            <p:cNvSpPr>
              <a:spLocks noChangeShapeType="1"/>
            </p:cNvSpPr>
            <p:nvPr/>
          </p:nvSpPr>
          <p:spPr bwMode="auto">
            <a:xfrm>
              <a:off x="3606800" y="674370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4" name="Line 437"/>
            <p:cNvSpPr>
              <a:spLocks noChangeShapeType="1"/>
            </p:cNvSpPr>
            <p:nvPr/>
          </p:nvSpPr>
          <p:spPr bwMode="auto">
            <a:xfrm>
              <a:off x="3606800" y="685800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5" name="Line 438"/>
            <p:cNvSpPr>
              <a:spLocks noChangeShapeType="1"/>
            </p:cNvSpPr>
            <p:nvPr/>
          </p:nvSpPr>
          <p:spPr bwMode="auto">
            <a:xfrm>
              <a:off x="3606800" y="6886575"/>
              <a:ext cx="1588" cy="19050"/>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6" name="Line 440"/>
            <p:cNvSpPr>
              <a:spLocks noChangeShapeType="1"/>
            </p:cNvSpPr>
            <p:nvPr/>
          </p:nvSpPr>
          <p:spPr bwMode="auto">
            <a:xfrm>
              <a:off x="3578225"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7" name="Line 441"/>
            <p:cNvSpPr>
              <a:spLocks noChangeShapeType="1"/>
            </p:cNvSpPr>
            <p:nvPr/>
          </p:nvSpPr>
          <p:spPr bwMode="auto">
            <a:xfrm>
              <a:off x="3606800" y="66008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8" name="Line 442"/>
            <p:cNvSpPr>
              <a:spLocks noChangeShapeType="1"/>
            </p:cNvSpPr>
            <p:nvPr/>
          </p:nvSpPr>
          <p:spPr bwMode="auto">
            <a:xfrm>
              <a:off x="3721100"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9" name="Line 445"/>
            <p:cNvSpPr>
              <a:spLocks noChangeShapeType="1"/>
            </p:cNvSpPr>
            <p:nvPr/>
          </p:nvSpPr>
          <p:spPr bwMode="auto">
            <a:xfrm>
              <a:off x="3587750"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0" name="Line 446"/>
            <p:cNvSpPr>
              <a:spLocks noChangeShapeType="1"/>
            </p:cNvSpPr>
            <p:nvPr/>
          </p:nvSpPr>
          <p:spPr bwMode="auto">
            <a:xfrm>
              <a:off x="3616325" y="67913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1" name="Line 447"/>
            <p:cNvSpPr>
              <a:spLocks noChangeShapeType="1"/>
            </p:cNvSpPr>
            <p:nvPr/>
          </p:nvSpPr>
          <p:spPr bwMode="auto">
            <a:xfrm>
              <a:off x="3730625"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2" name="Line 448"/>
            <p:cNvSpPr>
              <a:spLocks noChangeShapeType="1"/>
            </p:cNvSpPr>
            <p:nvPr/>
          </p:nvSpPr>
          <p:spPr bwMode="auto">
            <a:xfrm>
              <a:off x="3740150" y="6791325"/>
              <a:ext cx="19050"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263" name="グループ化 262"/>
          <p:cNvGrpSpPr>
            <a:grpSpLocks noChangeAspect="1"/>
          </p:cNvGrpSpPr>
          <p:nvPr/>
        </p:nvGrpSpPr>
        <p:grpSpPr>
          <a:xfrm>
            <a:off x="3044452" y="3106404"/>
            <a:ext cx="163308" cy="264897"/>
            <a:chOff x="3492500" y="6457950"/>
            <a:chExt cx="266700" cy="447675"/>
          </a:xfrm>
          <a:solidFill>
            <a:schemeClr val="accent6">
              <a:lumMod val="75000"/>
            </a:schemeClr>
          </a:solidFill>
        </p:grpSpPr>
        <p:sp>
          <p:nvSpPr>
            <p:cNvPr id="264" name="Rectangle 424"/>
            <p:cNvSpPr>
              <a:spLocks noChangeArrowheads="1"/>
            </p:cNvSpPr>
            <p:nvPr/>
          </p:nvSpPr>
          <p:spPr bwMode="auto">
            <a:xfrm>
              <a:off x="3492500" y="6515100"/>
              <a:ext cx="247650" cy="361950"/>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5" name="Rectangle 425"/>
            <p:cNvSpPr>
              <a:spLocks noChangeArrowheads="1"/>
            </p:cNvSpPr>
            <p:nvPr/>
          </p:nvSpPr>
          <p:spPr bwMode="auto">
            <a:xfrm>
              <a:off x="3492500" y="6515100"/>
              <a:ext cx="247650" cy="361950"/>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6" name="Rectangle 426"/>
            <p:cNvSpPr>
              <a:spLocks noChangeArrowheads="1"/>
            </p:cNvSpPr>
            <p:nvPr/>
          </p:nvSpPr>
          <p:spPr bwMode="auto">
            <a:xfrm>
              <a:off x="3521075" y="6486525"/>
              <a:ext cx="190500" cy="28575"/>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7" name="Rectangle 427"/>
            <p:cNvSpPr>
              <a:spLocks noChangeArrowheads="1"/>
            </p:cNvSpPr>
            <p:nvPr/>
          </p:nvSpPr>
          <p:spPr bwMode="auto">
            <a:xfrm>
              <a:off x="3521075" y="6486525"/>
              <a:ext cx="190500" cy="28575"/>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8" name="Oval 428"/>
            <p:cNvSpPr>
              <a:spLocks noChangeArrowheads="1"/>
            </p:cNvSpPr>
            <p:nvPr/>
          </p:nvSpPr>
          <p:spPr bwMode="auto">
            <a:xfrm>
              <a:off x="3521075" y="6524625"/>
              <a:ext cx="171450" cy="161925"/>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69" name="Oval 429"/>
            <p:cNvSpPr>
              <a:spLocks noChangeArrowheads="1"/>
            </p:cNvSpPr>
            <p:nvPr/>
          </p:nvSpPr>
          <p:spPr bwMode="auto">
            <a:xfrm>
              <a:off x="3521075" y="6524625"/>
              <a:ext cx="171450" cy="161925"/>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0" name="Oval 430"/>
            <p:cNvSpPr>
              <a:spLocks noChangeArrowheads="1"/>
            </p:cNvSpPr>
            <p:nvPr/>
          </p:nvSpPr>
          <p:spPr bwMode="auto">
            <a:xfrm>
              <a:off x="3530600" y="6705600"/>
              <a:ext cx="161925" cy="171450"/>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1" name="Oval 431"/>
            <p:cNvSpPr>
              <a:spLocks noChangeArrowheads="1"/>
            </p:cNvSpPr>
            <p:nvPr/>
          </p:nvSpPr>
          <p:spPr bwMode="auto">
            <a:xfrm>
              <a:off x="3530600" y="6705600"/>
              <a:ext cx="161925" cy="171450"/>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2" name="Line 432"/>
            <p:cNvSpPr>
              <a:spLocks noChangeShapeType="1"/>
            </p:cNvSpPr>
            <p:nvPr/>
          </p:nvSpPr>
          <p:spPr bwMode="auto">
            <a:xfrm>
              <a:off x="3606800" y="645795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3" name="Line 433"/>
            <p:cNvSpPr>
              <a:spLocks noChangeShapeType="1"/>
            </p:cNvSpPr>
            <p:nvPr/>
          </p:nvSpPr>
          <p:spPr bwMode="auto">
            <a:xfrm>
              <a:off x="3606800" y="657225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4" name="Line 434"/>
            <p:cNvSpPr>
              <a:spLocks noChangeShapeType="1"/>
            </p:cNvSpPr>
            <p:nvPr/>
          </p:nvSpPr>
          <p:spPr bwMode="auto">
            <a:xfrm>
              <a:off x="3606800" y="6600825"/>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5" name="Line 435"/>
            <p:cNvSpPr>
              <a:spLocks noChangeShapeType="1"/>
            </p:cNvSpPr>
            <p:nvPr/>
          </p:nvSpPr>
          <p:spPr bwMode="auto">
            <a:xfrm>
              <a:off x="3606800" y="6715125"/>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6" name="Line 436"/>
            <p:cNvSpPr>
              <a:spLocks noChangeShapeType="1"/>
            </p:cNvSpPr>
            <p:nvPr/>
          </p:nvSpPr>
          <p:spPr bwMode="auto">
            <a:xfrm>
              <a:off x="3606800" y="674370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7" name="Line 437"/>
            <p:cNvSpPr>
              <a:spLocks noChangeShapeType="1"/>
            </p:cNvSpPr>
            <p:nvPr/>
          </p:nvSpPr>
          <p:spPr bwMode="auto">
            <a:xfrm>
              <a:off x="3606800" y="685800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8" name="Line 438"/>
            <p:cNvSpPr>
              <a:spLocks noChangeShapeType="1"/>
            </p:cNvSpPr>
            <p:nvPr/>
          </p:nvSpPr>
          <p:spPr bwMode="auto">
            <a:xfrm>
              <a:off x="3606800" y="6886575"/>
              <a:ext cx="1588" cy="19050"/>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79" name="Line 440"/>
            <p:cNvSpPr>
              <a:spLocks noChangeShapeType="1"/>
            </p:cNvSpPr>
            <p:nvPr/>
          </p:nvSpPr>
          <p:spPr bwMode="auto">
            <a:xfrm>
              <a:off x="3578225"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0" name="Line 441"/>
            <p:cNvSpPr>
              <a:spLocks noChangeShapeType="1"/>
            </p:cNvSpPr>
            <p:nvPr/>
          </p:nvSpPr>
          <p:spPr bwMode="auto">
            <a:xfrm>
              <a:off x="3606800" y="66008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1" name="Line 442"/>
            <p:cNvSpPr>
              <a:spLocks noChangeShapeType="1"/>
            </p:cNvSpPr>
            <p:nvPr/>
          </p:nvSpPr>
          <p:spPr bwMode="auto">
            <a:xfrm>
              <a:off x="3721100"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2" name="Line 445"/>
            <p:cNvSpPr>
              <a:spLocks noChangeShapeType="1"/>
            </p:cNvSpPr>
            <p:nvPr/>
          </p:nvSpPr>
          <p:spPr bwMode="auto">
            <a:xfrm>
              <a:off x="3587750"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3" name="Line 446"/>
            <p:cNvSpPr>
              <a:spLocks noChangeShapeType="1"/>
            </p:cNvSpPr>
            <p:nvPr/>
          </p:nvSpPr>
          <p:spPr bwMode="auto">
            <a:xfrm>
              <a:off x="3616325" y="67913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4" name="Line 447"/>
            <p:cNvSpPr>
              <a:spLocks noChangeShapeType="1"/>
            </p:cNvSpPr>
            <p:nvPr/>
          </p:nvSpPr>
          <p:spPr bwMode="auto">
            <a:xfrm>
              <a:off x="3730625"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5" name="Line 448"/>
            <p:cNvSpPr>
              <a:spLocks noChangeShapeType="1"/>
            </p:cNvSpPr>
            <p:nvPr/>
          </p:nvSpPr>
          <p:spPr bwMode="auto">
            <a:xfrm>
              <a:off x="3740150" y="6791325"/>
              <a:ext cx="19050"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286" name="グループ化 285"/>
          <p:cNvGrpSpPr>
            <a:grpSpLocks noChangeAspect="1"/>
          </p:cNvGrpSpPr>
          <p:nvPr/>
        </p:nvGrpSpPr>
        <p:grpSpPr>
          <a:xfrm>
            <a:off x="3270462" y="3108226"/>
            <a:ext cx="163308" cy="264897"/>
            <a:chOff x="3492500" y="6457950"/>
            <a:chExt cx="266700" cy="447675"/>
          </a:xfrm>
          <a:solidFill>
            <a:schemeClr val="accent6">
              <a:lumMod val="75000"/>
            </a:schemeClr>
          </a:solidFill>
        </p:grpSpPr>
        <p:sp>
          <p:nvSpPr>
            <p:cNvPr id="287" name="Rectangle 424"/>
            <p:cNvSpPr>
              <a:spLocks noChangeArrowheads="1"/>
            </p:cNvSpPr>
            <p:nvPr/>
          </p:nvSpPr>
          <p:spPr bwMode="auto">
            <a:xfrm>
              <a:off x="3492500" y="6515100"/>
              <a:ext cx="247650" cy="361950"/>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8" name="Rectangle 425"/>
            <p:cNvSpPr>
              <a:spLocks noChangeArrowheads="1"/>
            </p:cNvSpPr>
            <p:nvPr/>
          </p:nvSpPr>
          <p:spPr bwMode="auto">
            <a:xfrm>
              <a:off x="3492500" y="6515100"/>
              <a:ext cx="247650" cy="361950"/>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89" name="Rectangle 426"/>
            <p:cNvSpPr>
              <a:spLocks noChangeArrowheads="1"/>
            </p:cNvSpPr>
            <p:nvPr/>
          </p:nvSpPr>
          <p:spPr bwMode="auto">
            <a:xfrm>
              <a:off x="3521075" y="6486525"/>
              <a:ext cx="190500" cy="28575"/>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0" name="Rectangle 427"/>
            <p:cNvSpPr>
              <a:spLocks noChangeArrowheads="1"/>
            </p:cNvSpPr>
            <p:nvPr/>
          </p:nvSpPr>
          <p:spPr bwMode="auto">
            <a:xfrm>
              <a:off x="3521075" y="6486525"/>
              <a:ext cx="190500" cy="28575"/>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1" name="Oval 428"/>
            <p:cNvSpPr>
              <a:spLocks noChangeArrowheads="1"/>
            </p:cNvSpPr>
            <p:nvPr/>
          </p:nvSpPr>
          <p:spPr bwMode="auto">
            <a:xfrm>
              <a:off x="3521075" y="6524625"/>
              <a:ext cx="171450" cy="161925"/>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2" name="Oval 429"/>
            <p:cNvSpPr>
              <a:spLocks noChangeArrowheads="1"/>
            </p:cNvSpPr>
            <p:nvPr/>
          </p:nvSpPr>
          <p:spPr bwMode="auto">
            <a:xfrm>
              <a:off x="3521075" y="6524625"/>
              <a:ext cx="171450" cy="161925"/>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3" name="Oval 430"/>
            <p:cNvSpPr>
              <a:spLocks noChangeArrowheads="1"/>
            </p:cNvSpPr>
            <p:nvPr/>
          </p:nvSpPr>
          <p:spPr bwMode="auto">
            <a:xfrm>
              <a:off x="3530600" y="6705600"/>
              <a:ext cx="161925" cy="171450"/>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4" name="Oval 431"/>
            <p:cNvSpPr>
              <a:spLocks noChangeArrowheads="1"/>
            </p:cNvSpPr>
            <p:nvPr/>
          </p:nvSpPr>
          <p:spPr bwMode="auto">
            <a:xfrm>
              <a:off x="3530600" y="6705600"/>
              <a:ext cx="161925" cy="171450"/>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5" name="Line 432"/>
            <p:cNvSpPr>
              <a:spLocks noChangeShapeType="1"/>
            </p:cNvSpPr>
            <p:nvPr/>
          </p:nvSpPr>
          <p:spPr bwMode="auto">
            <a:xfrm>
              <a:off x="3606800" y="645795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6" name="Line 433"/>
            <p:cNvSpPr>
              <a:spLocks noChangeShapeType="1"/>
            </p:cNvSpPr>
            <p:nvPr/>
          </p:nvSpPr>
          <p:spPr bwMode="auto">
            <a:xfrm>
              <a:off x="3606800" y="657225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7" name="Line 434"/>
            <p:cNvSpPr>
              <a:spLocks noChangeShapeType="1"/>
            </p:cNvSpPr>
            <p:nvPr/>
          </p:nvSpPr>
          <p:spPr bwMode="auto">
            <a:xfrm>
              <a:off x="3606800" y="6600825"/>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8" name="Line 435"/>
            <p:cNvSpPr>
              <a:spLocks noChangeShapeType="1"/>
            </p:cNvSpPr>
            <p:nvPr/>
          </p:nvSpPr>
          <p:spPr bwMode="auto">
            <a:xfrm>
              <a:off x="3606800" y="6715125"/>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99" name="Line 436"/>
            <p:cNvSpPr>
              <a:spLocks noChangeShapeType="1"/>
            </p:cNvSpPr>
            <p:nvPr/>
          </p:nvSpPr>
          <p:spPr bwMode="auto">
            <a:xfrm>
              <a:off x="3606800" y="674370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0" name="Line 437"/>
            <p:cNvSpPr>
              <a:spLocks noChangeShapeType="1"/>
            </p:cNvSpPr>
            <p:nvPr/>
          </p:nvSpPr>
          <p:spPr bwMode="auto">
            <a:xfrm>
              <a:off x="3606800" y="685800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1" name="Line 438"/>
            <p:cNvSpPr>
              <a:spLocks noChangeShapeType="1"/>
            </p:cNvSpPr>
            <p:nvPr/>
          </p:nvSpPr>
          <p:spPr bwMode="auto">
            <a:xfrm>
              <a:off x="3606800" y="6886575"/>
              <a:ext cx="1588" cy="19050"/>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2" name="Line 440"/>
            <p:cNvSpPr>
              <a:spLocks noChangeShapeType="1"/>
            </p:cNvSpPr>
            <p:nvPr/>
          </p:nvSpPr>
          <p:spPr bwMode="auto">
            <a:xfrm>
              <a:off x="3578225"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3" name="Line 441"/>
            <p:cNvSpPr>
              <a:spLocks noChangeShapeType="1"/>
            </p:cNvSpPr>
            <p:nvPr/>
          </p:nvSpPr>
          <p:spPr bwMode="auto">
            <a:xfrm>
              <a:off x="3606800" y="66008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4" name="Line 442"/>
            <p:cNvSpPr>
              <a:spLocks noChangeShapeType="1"/>
            </p:cNvSpPr>
            <p:nvPr/>
          </p:nvSpPr>
          <p:spPr bwMode="auto">
            <a:xfrm>
              <a:off x="3721100"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5" name="Line 445"/>
            <p:cNvSpPr>
              <a:spLocks noChangeShapeType="1"/>
            </p:cNvSpPr>
            <p:nvPr/>
          </p:nvSpPr>
          <p:spPr bwMode="auto">
            <a:xfrm>
              <a:off x="3587750"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6" name="Line 446"/>
            <p:cNvSpPr>
              <a:spLocks noChangeShapeType="1"/>
            </p:cNvSpPr>
            <p:nvPr/>
          </p:nvSpPr>
          <p:spPr bwMode="auto">
            <a:xfrm>
              <a:off x="3616325" y="67913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7" name="Line 447"/>
            <p:cNvSpPr>
              <a:spLocks noChangeShapeType="1"/>
            </p:cNvSpPr>
            <p:nvPr/>
          </p:nvSpPr>
          <p:spPr bwMode="auto">
            <a:xfrm>
              <a:off x="3730625"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08" name="Line 448"/>
            <p:cNvSpPr>
              <a:spLocks noChangeShapeType="1"/>
            </p:cNvSpPr>
            <p:nvPr/>
          </p:nvSpPr>
          <p:spPr bwMode="auto">
            <a:xfrm>
              <a:off x="3740150" y="6791325"/>
              <a:ext cx="19050"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309" name="グループ化 308"/>
          <p:cNvGrpSpPr>
            <a:grpSpLocks noChangeAspect="1"/>
          </p:cNvGrpSpPr>
          <p:nvPr/>
        </p:nvGrpSpPr>
        <p:grpSpPr>
          <a:xfrm>
            <a:off x="3496473" y="3106509"/>
            <a:ext cx="163308" cy="264897"/>
            <a:chOff x="3492500" y="6457950"/>
            <a:chExt cx="266700" cy="447675"/>
          </a:xfrm>
          <a:solidFill>
            <a:schemeClr val="accent6">
              <a:lumMod val="75000"/>
            </a:schemeClr>
          </a:solidFill>
        </p:grpSpPr>
        <p:sp>
          <p:nvSpPr>
            <p:cNvPr id="310" name="Rectangle 424"/>
            <p:cNvSpPr>
              <a:spLocks noChangeArrowheads="1"/>
            </p:cNvSpPr>
            <p:nvPr/>
          </p:nvSpPr>
          <p:spPr bwMode="auto">
            <a:xfrm>
              <a:off x="3492500" y="6515100"/>
              <a:ext cx="247650" cy="361950"/>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1" name="Rectangle 425"/>
            <p:cNvSpPr>
              <a:spLocks noChangeArrowheads="1"/>
            </p:cNvSpPr>
            <p:nvPr/>
          </p:nvSpPr>
          <p:spPr bwMode="auto">
            <a:xfrm>
              <a:off x="3492500" y="6515100"/>
              <a:ext cx="247650" cy="361950"/>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2" name="Rectangle 426"/>
            <p:cNvSpPr>
              <a:spLocks noChangeArrowheads="1"/>
            </p:cNvSpPr>
            <p:nvPr/>
          </p:nvSpPr>
          <p:spPr bwMode="auto">
            <a:xfrm>
              <a:off x="3521075" y="6486525"/>
              <a:ext cx="190500" cy="28575"/>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3" name="Rectangle 427"/>
            <p:cNvSpPr>
              <a:spLocks noChangeArrowheads="1"/>
            </p:cNvSpPr>
            <p:nvPr/>
          </p:nvSpPr>
          <p:spPr bwMode="auto">
            <a:xfrm>
              <a:off x="3521075" y="6486525"/>
              <a:ext cx="190500" cy="28575"/>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4" name="Oval 428"/>
            <p:cNvSpPr>
              <a:spLocks noChangeArrowheads="1"/>
            </p:cNvSpPr>
            <p:nvPr/>
          </p:nvSpPr>
          <p:spPr bwMode="auto">
            <a:xfrm>
              <a:off x="3521075" y="6524625"/>
              <a:ext cx="171450" cy="161925"/>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5" name="Oval 429"/>
            <p:cNvSpPr>
              <a:spLocks noChangeArrowheads="1"/>
            </p:cNvSpPr>
            <p:nvPr/>
          </p:nvSpPr>
          <p:spPr bwMode="auto">
            <a:xfrm>
              <a:off x="3521075" y="6524625"/>
              <a:ext cx="171450" cy="161925"/>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6" name="Oval 430"/>
            <p:cNvSpPr>
              <a:spLocks noChangeArrowheads="1"/>
            </p:cNvSpPr>
            <p:nvPr/>
          </p:nvSpPr>
          <p:spPr bwMode="auto">
            <a:xfrm>
              <a:off x="3530600" y="6705600"/>
              <a:ext cx="161925" cy="171450"/>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7" name="Oval 431"/>
            <p:cNvSpPr>
              <a:spLocks noChangeArrowheads="1"/>
            </p:cNvSpPr>
            <p:nvPr/>
          </p:nvSpPr>
          <p:spPr bwMode="auto">
            <a:xfrm>
              <a:off x="3530600" y="6705600"/>
              <a:ext cx="161925" cy="171450"/>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8" name="Line 432"/>
            <p:cNvSpPr>
              <a:spLocks noChangeShapeType="1"/>
            </p:cNvSpPr>
            <p:nvPr/>
          </p:nvSpPr>
          <p:spPr bwMode="auto">
            <a:xfrm>
              <a:off x="3606800" y="645795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19" name="Line 433"/>
            <p:cNvSpPr>
              <a:spLocks noChangeShapeType="1"/>
            </p:cNvSpPr>
            <p:nvPr/>
          </p:nvSpPr>
          <p:spPr bwMode="auto">
            <a:xfrm>
              <a:off x="3606800" y="657225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0" name="Line 434"/>
            <p:cNvSpPr>
              <a:spLocks noChangeShapeType="1"/>
            </p:cNvSpPr>
            <p:nvPr/>
          </p:nvSpPr>
          <p:spPr bwMode="auto">
            <a:xfrm>
              <a:off x="3606800" y="6600825"/>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1" name="Line 435"/>
            <p:cNvSpPr>
              <a:spLocks noChangeShapeType="1"/>
            </p:cNvSpPr>
            <p:nvPr/>
          </p:nvSpPr>
          <p:spPr bwMode="auto">
            <a:xfrm>
              <a:off x="3606800" y="6715125"/>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2" name="Line 436"/>
            <p:cNvSpPr>
              <a:spLocks noChangeShapeType="1"/>
            </p:cNvSpPr>
            <p:nvPr/>
          </p:nvSpPr>
          <p:spPr bwMode="auto">
            <a:xfrm>
              <a:off x="3606800" y="674370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3" name="Line 437"/>
            <p:cNvSpPr>
              <a:spLocks noChangeShapeType="1"/>
            </p:cNvSpPr>
            <p:nvPr/>
          </p:nvSpPr>
          <p:spPr bwMode="auto">
            <a:xfrm>
              <a:off x="3606800" y="685800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4" name="Line 438"/>
            <p:cNvSpPr>
              <a:spLocks noChangeShapeType="1"/>
            </p:cNvSpPr>
            <p:nvPr/>
          </p:nvSpPr>
          <p:spPr bwMode="auto">
            <a:xfrm>
              <a:off x="3606800" y="6886575"/>
              <a:ext cx="1588" cy="19050"/>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5" name="Line 440"/>
            <p:cNvSpPr>
              <a:spLocks noChangeShapeType="1"/>
            </p:cNvSpPr>
            <p:nvPr/>
          </p:nvSpPr>
          <p:spPr bwMode="auto">
            <a:xfrm>
              <a:off x="3578225"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6" name="Line 441"/>
            <p:cNvSpPr>
              <a:spLocks noChangeShapeType="1"/>
            </p:cNvSpPr>
            <p:nvPr/>
          </p:nvSpPr>
          <p:spPr bwMode="auto">
            <a:xfrm>
              <a:off x="3606800" y="66008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7" name="Line 442"/>
            <p:cNvSpPr>
              <a:spLocks noChangeShapeType="1"/>
            </p:cNvSpPr>
            <p:nvPr/>
          </p:nvSpPr>
          <p:spPr bwMode="auto">
            <a:xfrm>
              <a:off x="3721100"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8" name="Line 445"/>
            <p:cNvSpPr>
              <a:spLocks noChangeShapeType="1"/>
            </p:cNvSpPr>
            <p:nvPr/>
          </p:nvSpPr>
          <p:spPr bwMode="auto">
            <a:xfrm>
              <a:off x="3587750"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29" name="Line 446"/>
            <p:cNvSpPr>
              <a:spLocks noChangeShapeType="1"/>
            </p:cNvSpPr>
            <p:nvPr/>
          </p:nvSpPr>
          <p:spPr bwMode="auto">
            <a:xfrm>
              <a:off x="3616325" y="67913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30" name="Line 447"/>
            <p:cNvSpPr>
              <a:spLocks noChangeShapeType="1"/>
            </p:cNvSpPr>
            <p:nvPr/>
          </p:nvSpPr>
          <p:spPr bwMode="auto">
            <a:xfrm>
              <a:off x="3730625"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31" name="Line 448"/>
            <p:cNvSpPr>
              <a:spLocks noChangeShapeType="1"/>
            </p:cNvSpPr>
            <p:nvPr/>
          </p:nvSpPr>
          <p:spPr bwMode="auto">
            <a:xfrm>
              <a:off x="3740150" y="6791325"/>
              <a:ext cx="19050"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pic>
        <p:nvPicPr>
          <p:cNvPr id="332" name="Picture 2"/>
          <p:cNvPicPr>
            <a:picLocks noChangeAspect="1" noChangeArrowheads="1"/>
          </p:cNvPicPr>
          <p:nvPr/>
        </p:nvPicPr>
        <p:blipFill>
          <a:blip r:embed="rId10" cstate="print">
            <a:lum bright="-10000" contrast="20000"/>
            <a:extLst>
              <a:ext uri="{28A0092B-C50C-407E-A947-70E740481C1C}">
                <a14:useLocalDpi xmlns:a14="http://schemas.microsoft.com/office/drawing/2010/main" val="0"/>
              </a:ext>
            </a:extLst>
          </a:blip>
          <a:srcRect/>
          <a:stretch>
            <a:fillRect/>
          </a:stretch>
        </p:blipFill>
        <p:spPr bwMode="auto">
          <a:xfrm>
            <a:off x="5618482" y="5691531"/>
            <a:ext cx="437727" cy="386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3"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33510" y="1722854"/>
            <a:ext cx="301347" cy="315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4" name="テキスト ボックス 333"/>
          <p:cNvSpPr txBox="1"/>
          <p:nvPr/>
        </p:nvSpPr>
        <p:spPr>
          <a:xfrm>
            <a:off x="5564042" y="1294844"/>
            <a:ext cx="1434977" cy="447599"/>
          </a:xfrm>
          <a:prstGeom prst="rect">
            <a:avLst/>
          </a:prstGeom>
          <a:noFill/>
        </p:spPr>
        <p:txBody>
          <a:bodyPr wrap="square" lIns="0" rIns="0" rtlCol="0">
            <a:spAutoFit/>
          </a:bodyPr>
          <a:lstStyle/>
          <a:p>
            <a:pPr algn="ctr"/>
            <a:r>
              <a:rPr lang="en-US" altLang="ja-JP" sz="1050" b="1" dirty="0">
                <a:latin typeface="Meiryo UI" panose="020B0604030504040204" pitchFamily="50" charset="-128"/>
                <a:ea typeface="Meiryo UI" panose="020B0604030504040204" pitchFamily="50" charset="-128"/>
                <a:cs typeface="Meiryo UI" panose="020B0604030504040204" pitchFamily="50" charset="-128"/>
              </a:rPr>
              <a:t>EHP</a:t>
            </a:r>
            <a:r>
              <a:rPr lang="ja-JP" altLang="en-US" sz="1050" b="1" dirty="0">
                <a:latin typeface="Meiryo UI" panose="020B0604030504040204" pitchFamily="50" charset="-128"/>
                <a:ea typeface="Meiryo UI" panose="020B0604030504040204" pitchFamily="50" charset="-128"/>
                <a:cs typeface="Meiryo UI" panose="020B0604030504040204" pitchFamily="50" charset="-128"/>
              </a:rPr>
              <a:t>一部更新</a:t>
            </a:r>
            <a:endParaRPr lang="en-US" altLang="ja-JP" sz="105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050" b="1" dirty="0">
                <a:latin typeface="Meiryo UI" panose="020B0604030504040204" pitchFamily="50" charset="-128"/>
                <a:ea typeface="Meiryo UI" panose="020B0604030504040204" pitchFamily="50" charset="-128"/>
                <a:cs typeface="Meiryo UI" panose="020B0604030504040204" pitchFamily="50" charset="-128"/>
              </a:rPr>
              <a:t>（室内機共）</a:t>
            </a:r>
            <a:endParaRPr lang="en-US" altLang="ja-JP" sz="105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35" name="テキスト ボックス 334"/>
          <p:cNvSpPr txBox="1"/>
          <p:nvPr/>
        </p:nvSpPr>
        <p:spPr>
          <a:xfrm>
            <a:off x="2203367" y="2639736"/>
            <a:ext cx="1646648" cy="447599"/>
          </a:xfrm>
          <a:prstGeom prst="rect">
            <a:avLst/>
          </a:prstGeom>
          <a:noFill/>
        </p:spPr>
        <p:txBody>
          <a:bodyPr wrap="square" lIns="0" rIns="0" rtlCol="0">
            <a:spAutoFit/>
          </a:bodyPr>
          <a:lstStyle/>
          <a:p>
            <a:pPr algn="ctr"/>
            <a:r>
              <a:rPr lang="en-US" altLang="ja-JP" sz="1050" b="1" dirty="0">
                <a:latin typeface="Meiryo UI" panose="020B0604030504040204" pitchFamily="50" charset="-128"/>
                <a:ea typeface="Meiryo UI" panose="020B0604030504040204" pitchFamily="50" charset="-128"/>
                <a:cs typeface="Meiryo UI" panose="020B0604030504040204" pitchFamily="50" charset="-128"/>
              </a:rPr>
              <a:t>GHP</a:t>
            </a:r>
          </a:p>
          <a:p>
            <a:pPr algn="ctr"/>
            <a:r>
              <a:rPr lang="ja-JP" altLang="en-US" sz="1050" b="1" dirty="0">
                <a:latin typeface="Meiryo UI" panose="020B0604030504040204" pitchFamily="50" charset="-128"/>
                <a:ea typeface="Meiryo UI" panose="020B0604030504040204" pitchFamily="50" charset="-128"/>
                <a:cs typeface="Meiryo UI" panose="020B0604030504040204" pitchFamily="50" charset="-128"/>
              </a:rPr>
              <a:t>（室内機共）</a:t>
            </a:r>
            <a:endParaRPr lang="en-US" altLang="ja-JP" sz="105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36" name="テキスト ボックス 335"/>
          <p:cNvSpPr txBox="1"/>
          <p:nvPr/>
        </p:nvSpPr>
        <p:spPr>
          <a:xfrm>
            <a:off x="4059084" y="5759706"/>
            <a:ext cx="555627" cy="207814"/>
          </a:xfrm>
          <a:prstGeom prst="rect">
            <a:avLst/>
          </a:prstGeom>
          <a:noFill/>
        </p:spPr>
        <p:txBody>
          <a:bodyPr wrap="square" rtlCol="0">
            <a:spAutoFit/>
          </a:bodyPr>
          <a:lstStyle/>
          <a:p>
            <a:pPr algn="ctr"/>
            <a:r>
              <a:rPr kumimoji="1" lang="en-US" altLang="ja-JP" sz="700" b="1" dirty="0">
                <a:latin typeface="メイリオ" panose="020B0604030504040204" pitchFamily="50" charset="-128"/>
                <a:ea typeface="メイリオ" panose="020B0604030504040204" pitchFamily="50" charset="-128"/>
                <a:cs typeface="メイリオ" panose="020B0604030504040204" pitchFamily="50" charset="-128"/>
              </a:rPr>
              <a:t>BEMS</a:t>
            </a:r>
            <a:endParaRPr kumimoji="1" lang="ja-JP" altLang="en-US" sz="7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7" name="laptop"/>
          <p:cNvSpPr>
            <a:spLocks noChangeAspect="1" noEditPoints="1" noChangeArrowheads="1"/>
          </p:cNvSpPr>
          <p:nvPr/>
        </p:nvSpPr>
        <p:spPr bwMode="auto">
          <a:xfrm>
            <a:off x="4205170" y="5933882"/>
            <a:ext cx="227609" cy="143149"/>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chemeClr val="accent5">
              <a:lumMod val="20000"/>
              <a:lumOff val="80000"/>
            </a:schemeClr>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38" name="テキスト ボックス 337"/>
          <p:cNvSpPr txBox="1"/>
          <p:nvPr/>
        </p:nvSpPr>
        <p:spPr>
          <a:xfrm>
            <a:off x="3731354" y="1282323"/>
            <a:ext cx="940858" cy="431613"/>
          </a:xfrm>
          <a:prstGeom prst="rect">
            <a:avLst/>
          </a:prstGeom>
          <a:noFill/>
        </p:spPr>
        <p:txBody>
          <a:bodyPr wrap="none" lIns="0" rIns="0" rtlCol="0">
            <a:spAutoFit/>
          </a:bodyPr>
          <a:lstStyle/>
          <a:p>
            <a:r>
              <a:rPr lang="ja-JP" altLang="en-US" sz="1050" b="1" dirty="0">
                <a:latin typeface="Meiryo UI" panose="020B0604030504040204" pitchFamily="50" charset="-128"/>
                <a:ea typeface="Meiryo UI" panose="020B0604030504040204" pitchFamily="50" charset="-128"/>
                <a:cs typeface="Meiryo UI" panose="020B0604030504040204" pitchFamily="50" charset="-128"/>
              </a:rPr>
              <a:t>冷却塔更新</a:t>
            </a:r>
            <a:endParaRPr lang="en-US" altLang="ja-JP" sz="105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05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1050" b="1" dirty="0">
                <a:latin typeface="Meiryo UI" panose="020B0604030504040204" pitchFamily="50" charset="-128"/>
                <a:ea typeface="Meiryo UI" panose="020B0604030504040204" pitchFamily="50" charset="-128"/>
                <a:cs typeface="Meiryo UI" panose="020B0604030504040204" pitchFamily="50" charset="-128"/>
              </a:rPr>
              <a:t>1</a:t>
            </a:r>
            <a:r>
              <a:rPr lang="ja-JP" altLang="en-US" sz="1050" b="1" dirty="0">
                <a:latin typeface="Meiryo UI" panose="020B0604030504040204" pitchFamily="50" charset="-128"/>
                <a:ea typeface="Meiryo UI" panose="020B0604030504040204" pitchFamily="50" charset="-128"/>
                <a:cs typeface="Meiryo UI" panose="020B0604030504040204" pitchFamily="50" charset="-128"/>
              </a:rPr>
              <a:t>台は撤去）</a:t>
            </a:r>
            <a:endParaRPr lang="en-US" altLang="ja-JP" sz="1050" b="1"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39" name="グループ化 338"/>
          <p:cNvGrpSpPr>
            <a:grpSpLocks noChangeAspect="1"/>
          </p:cNvGrpSpPr>
          <p:nvPr/>
        </p:nvGrpSpPr>
        <p:grpSpPr>
          <a:xfrm>
            <a:off x="5001074" y="1743075"/>
            <a:ext cx="614877" cy="342752"/>
            <a:chOff x="939569" y="2852936"/>
            <a:chExt cx="3786897" cy="2286000"/>
          </a:xfrm>
        </p:grpSpPr>
        <p:pic>
          <p:nvPicPr>
            <p:cNvPr id="340" name="Picture 3"/>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9569" y="2852936"/>
              <a:ext cx="2200275"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1" name="Picture 4"/>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64291" y="2862461"/>
              <a:ext cx="2162175"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42" name="Rectangle 75"/>
          <p:cNvSpPr>
            <a:spLocks noChangeArrowheads="1"/>
          </p:cNvSpPr>
          <p:nvPr/>
        </p:nvSpPr>
        <p:spPr bwMode="auto">
          <a:xfrm>
            <a:off x="4603539" y="1290337"/>
            <a:ext cx="1272459"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ja-JP" altLang="en-US" sz="1050" b="1" dirty="0">
                <a:latin typeface="Meiryo UI" panose="020B0604030504040204" pitchFamily="50" charset="-128"/>
                <a:ea typeface="Meiryo UI" panose="020B0604030504040204" pitchFamily="50" charset="-128"/>
                <a:cs typeface="Meiryo UI" panose="020B0604030504040204" pitchFamily="50" charset="-128"/>
              </a:rPr>
              <a:t>電気式熱源</a:t>
            </a:r>
            <a:endParaRPr lang="en-US" altLang="ja-JP" sz="105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050" b="1" dirty="0">
                <a:latin typeface="Meiryo UI" panose="020B0604030504040204" pitchFamily="50" charset="-128"/>
                <a:ea typeface="Meiryo UI" panose="020B0604030504040204" pitchFamily="50" charset="-128"/>
                <a:cs typeface="Meiryo UI" panose="020B0604030504040204" pitchFamily="50" charset="-128"/>
              </a:rPr>
              <a:t>新設</a:t>
            </a:r>
            <a:endParaRPr lang="en-US" altLang="ja-JP" sz="1050" b="1"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43" name="グループ化 342"/>
          <p:cNvGrpSpPr>
            <a:grpSpLocks noChangeAspect="1"/>
          </p:cNvGrpSpPr>
          <p:nvPr/>
        </p:nvGrpSpPr>
        <p:grpSpPr>
          <a:xfrm>
            <a:off x="6732557" y="5736209"/>
            <a:ext cx="687437" cy="343002"/>
            <a:chOff x="3849924" y="6011595"/>
            <a:chExt cx="1089418" cy="547471"/>
          </a:xfrm>
        </p:grpSpPr>
        <p:pic>
          <p:nvPicPr>
            <p:cNvPr id="344" name="Picture 5"/>
            <p:cNvPicPr>
              <a:picLocks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49924" y="6011595"/>
              <a:ext cx="424244" cy="546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5" name="Picture 6"/>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97733" y="6022208"/>
              <a:ext cx="268925" cy="53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6" name="Picture 6"/>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33776" y="6021226"/>
              <a:ext cx="268925" cy="53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7" name="Picture 6"/>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70417" y="6025579"/>
              <a:ext cx="268925" cy="53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48" name="Rectangle 75"/>
          <p:cNvSpPr>
            <a:spLocks noChangeArrowheads="1"/>
          </p:cNvSpPr>
          <p:nvPr/>
        </p:nvSpPr>
        <p:spPr bwMode="auto">
          <a:xfrm>
            <a:off x="5189340" y="6221761"/>
            <a:ext cx="115608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ガス式熱源更新</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100" b="1" dirty="0">
                <a:latin typeface="Meiryo UI" panose="020B0604030504040204" pitchFamily="50" charset="-128"/>
                <a:ea typeface="Meiryo UI" panose="020B0604030504040204" pitchFamily="50" charset="-128"/>
                <a:cs typeface="Meiryo UI" panose="020B0604030504040204" pitchFamily="50" charset="-128"/>
              </a:rPr>
              <a:t>（１台は撤去）</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49" name="Rectangle 75"/>
          <p:cNvSpPr>
            <a:spLocks noChangeArrowheads="1"/>
          </p:cNvSpPr>
          <p:nvPr/>
        </p:nvSpPr>
        <p:spPr bwMode="auto">
          <a:xfrm>
            <a:off x="6741565" y="6148576"/>
            <a:ext cx="1747922" cy="479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ガス式チラー新設</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（多目的ホール専用）</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50" name="直線コネクタ 349"/>
          <p:cNvCxnSpPr>
            <a:stCxn id="351" idx="3"/>
          </p:cNvCxnSpPr>
          <p:nvPr/>
        </p:nvCxnSpPr>
        <p:spPr>
          <a:xfrm flipV="1">
            <a:off x="1467656" y="3321947"/>
            <a:ext cx="749121" cy="153282"/>
          </a:xfrm>
          <a:prstGeom prst="line">
            <a:avLst/>
          </a:prstGeom>
          <a:ln w="38100">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sp>
        <p:nvSpPr>
          <p:cNvPr id="351" name="角丸四角形 350"/>
          <p:cNvSpPr/>
          <p:nvPr/>
        </p:nvSpPr>
        <p:spPr>
          <a:xfrm>
            <a:off x="469901" y="3248472"/>
            <a:ext cx="997756" cy="453514"/>
          </a:xfrm>
          <a:prstGeom prst="roundRect">
            <a:avLst/>
          </a:prstGeom>
          <a:solidFill>
            <a:schemeClr val="bg1"/>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GHP</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更新</a:t>
            </a:r>
          </a:p>
        </p:txBody>
      </p:sp>
      <p:sp>
        <p:nvSpPr>
          <p:cNvPr id="352" name="角丸四角形 351"/>
          <p:cNvSpPr/>
          <p:nvPr/>
        </p:nvSpPr>
        <p:spPr>
          <a:xfrm>
            <a:off x="509959" y="5376264"/>
            <a:ext cx="977715" cy="453514"/>
          </a:xfrm>
          <a:prstGeom prst="roundRect">
            <a:avLst/>
          </a:prstGeom>
          <a:solidFill>
            <a:schemeClr val="bg1"/>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節水栓</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の導入</a:t>
            </a:r>
          </a:p>
        </p:txBody>
      </p:sp>
      <p:cxnSp>
        <p:nvCxnSpPr>
          <p:cNvPr id="353" name="直線コネクタ 352"/>
          <p:cNvCxnSpPr>
            <a:stCxn id="352" idx="3"/>
          </p:cNvCxnSpPr>
          <p:nvPr/>
        </p:nvCxnSpPr>
        <p:spPr>
          <a:xfrm>
            <a:off x="1487674" y="5603021"/>
            <a:ext cx="1084419" cy="226756"/>
          </a:xfrm>
          <a:prstGeom prst="line">
            <a:avLst/>
          </a:prstGeom>
          <a:ln w="38100">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54" name="直線コネクタ 353"/>
          <p:cNvCxnSpPr>
            <a:stCxn id="355" idx="3"/>
            <a:endCxn id="124" idx="2"/>
          </p:cNvCxnSpPr>
          <p:nvPr/>
        </p:nvCxnSpPr>
        <p:spPr>
          <a:xfrm flipV="1">
            <a:off x="1577065" y="4816089"/>
            <a:ext cx="856105" cy="32675"/>
          </a:xfrm>
          <a:prstGeom prst="line">
            <a:avLst/>
          </a:prstGeom>
          <a:ln w="38100">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sp>
        <p:nvSpPr>
          <p:cNvPr id="355" name="角丸四角形 354"/>
          <p:cNvSpPr/>
          <p:nvPr/>
        </p:nvSpPr>
        <p:spPr>
          <a:xfrm>
            <a:off x="415428" y="4577203"/>
            <a:ext cx="1161637" cy="543122"/>
          </a:xfrm>
          <a:prstGeom prst="roundRect">
            <a:avLst/>
          </a:prstGeom>
          <a:solidFill>
            <a:schemeClr val="bg1"/>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照明設備の</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LED</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化</a:t>
            </a:r>
          </a:p>
        </p:txBody>
      </p:sp>
      <p:sp>
        <p:nvSpPr>
          <p:cNvPr id="356" name="正方形/長方形 355"/>
          <p:cNvSpPr/>
          <p:nvPr/>
        </p:nvSpPr>
        <p:spPr>
          <a:xfrm>
            <a:off x="312697" y="4084188"/>
            <a:ext cx="1145278" cy="479570"/>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21.2</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357" name="角丸四角形 356"/>
          <p:cNvSpPr/>
          <p:nvPr/>
        </p:nvSpPr>
        <p:spPr>
          <a:xfrm>
            <a:off x="1276751" y="6323150"/>
            <a:ext cx="1334566" cy="278277"/>
          </a:xfrm>
          <a:prstGeom prst="roundRect">
            <a:avLst/>
          </a:prstGeom>
          <a:solidFill>
            <a:schemeClr val="bg1"/>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BEMS</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の導入</a:t>
            </a:r>
          </a:p>
        </p:txBody>
      </p:sp>
      <p:cxnSp>
        <p:nvCxnSpPr>
          <p:cNvPr id="358" name="直線コネクタ 357"/>
          <p:cNvCxnSpPr/>
          <p:nvPr/>
        </p:nvCxnSpPr>
        <p:spPr>
          <a:xfrm flipV="1">
            <a:off x="2592431" y="6186279"/>
            <a:ext cx="1646212" cy="415148"/>
          </a:xfrm>
          <a:prstGeom prst="line">
            <a:avLst/>
          </a:prstGeom>
          <a:ln w="38100">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sp>
        <p:nvSpPr>
          <p:cNvPr id="359" name="正方形/長方形 358"/>
          <p:cNvSpPr/>
          <p:nvPr/>
        </p:nvSpPr>
        <p:spPr>
          <a:xfrm>
            <a:off x="355141" y="6028180"/>
            <a:ext cx="1145278" cy="479570"/>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a:solidFill>
                  <a:schemeClr val="bg1"/>
                </a:solidFill>
                <a:latin typeface="Meiryo UI" panose="020B0604030504040204" pitchFamily="50" charset="-128"/>
                <a:ea typeface="Meiryo UI" panose="020B0604030504040204" pitchFamily="50" charset="-128"/>
                <a:cs typeface="Meiryo UI" panose="020B0604030504040204" pitchFamily="50" charset="-128"/>
              </a:rPr>
              <a:t>2.0</a:t>
            </a:r>
            <a:r>
              <a:rPr lang="ja-JP" altLang="en-US" sz="1400" b="1">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cxnSp>
        <p:nvCxnSpPr>
          <p:cNvPr id="360" name="直線コネクタ 359"/>
          <p:cNvCxnSpPr>
            <a:stCxn id="361" idx="2"/>
          </p:cNvCxnSpPr>
          <p:nvPr/>
        </p:nvCxnSpPr>
        <p:spPr>
          <a:xfrm flipH="1">
            <a:off x="5874943" y="4388806"/>
            <a:ext cx="1357068" cy="1183422"/>
          </a:xfrm>
          <a:prstGeom prst="line">
            <a:avLst/>
          </a:prstGeom>
          <a:ln w="38100">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sp>
        <p:nvSpPr>
          <p:cNvPr id="361" name="角丸四角形 360"/>
          <p:cNvSpPr/>
          <p:nvPr/>
        </p:nvSpPr>
        <p:spPr>
          <a:xfrm>
            <a:off x="6461119" y="3913188"/>
            <a:ext cx="1541785" cy="475618"/>
          </a:xfrm>
          <a:prstGeom prst="roundRect">
            <a:avLst/>
          </a:prstGeom>
          <a:solidFill>
            <a:schemeClr val="bg1"/>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熱源システムの</a:t>
            </a:r>
            <a:endPar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高効率化</a:t>
            </a:r>
          </a:p>
        </p:txBody>
      </p:sp>
      <p:sp>
        <p:nvSpPr>
          <p:cNvPr id="362" name="正方形/長方形 361"/>
          <p:cNvSpPr/>
          <p:nvPr/>
        </p:nvSpPr>
        <p:spPr>
          <a:xfrm>
            <a:off x="7411028" y="4352555"/>
            <a:ext cx="1145278" cy="479570"/>
          </a:xfrm>
          <a:prstGeom prst="rect">
            <a:avLst/>
          </a:prstGeom>
        </p:spPr>
        <p:txBody>
          <a:bodyPr wrap="square" tIns="0" bIns="0">
            <a:spAutoFit/>
          </a:bodyPr>
          <a:lstStyle/>
          <a:p>
            <a:pPr algn="ct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省エネ率</a:t>
            </a:r>
            <a:endPar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14.6</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cxnSp>
        <p:nvCxnSpPr>
          <p:cNvPr id="363" name="直線コネクタ 362"/>
          <p:cNvCxnSpPr>
            <a:stCxn id="361" idx="0"/>
          </p:cNvCxnSpPr>
          <p:nvPr/>
        </p:nvCxnSpPr>
        <p:spPr>
          <a:xfrm flipH="1" flipV="1">
            <a:off x="5245774" y="2091434"/>
            <a:ext cx="1986238" cy="1821754"/>
          </a:xfrm>
          <a:prstGeom prst="line">
            <a:avLst/>
          </a:prstGeom>
          <a:ln w="38100">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64" name="直線コネクタ 363"/>
          <p:cNvCxnSpPr>
            <a:stCxn id="361" idx="2"/>
          </p:cNvCxnSpPr>
          <p:nvPr/>
        </p:nvCxnSpPr>
        <p:spPr>
          <a:xfrm>
            <a:off x="7232012" y="4388806"/>
            <a:ext cx="0" cy="1224002"/>
          </a:xfrm>
          <a:prstGeom prst="line">
            <a:avLst/>
          </a:prstGeom>
          <a:ln w="38100">
            <a:solidFill>
              <a:srgbClr val="FF9933"/>
            </a:solidFill>
            <a:tailEnd type="oval" w="med" len="med"/>
          </a:ln>
        </p:spPr>
        <p:style>
          <a:lnRef idx="1">
            <a:schemeClr val="accent1"/>
          </a:lnRef>
          <a:fillRef idx="0">
            <a:schemeClr val="accent1"/>
          </a:fillRef>
          <a:effectRef idx="0">
            <a:schemeClr val="accent1"/>
          </a:effectRef>
          <a:fontRef idx="minor">
            <a:schemeClr val="tx1"/>
          </a:fontRef>
        </p:style>
      </p:cxnSp>
      <p:grpSp>
        <p:nvGrpSpPr>
          <p:cNvPr id="365" name="グループ化 364"/>
          <p:cNvGrpSpPr/>
          <p:nvPr/>
        </p:nvGrpSpPr>
        <p:grpSpPr>
          <a:xfrm>
            <a:off x="5923242" y="1736975"/>
            <a:ext cx="207153" cy="315436"/>
            <a:chOff x="3492500" y="6457950"/>
            <a:chExt cx="266700" cy="447675"/>
          </a:xfrm>
          <a:solidFill>
            <a:srgbClr val="FFFF00"/>
          </a:solidFill>
        </p:grpSpPr>
        <p:sp>
          <p:nvSpPr>
            <p:cNvPr id="366" name="Rectangle 424"/>
            <p:cNvSpPr>
              <a:spLocks noChangeArrowheads="1"/>
            </p:cNvSpPr>
            <p:nvPr/>
          </p:nvSpPr>
          <p:spPr bwMode="auto">
            <a:xfrm>
              <a:off x="3492500" y="6515100"/>
              <a:ext cx="247650" cy="361950"/>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67" name="Rectangle 425"/>
            <p:cNvSpPr>
              <a:spLocks noChangeArrowheads="1"/>
            </p:cNvSpPr>
            <p:nvPr/>
          </p:nvSpPr>
          <p:spPr bwMode="auto">
            <a:xfrm>
              <a:off x="3492500" y="6515100"/>
              <a:ext cx="247650" cy="361950"/>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68" name="Rectangle 426"/>
            <p:cNvSpPr>
              <a:spLocks noChangeArrowheads="1"/>
            </p:cNvSpPr>
            <p:nvPr/>
          </p:nvSpPr>
          <p:spPr bwMode="auto">
            <a:xfrm>
              <a:off x="3521075" y="6486525"/>
              <a:ext cx="190500" cy="28575"/>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69" name="Rectangle 427"/>
            <p:cNvSpPr>
              <a:spLocks noChangeArrowheads="1"/>
            </p:cNvSpPr>
            <p:nvPr/>
          </p:nvSpPr>
          <p:spPr bwMode="auto">
            <a:xfrm>
              <a:off x="3521075" y="6486525"/>
              <a:ext cx="190500" cy="28575"/>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0" name="Oval 428"/>
            <p:cNvSpPr>
              <a:spLocks noChangeArrowheads="1"/>
            </p:cNvSpPr>
            <p:nvPr/>
          </p:nvSpPr>
          <p:spPr bwMode="auto">
            <a:xfrm>
              <a:off x="3521075" y="6524625"/>
              <a:ext cx="171450" cy="161925"/>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1" name="Oval 429"/>
            <p:cNvSpPr>
              <a:spLocks noChangeArrowheads="1"/>
            </p:cNvSpPr>
            <p:nvPr/>
          </p:nvSpPr>
          <p:spPr bwMode="auto">
            <a:xfrm>
              <a:off x="3521075" y="6524625"/>
              <a:ext cx="171450" cy="161925"/>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2" name="Oval 430"/>
            <p:cNvSpPr>
              <a:spLocks noChangeArrowheads="1"/>
            </p:cNvSpPr>
            <p:nvPr/>
          </p:nvSpPr>
          <p:spPr bwMode="auto">
            <a:xfrm>
              <a:off x="3530600" y="6705600"/>
              <a:ext cx="161925" cy="171450"/>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3" name="Oval 431"/>
            <p:cNvSpPr>
              <a:spLocks noChangeArrowheads="1"/>
            </p:cNvSpPr>
            <p:nvPr/>
          </p:nvSpPr>
          <p:spPr bwMode="auto">
            <a:xfrm>
              <a:off x="3530600" y="6705600"/>
              <a:ext cx="161925" cy="171450"/>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4" name="Line 432"/>
            <p:cNvSpPr>
              <a:spLocks noChangeShapeType="1"/>
            </p:cNvSpPr>
            <p:nvPr/>
          </p:nvSpPr>
          <p:spPr bwMode="auto">
            <a:xfrm>
              <a:off x="3606800" y="645795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5" name="Line 433"/>
            <p:cNvSpPr>
              <a:spLocks noChangeShapeType="1"/>
            </p:cNvSpPr>
            <p:nvPr/>
          </p:nvSpPr>
          <p:spPr bwMode="auto">
            <a:xfrm>
              <a:off x="3606800" y="657225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6" name="Line 434"/>
            <p:cNvSpPr>
              <a:spLocks noChangeShapeType="1"/>
            </p:cNvSpPr>
            <p:nvPr/>
          </p:nvSpPr>
          <p:spPr bwMode="auto">
            <a:xfrm>
              <a:off x="3606800" y="6600825"/>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7" name="Line 435"/>
            <p:cNvSpPr>
              <a:spLocks noChangeShapeType="1"/>
            </p:cNvSpPr>
            <p:nvPr/>
          </p:nvSpPr>
          <p:spPr bwMode="auto">
            <a:xfrm>
              <a:off x="3606800" y="6715125"/>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8" name="Line 436"/>
            <p:cNvSpPr>
              <a:spLocks noChangeShapeType="1"/>
            </p:cNvSpPr>
            <p:nvPr/>
          </p:nvSpPr>
          <p:spPr bwMode="auto">
            <a:xfrm>
              <a:off x="3606800" y="674370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9" name="Line 437"/>
            <p:cNvSpPr>
              <a:spLocks noChangeShapeType="1"/>
            </p:cNvSpPr>
            <p:nvPr/>
          </p:nvSpPr>
          <p:spPr bwMode="auto">
            <a:xfrm>
              <a:off x="3606800" y="685800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0" name="Line 438"/>
            <p:cNvSpPr>
              <a:spLocks noChangeShapeType="1"/>
            </p:cNvSpPr>
            <p:nvPr/>
          </p:nvSpPr>
          <p:spPr bwMode="auto">
            <a:xfrm>
              <a:off x="3606800" y="6886575"/>
              <a:ext cx="1588" cy="19050"/>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1" name="Line 440"/>
            <p:cNvSpPr>
              <a:spLocks noChangeShapeType="1"/>
            </p:cNvSpPr>
            <p:nvPr/>
          </p:nvSpPr>
          <p:spPr bwMode="auto">
            <a:xfrm>
              <a:off x="3578225"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2" name="Line 441"/>
            <p:cNvSpPr>
              <a:spLocks noChangeShapeType="1"/>
            </p:cNvSpPr>
            <p:nvPr/>
          </p:nvSpPr>
          <p:spPr bwMode="auto">
            <a:xfrm>
              <a:off x="3606800" y="66008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3" name="Line 442"/>
            <p:cNvSpPr>
              <a:spLocks noChangeShapeType="1"/>
            </p:cNvSpPr>
            <p:nvPr/>
          </p:nvSpPr>
          <p:spPr bwMode="auto">
            <a:xfrm>
              <a:off x="3721100"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4" name="Line 445"/>
            <p:cNvSpPr>
              <a:spLocks noChangeShapeType="1"/>
            </p:cNvSpPr>
            <p:nvPr/>
          </p:nvSpPr>
          <p:spPr bwMode="auto">
            <a:xfrm>
              <a:off x="3587750"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5" name="Line 446"/>
            <p:cNvSpPr>
              <a:spLocks noChangeShapeType="1"/>
            </p:cNvSpPr>
            <p:nvPr/>
          </p:nvSpPr>
          <p:spPr bwMode="auto">
            <a:xfrm>
              <a:off x="3616325" y="67913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6" name="Line 447"/>
            <p:cNvSpPr>
              <a:spLocks noChangeShapeType="1"/>
            </p:cNvSpPr>
            <p:nvPr/>
          </p:nvSpPr>
          <p:spPr bwMode="auto">
            <a:xfrm>
              <a:off x="3730625"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87" name="Line 448"/>
            <p:cNvSpPr>
              <a:spLocks noChangeShapeType="1"/>
            </p:cNvSpPr>
            <p:nvPr/>
          </p:nvSpPr>
          <p:spPr bwMode="auto">
            <a:xfrm>
              <a:off x="3740150" y="6791325"/>
              <a:ext cx="19050"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388" name="グループ化 387"/>
          <p:cNvGrpSpPr/>
          <p:nvPr/>
        </p:nvGrpSpPr>
        <p:grpSpPr>
          <a:xfrm>
            <a:off x="6118767" y="1736600"/>
            <a:ext cx="207153" cy="315436"/>
            <a:chOff x="3492500" y="6457950"/>
            <a:chExt cx="266700" cy="447675"/>
          </a:xfrm>
          <a:solidFill>
            <a:srgbClr val="FFFF00"/>
          </a:solidFill>
        </p:grpSpPr>
        <p:sp>
          <p:nvSpPr>
            <p:cNvPr id="389" name="Rectangle 424"/>
            <p:cNvSpPr>
              <a:spLocks noChangeArrowheads="1"/>
            </p:cNvSpPr>
            <p:nvPr/>
          </p:nvSpPr>
          <p:spPr bwMode="auto">
            <a:xfrm>
              <a:off x="3492500" y="6515100"/>
              <a:ext cx="247650" cy="361950"/>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0" name="Rectangle 425"/>
            <p:cNvSpPr>
              <a:spLocks noChangeArrowheads="1"/>
            </p:cNvSpPr>
            <p:nvPr/>
          </p:nvSpPr>
          <p:spPr bwMode="auto">
            <a:xfrm>
              <a:off x="3492500" y="6515100"/>
              <a:ext cx="247650" cy="361950"/>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1" name="Rectangle 426"/>
            <p:cNvSpPr>
              <a:spLocks noChangeArrowheads="1"/>
            </p:cNvSpPr>
            <p:nvPr/>
          </p:nvSpPr>
          <p:spPr bwMode="auto">
            <a:xfrm>
              <a:off x="3521075" y="6486525"/>
              <a:ext cx="190500" cy="28575"/>
            </a:xfrm>
            <a:prstGeom prst="rect">
              <a:avLst/>
            </a:prstGeom>
            <a:grp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2" name="Rectangle 427"/>
            <p:cNvSpPr>
              <a:spLocks noChangeArrowheads="1"/>
            </p:cNvSpPr>
            <p:nvPr/>
          </p:nvSpPr>
          <p:spPr bwMode="auto">
            <a:xfrm>
              <a:off x="3521075" y="6486525"/>
              <a:ext cx="190500" cy="28575"/>
            </a:xfrm>
            <a:prstGeom prst="rect">
              <a:avLst/>
            </a:prstGeom>
            <a:grp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3" name="Oval 428"/>
            <p:cNvSpPr>
              <a:spLocks noChangeArrowheads="1"/>
            </p:cNvSpPr>
            <p:nvPr/>
          </p:nvSpPr>
          <p:spPr bwMode="auto">
            <a:xfrm>
              <a:off x="3521075" y="6524625"/>
              <a:ext cx="171450" cy="161925"/>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4" name="Oval 429"/>
            <p:cNvSpPr>
              <a:spLocks noChangeArrowheads="1"/>
            </p:cNvSpPr>
            <p:nvPr/>
          </p:nvSpPr>
          <p:spPr bwMode="auto">
            <a:xfrm>
              <a:off x="3521075" y="6524625"/>
              <a:ext cx="171450" cy="161925"/>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5" name="Oval 430"/>
            <p:cNvSpPr>
              <a:spLocks noChangeArrowheads="1"/>
            </p:cNvSpPr>
            <p:nvPr/>
          </p:nvSpPr>
          <p:spPr bwMode="auto">
            <a:xfrm>
              <a:off x="3530600" y="6705600"/>
              <a:ext cx="161925" cy="171450"/>
            </a:xfrm>
            <a:prstGeom prst="ellipse">
              <a:avLst/>
            </a:prstGeom>
            <a:grpFill/>
            <a:ln w="12700">
              <a:solidFill>
                <a:schemeClr val="tx1"/>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6" name="Oval 431"/>
            <p:cNvSpPr>
              <a:spLocks noChangeArrowheads="1"/>
            </p:cNvSpPr>
            <p:nvPr/>
          </p:nvSpPr>
          <p:spPr bwMode="auto">
            <a:xfrm>
              <a:off x="3530600" y="6705600"/>
              <a:ext cx="161925" cy="171450"/>
            </a:xfrm>
            <a:prstGeom prst="ellips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7" name="Line 432"/>
            <p:cNvSpPr>
              <a:spLocks noChangeShapeType="1"/>
            </p:cNvSpPr>
            <p:nvPr/>
          </p:nvSpPr>
          <p:spPr bwMode="auto">
            <a:xfrm>
              <a:off x="3606800" y="645795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8" name="Line 433"/>
            <p:cNvSpPr>
              <a:spLocks noChangeShapeType="1"/>
            </p:cNvSpPr>
            <p:nvPr/>
          </p:nvSpPr>
          <p:spPr bwMode="auto">
            <a:xfrm>
              <a:off x="3606800" y="657225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9" name="Line 434"/>
            <p:cNvSpPr>
              <a:spLocks noChangeShapeType="1"/>
            </p:cNvSpPr>
            <p:nvPr/>
          </p:nvSpPr>
          <p:spPr bwMode="auto">
            <a:xfrm>
              <a:off x="3606800" y="6600825"/>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0" name="Line 435"/>
            <p:cNvSpPr>
              <a:spLocks noChangeShapeType="1"/>
            </p:cNvSpPr>
            <p:nvPr/>
          </p:nvSpPr>
          <p:spPr bwMode="auto">
            <a:xfrm>
              <a:off x="3606800" y="6715125"/>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1" name="Line 436"/>
            <p:cNvSpPr>
              <a:spLocks noChangeShapeType="1"/>
            </p:cNvSpPr>
            <p:nvPr/>
          </p:nvSpPr>
          <p:spPr bwMode="auto">
            <a:xfrm>
              <a:off x="3606800" y="6743700"/>
              <a:ext cx="1588" cy="857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2" name="Line 437"/>
            <p:cNvSpPr>
              <a:spLocks noChangeShapeType="1"/>
            </p:cNvSpPr>
            <p:nvPr/>
          </p:nvSpPr>
          <p:spPr bwMode="auto">
            <a:xfrm>
              <a:off x="3606800" y="6858000"/>
              <a:ext cx="1588" cy="9525"/>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3" name="Line 438"/>
            <p:cNvSpPr>
              <a:spLocks noChangeShapeType="1"/>
            </p:cNvSpPr>
            <p:nvPr/>
          </p:nvSpPr>
          <p:spPr bwMode="auto">
            <a:xfrm>
              <a:off x="3606800" y="6886575"/>
              <a:ext cx="1588" cy="19050"/>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4" name="Line 440"/>
            <p:cNvSpPr>
              <a:spLocks noChangeShapeType="1"/>
            </p:cNvSpPr>
            <p:nvPr/>
          </p:nvSpPr>
          <p:spPr bwMode="auto">
            <a:xfrm>
              <a:off x="3578225"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5" name="Line 441"/>
            <p:cNvSpPr>
              <a:spLocks noChangeShapeType="1"/>
            </p:cNvSpPr>
            <p:nvPr/>
          </p:nvSpPr>
          <p:spPr bwMode="auto">
            <a:xfrm>
              <a:off x="3606800" y="66008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6" name="Line 442"/>
            <p:cNvSpPr>
              <a:spLocks noChangeShapeType="1"/>
            </p:cNvSpPr>
            <p:nvPr/>
          </p:nvSpPr>
          <p:spPr bwMode="auto">
            <a:xfrm>
              <a:off x="3721100" y="66008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7" name="Line 445"/>
            <p:cNvSpPr>
              <a:spLocks noChangeShapeType="1"/>
            </p:cNvSpPr>
            <p:nvPr/>
          </p:nvSpPr>
          <p:spPr bwMode="auto">
            <a:xfrm>
              <a:off x="3587750"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8" name="Line 446"/>
            <p:cNvSpPr>
              <a:spLocks noChangeShapeType="1"/>
            </p:cNvSpPr>
            <p:nvPr/>
          </p:nvSpPr>
          <p:spPr bwMode="auto">
            <a:xfrm>
              <a:off x="3616325" y="6791325"/>
              <a:ext cx="857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9" name="Line 447"/>
            <p:cNvSpPr>
              <a:spLocks noChangeShapeType="1"/>
            </p:cNvSpPr>
            <p:nvPr/>
          </p:nvSpPr>
          <p:spPr bwMode="auto">
            <a:xfrm>
              <a:off x="3730625" y="6791325"/>
              <a:ext cx="9525"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10" name="Line 448"/>
            <p:cNvSpPr>
              <a:spLocks noChangeShapeType="1"/>
            </p:cNvSpPr>
            <p:nvPr/>
          </p:nvSpPr>
          <p:spPr bwMode="auto">
            <a:xfrm>
              <a:off x="3740150" y="6791325"/>
              <a:ext cx="19050" cy="1588"/>
            </a:xfrm>
            <a:prstGeom prst="line">
              <a:avLst/>
            </a:prstGeom>
            <a:grp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411" name="テキスト ボックス 410"/>
          <p:cNvSpPr txBox="1"/>
          <p:nvPr/>
        </p:nvSpPr>
        <p:spPr>
          <a:xfrm>
            <a:off x="7072002" y="1345446"/>
            <a:ext cx="1857593" cy="991111"/>
          </a:xfrm>
          <a:prstGeom prst="rect">
            <a:avLst/>
          </a:prstGeom>
          <a:solidFill>
            <a:schemeClr val="bg1"/>
          </a:solidFill>
          <a:ln w="19050" cmpd="dbl">
            <a:solidFill>
              <a:schemeClr val="tx2"/>
            </a:solidFill>
          </a:ln>
        </p:spPr>
        <p:txBody>
          <a:bodyPr wrap="square" lIns="72000" rIns="72000" rtlCol="0">
            <a:spAutoFit/>
          </a:bodyPr>
          <a:lstStyle/>
          <a:p>
            <a:r>
              <a:rPr lang="en-US" altLang="ja-JP" sz="14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サービス期間中（</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15</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年間）</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機器故障について</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無償対応の提案有</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テキスト ボックス 2"/>
          <p:cNvSpPr txBox="1"/>
          <p:nvPr/>
        </p:nvSpPr>
        <p:spPr>
          <a:xfrm>
            <a:off x="298821" y="660488"/>
            <a:ext cx="4629174" cy="830997"/>
          </a:xfrm>
          <a:prstGeom prst="rect">
            <a:avLst/>
          </a:prstGeom>
          <a:noFill/>
        </p:spPr>
        <p:txBody>
          <a:bodyPr wrap="square" rtlCol="0">
            <a:spAutoFit/>
          </a:bodyPr>
          <a:lstStyle/>
          <a:p>
            <a:r>
              <a:rPr lang="en-US" altLang="ja-JP"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教育センターにおける提案内容</a:t>
            </a:r>
            <a:r>
              <a:rPr lang="en-US" altLang="ja-JP"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zh-CN" sz="2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2400" dirty="0"/>
          </a:p>
        </p:txBody>
      </p:sp>
      <p:cxnSp>
        <p:nvCxnSpPr>
          <p:cNvPr id="413" name="直線コネクタ 412">
            <a:extLst>
              <a:ext uri="{FF2B5EF4-FFF2-40B4-BE49-F238E27FC236}">
                <a16:creationId xmlns:a16="http://schemas.microsoft.com/office/drawing/2014/main" id="{0A1E1429-DE69-4CDE-80F6-5BB3270B822E}"/>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414" name="正方形/長方形 413">
            <a:extLst>
              <a:ext uri="{FF2B5EF4-FFF2-40B4-BE49-F238E27FC236}">
                <a16:creationId xmlns:a16="http://schemas.microsoft.com/office/drawing/2014/main" id="{58A5BBE6-15C9-4418-AC5C-7D2DCEFACFB9}"/>
              </a:ext>
            </a:extLst>
          </p:cNvPr>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16.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導入事例②</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（教育センター）</a:t>
            </a:r>
          </a:p>
        </p:txBody>
      </p:sp>
      <p:sp>
        <p:nvSpPr>
          <p:cNvPr id="415" name="スライド番号プレースホルダー 1">
            <a:extLst>
              <a:ext uri="{FF2B5EF4-FFF2-40B4-BE49-F238E27FC236}">
                <a16:creationId xmlns:a16="http://schemas.microsoft.com/office/drawing/2014/main" id="{59CF2E28-64AA-4B39-AF16-56F2FF29FF55}"/>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32</a:t>
            </a:fld>
            <a:endParaRPr kumimoji="1" lang="ja-JP" altLang="en-US"/>
          </a:p>
        </p:txBody>
      </p:sp>
    </p:spTree>
    <p:extLst>
      <p:ext uri="{BB962C8B-B14F-4D97-AF65-F5344CB8AC3E}">
        <p14:creationId xmlns:p14="http://schemas.microsoft.com/office/powerpoint/2010/main" val="2876998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Line 6"/>
          <p:cNvSpPr>
            <a:spLocks noChangeShapeType="1"/>
          </p:cNvSpPr>
          <p:nvPr/>
        </p:nvSpPr>
        <p:spPr bwMode="auto">
          <a:xfrm>
            <a:off x="4141391" y="6067008"/>
            <a:ext cx="4569956" cy="1132"/>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0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86106" y="692696"/>
            <a:ext cx="8883304" cy="307777"/>
          </a:xfrm>
          <a:prstGeom prst="rect">
            <a:avLst/>
          </a:prstGeom>
        </p:spPr>
        <p:txBody>
          <a:bodyPr wrap="square" lIns="91440" tIns="0" rIns="91440" bIns="0" anchor="t">
            <a:spAutoFit/>
          </a:bodyPr>
          <a:lstStyle/>
          <a:p>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契約に基づく</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Ｏ事業の効果と設計・工事・監理相当額</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AutoShape 42"/>
          <p:cNvSpPr>
            <a:spLocks noChangeArrowheads="1"/>
          </p:cNvSpPr>
          <p:nvPr/>
        </p:nvSpPr>
        <p:spPr bwMode="auto">
          <a:xfrm>
            <a:off x="366933" y="6549771"/>
            <a:ext cx="2086865" cy="335613"/>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en-US"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AutoShape 42"/>
          <p:cNvSpPr>
            <a:spLocks noChangeArrowheads="1"/>
          </p:cNvSpPr>
          <p:nvPr/>
        </p:nvSpPr>
        <p:spPr bwMode="auto">
          <a:xfrm>
            <a:off x="3713306" y="6040289"/>
            <a:ext cx="2024519" cy="284676"/>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en-US"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AutoShape 42"/>
          <p:cNvSpPr>
            <a:spLocks noChangeArrowheads="1"/>
          </p:cNvSpPr>
          <p:nvPr/>
        </p:nvSpPr>
        <p:spPr bwMode="auto">
          <a:xfrm>
            <a:off x="5057856" y="5859442"/>
            <a:ext cx="2696152" cy="558998"/>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提案時</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AutoShape 42"/>
          <p:cNvSpPr>
            <a:spLocks noChangeArrowheads="1"/>
          </p:cNvSpPr>
          <p:nvPr/>
        </p:nvSpPr>
        <p:spPr bwMode="auto">
          <a:xfrm>
            <a:off x="7020272" y="5866360"/>
            <a:ext cx="2024519" cy="562220"/>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実施</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AutoShape 42"/>
          <p:cNvSpPr>
            <a:spLocks noChangeArrowheads="1"/>
          </p:cNvSpPr>
          <p:nvPr/>
        </p:nvSpPr>
        <p:spPr bwMode="auto">
          <a:xfrm>
            <a:off x="3851920" y="6081823"/>
            <a:ext cx="1708042" cy="341621"/>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公募時</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Rectangle 8"/>
          <p:cNvSpPr>
            <a:spLocks noChangeArrowheads="1"/>
          </p:cNvSpPr>
          <p:nvPr/>
        </p:nvSpPr>
        <p:spPr bwMode="auto">
          <a:xfrm>
            <a:off x="5786730" y="2019134"/>
            <a:ext cx="1211814" cy="4049007"/>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設計・工事・</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監理費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相当額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（提案額）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317,570</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Rectangle 8"/>
          <p:cNvSpPr>
            <a:spLocks noChangeArrowheads="1"/>
          </p:cNvSpPr>
          <p:nvPr/>
        </p:nvSpPr>
        <p:spPr bwMode="auto">
          <a:xfrm>
            <a:off x="4141391" y="1852304"/>
            <a:ext cx="1180590" cy="4215837"/>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設計・工事・</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監理費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相当額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（府提示）</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318,600</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Line 44"/>
          <p:cNvSpPr>
            <a:spLocks noChangeShapeType="1"/>
          </p:cNvSpPr>
          <p:nvPr/>
        </p:nvSpPr>
        <p:spPr bwMode="auto">
          <a:xfrm>
            <a:off x="5330766" y="1877323"/>
            <a:ext cx="455382" cy="141810"/>
          </a:xfrm>
          <a:prstGeom prst="line">
            <a:avLst/>
          </a:prstGeom>
          <a:noFill/>
          <a:ln w="222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Line 44"/>
          <p:cNvSpPr>
            <a:spLocks noChangeShapeType="1"/>
          </p:cNvSpPr>
          <p:nvPr/>
        </p:nvSpPr>
        <p:spPr bwMode="auto">
          <a:xfrm>
            <a:off x="6998544" y="2024630"/>
            <a:ext cx="455382" cy="1542036"/>
          </a:xfrm>
          <a:prstGeom prst="line">
            <a:avLst/>
          </a:prstGeom>
          <a:noFill/>
          <a:ln w="222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Rectangle 38"/>
          <p:cNvSpPr>
            <a:spLocks noChangeArrowheads="1"/>
          </p:cNvSpPr>
          <p:nvPr/>
        </p:nvSpPr>
        <p:spPr bwMode="auto">
          <a:xfrm>
            <a:off x="7454509" y="2022451"/>
            <a:ext cx="1257421" cy="1544215"/>
          </a:xfrm>
          <a:prstGeom prst="rect">
            <a:avLst/>
          </a:prstGeom>
          <a:gradFill rotWithShape="1">
            <a:gsLst>
              <a:gs pos="0">
                <a:srgbClr val="00B0F0"/>
              </a:gs>
              <a:gs pos="50000">
                <a:srgbClr val="82DEFE"/>
              </a:gs>
              <a:gs pos="100000">
                <a:srgbClr val="00B0F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光熱水削減額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15</a:t>
            </a: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【114,140</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Rectangle 8"/>
          <p:cNvSpPr>
            <a:spLocks noChangeArrowheads="1"/>
          </p:cNvSpPr>
          <p:nvPr/>
        </p:nvSpPr>
        <p:spPr bwMode="auto">
          <a:xfrm>
            <a:off x="7454509" y="3566667"/>
            <a:ext cx="1256838" cy="2501473"/>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実質的な</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設計・工事・</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監理費</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相当額</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2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203,430</a:t>
            </a:r>
            <a:r>
              <a:rPr lang="en-US" altLang="ja-JP" sz="8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タイトル 1"/>
          <p:cNvSpPr txBox="1">
            <a:spLocks/>
          </p:cNvSpPr>
          <p:nvPr/>
        </p:nvSpPr>
        <p:spPr>
          <a:xfrm>
            <a:off x="392428" y="1673795"/>
            <a:ext cx="2668862" cy="395391"/>
          </a:xfrm>
          <a:prstGeom prst="rect">
            <a:avLst/>
          </a:prstGeom>
        </p:spPr>
        <p:txBody>
          <a:bodyPr vert="horz" anchor="t">
            <a:normAutofit/>
          </a:bodyPr>
          <a:lstStyle>
            <a:lvl1pPr algn="l" rtl="0" eaLnBrk="1" latinLnBrk="0" hangingPunct="1">
              <a:spcBef>
                <a:spcPct val="0"/>
              </a:spcBef>
              <a:buNone/>
              <a:defRPr kumimoji="1" sz="4000" kern="1200">
                <a:solidFill>
                  <a:schemeClr val="tx2"/>
                </a:solidFill>
                <a:latin typeface="+mj-lt"/>
                <a:ea typeface="+mj-ea"/>
                <a:cs typeface="+mj-cs"/>
              </a:defRPr>
            </a:lvl1pPr>
          </a:lstStyle>
          <a:p>
            <a:pPr algn="r">
              <a:defRPr/>
            </a:pPr>
            <a:endPar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7" name="グループ化 36"/>
          <p:cNvGrpSpPr/>
          <p:nvPr/>
        </p:nvGrpSpPr>
        <p:grpSpPr>
          <a:xfrm>
            <a:off x="2101549" y="1865204"/>
            <a:ext cx="1203333" cy="4201802"/>
            <a:chOff x="5220072" y="1037879"/>
            <a:chExt cx="2232248" cy="5302669"/>
          </a:xfrm>
        </p:grpSpPr>
        <p:sp>
          <p:nvSpPr>
            <p:cNvPr id="40" name="Rectangle 8"/>
            <p:cNvSpPr>
              <a:spLocks noChangeArrowheads="1"/>
            </p:cNvSpPr>
            <p:nvPr/>
          </p:nvSpPr>
          <p:spPr bwMode="auto">
            <a:xfrm>
              <a:off x="5220074" y="2997637"/>
              <a:ext cx="2232246" cy="3342911"/>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a:ea typeface="Meiryo UI"/>
                  <a:cs typeface="Meiryo UI" panose="020B0604030504040204" pitchFamily="50" charset="-128"/>
                </a:rPr>
                <a:t>【</a:t>
              </a:r>
              <a:r>
                <a:rPr lang="en-US" altLang="ja-JP" sz="1400" b="1" dirty="0">
                  <a:latin typeface="Meiryo UI"/>
                  <a:ea typeface="Meiryo UI"/>
                  <a:cs typeface="Meiryo UI" panose="020B0604030504040204" pitchFamily="50" charset="-128"/>
                </a:rPr>
                <a:t>13,305</a:t>
              </a:r>
              <a:r>
                <a:rPr lang="en-US" altLang="ja-JP" sz="800" b="1" dirty="0">
                  <a:latin typeface="Meiryo UI"/>
                  <a:ea typeface="Meiryo UI"/>
                  <a:cs typeface="Meiryo UI" panose="020B0604030504040204" pitchFamily="50" charset="-128"/>
                </a:rPr>
                <a:t> </a:t>
              </a:r>
              <a:r>
                <a:rPr lang="en-US" altLang="ja-JP" sz="1600" b="1" dirty="0">
                  <a:latin typeface="Meiryo UI"/>
                  <a:ea typeface="Meiryo UI"/>
                  <a:cs typeface="Meiryo UI" panose="020B0604030504040204" pitchFamily="50" charset="-128"/>
                </a:rPr>
                <a:t>】</a:t>
              </a:r>
              <a:endParaRPr lang="ja-JP" altLang="en-US" sz="1600" b="1" dirty="0">
                <a:latin typeface="Meiryo UI"/>
                <a:ea typeface="Meiryo UI"/>
                <a:cs typeface="Meiryo UI" panose="020B0604030504040204" pitchFamily="50" charset="-128"/>
              </a:endParaRPr>
            </a:p>
          </p:txBody>
        </p:sp>
        <p:sp>
          <p:nvSpPr>
            <p:cNvPr id="41" name="Rectangle 39"/>
            <p:cNvSpPr>
              <a:spLocks noChangeArrowheads="1"/>
            </p:cNvSpPr>
            <p:nvPr/>
          </p:nvSpPr>
          <p:spPr bwMode="auto">
            <a:xfrm>
              <a:off x="5220072" y="1037879"/>
              <a:ext cx="2232246" cy="2221074"/>
            </a:xfrm>
            <a:prstGeom prst="rect">
              <a:avLst/>
            </a:prstGeom>
            <a:gradFill flip="none" rotWithShape="1">
              <a:gsLst>
                <a:gs pos="0">
                  <a:srgbClr val="92D050"/>
                </a:gs>
                <a:gs pos="50000">
                  <a:schemeClr val="accent3">
                    <a:lumMod val="20000"/>
                    <a:lumOff val="80000"/>
                  </a:schemeClr>
                </a:gs>
                <a:gs pos="100000">
                  <a:srgbClr val="92D050"/>
                </a:gs>
              </a:gsLst>
              <a:lin ang="0" scaled="1"/>
              <a:tileRect/>
            </a:gradFill>
            <a:ln w="22225">
              <a:solidFill>
                <a:schemeClr val="tx1"/>
              </a:solidFill>
              <a:miter lim="800000"/>
              <a:headEnd/>
              <a:tailEnd/>
            </a:ln>
            <a:effectLst/>
          </p:spPr>
          <p:txBody>
            <a:bodyPr vert="horz" wrap="none" lIns="91440" tIns="45720" rIns="91440" bIns="45720"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削減額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a:ea typeface="Meiryo UI"/>
                  <a:cs typeface="Meiryo UI" panose="020B0604030504040204" pitchFamily="50" charset="-128"/>
                </a:rPr>
                <a:t>【</a:t>
              </a:r>
              <a:r>
                <a:rPr lang="en-US" altLang="ja-JP" sz="1400" b="1" dirty="0">
                  <a:latin typeface="Meiryo UI"/>
                  <a:ea typeface="Meiryo UI"/>
                  <a:cs typeface="Meiryo UI" panose="020B0604030504040204" pitchFamily="50" charset="-128"/>
                </a:rPr>
                <a:t>7,609</a:t>
              </a:r>
              <a:r>
                <a:rPr lang="en-US" altLang="ja-JP" sz="1600" b="1" dirty="0">
                  <a:latin typeface="Meiryo UI"/>
                  <a:ea typeface="Meiryo UI"/>
                  <a:cs typeface="Meiryo UI" panose="020B0604030504040204" pitchFamily="50" charset="-128"/>
                </a:rPr>
                <a:t>】</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38" name="Rectangle 8"/>
          <p:cNvSpPr>
            <a:spLocks noChangeArrowheads="1"/>
          </p:cNvSpPr>
          <p:nvPr/>
        </p:nvSpPr>
        <p:spPr bwMode="auto">
          <a:xfrm>
            <a:off x="544504" y="1865205"/>
            <a:ext cx="1205027" cy="4201803"/>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a:ea typeface="Meiryo UI"/>
                <a:cs typeface="Meiryo UI" panose="020B0604030504040204" pitchFamily="50" charset="-128"/>
              </a:rPr>
              <a:t>【</a:t>
            </a:r>
            <a:r>
              <a:rPr lang="en-US" altLang="ja-JP" sz="800" b="1" dirty="0">
                <a:latin typeface="Meiryo UI"/>
                <a:ea typeface="Meiryo UI"/>
                <a:cs typeface="Meiryo UI" panose="020B0604030504040204" pitchFamily="50" charset="-128"/>
              </a:rPr>
              <a:t> </a:t>
            </a:r>
            <a:r>
              <a:rPr lang="en-US" altLang="ja-JP" sz="1400" b="1" dirty="0">
                <a:latin typeface="Meiryo UI"/>
                <a:ea typeface="Meiryo UI"/>
                <a:cs typeface="Meiryo UI" panose="020B0604030504040204" pitchFamily="50" charset="-128"/>
              </a:rPr>
              <a:t>20,914</a:t>
            </a:r>
            <a:r>
              <a:rPr lang="en-US" altLang="ja-JP" sz="800" b="1" dirty="0">
                <a:latin typeface="Meiryo UI"/>
                <a:ea typeface="Meiryo UI"/>
                <a:cs typeface="Meiryo UI" panose="020B0604030504040204" pitchFamily="50" charset="-128"/>
              </a:rPr>
              <a:t> </a:t>
            </a:r>
            <a:r>
              <a:rPr lang="en-US" altLang="ja-JP" sz="1600" b="1" dirty="0">
                <a:latin typeface="Meiryo UI"/>
                <a:ea typeface="Meiryo UI"/>
                <a:cs typeface="Meiryo UI" panose="020B0604030504040204" pitchFamily="50" charset="-128"/>
              </a:rPr>
              <a:t>】</a:t>
            </a:r>
            <a:endParaRPr lang="ja-JP" altLang="en-US" sz="1600" b="1" dirty="0">
              <a:latin typeface="Meiryo UI"/>
              <a:ea typeface="Meiryo UI"/>
              <a:cs typeface="Meiryo UI" panose="020B0604030504040204" pitchFamily="50" charset="-128"/>
            </a:endParaRPr>
          </a:p>
        </p:txBody>
      </p:sp>
      <p:sp>
        <p:nvSpPr>
          <p:cNvPr id="39" name="Line 6"/>
          <p:cNvSpPr>
            <a:spLocks noChangeShapeType="1"/>
          </p:cNvSpPr>
          <p:nvPr/>
        </p:nvSpPr>
        <p:spPr bwMode="auto">
          <a:xfrm flipV="1">
            <a:off x="532312" y="6056007"/>
            <a:ext cx="2772000" cy="19001"/>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000">
              <a:latin typeface="Meiryo UI" panose="020B0604030504040204" pitchFamily="50" charset="-128"/>
              <a:ea typeface="Meiryo UI" panose="020B0604030504040204" pitchFamily="50" charset="-128"/>
              <a:cs typeface="Meiryo UI" panose="020B0604030504040204" pitchFamily="50" charset="-128"/>
            </a:endParaRPr>
          </a:p>
        </p:txBody>
      </p:sp>
      <p:sp>
        <p:nvSpPr>
          <p:cNvPr id="42" name="タイトル 1"/>
          <p:cNvSpPr txBox="1">
            <a:spLocks/>
          </p:cNvSpPr>
          <p:nvPr/>
        </p:nvSpPr>
        <p:spPr>
          <a:xfrm>
            <a:off x="307851" y="1323336"/>
            <a:ext cx="4193808" cy="405395"/>
          </a:xfrm>
          <a:prstGeom prst="rect">
            <a:avLst/>
          </a:prstGeom>
        </p:spPr>
        <p:txBody>
          <a:bodyPr vert="horz" anchor="t">
            <a:noAutofit/>
          </a:bodyPr>
          <a:lstStyle>
            <a:lvl1pPr algn="l" rtl="0" eaLnBrk="1" latinLnBrk="0" hangingPunct="1">
              <a:spcBef>
                <a:spcPct val="0"/>
              </a:spcBef>
              <a:buNone/>
              <a:defRPr kumimoji="1" sz="4000" kern="1200">
                <a:solidFill>
                  <a:schemeClr val="tx2"/>
                </a:solidFill>
                <a:latin typeface="+mj-lt"/>
                <a:ea typeface="+mj-ea"/>
                <a:cs typeface="+mj-cs"/>
              </a:defRPr>
            </a:lvl1pPr>
          </a:lstStyle>
          <a:p>
            <a:pPr>
              <a:defRPr/>
            </a:pPr>
            <a:r>
              <a:rPr lang="en-US" altLang="ja-JP" sz="19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9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事業の効果</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（単位：千円</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税込</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defRPr/>
            </a:pPr>
            <a:endParaRPr lang="ja-JP" altLang="en-US" sz="2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AutoShape 42"/>
          <p:cNvSpPr>
            <a:spLocks noChangeArrowheads="1"/>
          </p:cNvSpPr>
          <p:nvPr/>
        </p:nvSpPr>
        <p:spPr bwMode="auto">
          <a:xfrm>
            <a:off x="307851" y="6056021"/>
            <a:ext cx="1708042" cy="357131"/>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p>
            <a:pPr algn="ct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実施前</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AutoShape 42"/>
          <p:cNvSpPr>
            <a:spLocks noChangeArrowheads="1"/>
          </p:cNvSpPr>
          <p:nvPr/>
        </p:nvSpPr>
        <p:spPr bwMode="auto">
          <a:xfrm>
            <a:off x="2015893" y="6056021"/>
            <a:ext cx="1390284" cy="490322"/>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サービス期間</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15</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年間）</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タイトル 1"/>
          <p:cNvSpPr txBox="1">
            <a:spLocks/>
          </p:cNvSpPr>
          <p:nvPr/>
        </p:nvSpPr>
        <p:spPr>
          <a:xfrm>
            <a:off x="4495070" y="1401696"/>
            <a:ext cx="4613434" cy="334450"/>
          </a:xfrm>
          <a:prstGeom prst="rect">
            <a:avLst/>
          </a:prstGeom>
        </p:spPr>
        <p:txBody>
          <a:bodyPr vert="horz" anchor="t">
            <a:normAutofit fontScale="77500" lnSpcReduction="20000"/>
          </a:bodyPr>
          <a:lstStyle>
            <a:lvl1pPr algn="l" rtl="0" eaLnBrk="1" latinLnBrk="0" hangingPunct="1">
              <a:spcBef>
                <a:spcPct val="0"/>
              </a:spcBef>
              <a:buNone/>
              <a:defRPr kumimoji="1" sz="4000" kern="1200">
                <a:solidFill>
                  <a:schemeClr val="tx2"/>
                </a:solidFill>
                <a:latin typeface="+mj-lt"/>
                <a:ea typeface="+mj-ea"/>
                <a:cs typeface="+mj-cs"/>
              </a:defRPr>
            </a:lvl1pPr>
          </a:lstStyle>
          <a:p>
            <a:pPr>
              <a:defRPr/>
            </a:pPr>
            <a:r>
              <a:rPr lang="ja-JP" altLang="en-US" sz="25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設計・工事・監理相当額</a:t>
            </a: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（単位：千円</a:t>
            </a:r>
            <a:r>
              <a:rPr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税込</a:t>
            </a:r>
            <a:r>
              <a:rPr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Line 44"/>
          <p:cNvSpPr>
            <a:spLocks noChangeShapeType="1"/>
          </p:cNvSpPr>
          <p:nvPr/>
        </p:nvSpPr>
        <p:spPr bwMode="auto">
          <a:xfrm>
            <a:off x="1749531" y="1874887"/>
            <a:ext cx="351435" cy="1751484"/>
          </a:xfrm>
          <a:prstGeom prst="line">
            <a:avLst/>
          </a:prstGeom>
          <a:noFill/>
          <a:ln w="222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47" name="直線コネクタ 46"/>
          <p:cNvCxnSpPr/>
          <p:nvPr/>
        </p:nvCxnSpPr>
        <p:spPr>
          <a:xfrm>
            <a:off x="5321981" y="1854350"/>
            <a:ext cx="3352751"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4216757" y="6333467"/>
            <a:ext cx="4392549" cy="461665"/>
          </a:xfrm>
          <a:prstGeom prst="rect">
            <a:avLst/>
          </a:prstGeom>
          <a:noFill/>
        </p:spPr>
        <p:txBody>
          <a:bodyPr wrap="none" rtlCol="0">
            <a:spAutoFit/>
          </a:bodyP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上記に加えて、</a:t>
            </a:r>
            <a:r>
              <a:rPr lang="en-US" altLang="ja-JP" sz="1200" dirty="0">
                <a:latin typeface="Meiryo UI" panose="020B0604030504040204" pitchFamily="50" charset="-128"/>
                <a:ea typeface="Meiryo UI" panose="020B0604030504040204" pitchFamily="50" charset="-128"/>
              </a:rPr>
              <a:t>ESCO</a:t>
            </a:r>
            <a:r>
              <a:rPr lang="ja-JP" altLang="en-US" sz="1200" dirty="0">
                <a:latin typeface="Meiryo UI" panose="020B0604030504040204" pitchFamily="50" charset="-128"/>
                <a:ea typeface="Meiryo UI" panose="020B0604030504040204" pitchFamily="50" charset="-128"/>
              </a:rPr>
              <a:t>サービス期間中は</a:t>
            </a:r>
          </a:p>
          <a:p>
            <a:r>
              <a:rPr lang="ja-JP" altLang="en-US" sz="1200" dirty="0">
                <a:latin typeface="Meiryo UI" panose="020B0604030504040204" pitchFamily="50" charset="-128"/>
                <a:ea typeface="Meiryo UI" panose="020B0604030504040204" pitchFamily="50" charset="-128"/>
              </a:rPr>
              <a:t>定期点検・計測検証サービス料（</a:t>
            </a:r>
            <a:r>
              <a:rPr lang="en-US" altLang="ja-JP" sz="1200" dirty="0">
                <a:latin typeface="Meiryo UI" panose="020B0604030504040204" pitchFamily="50" charset="-128"/>
                <a:ea typeface="Meiryo UI" panose="020B0604030504040204" pitchFamily="50" charset="-128"/>
              </a:rPr>
              <a:t>3,663</a:t>
            </a:r>
            <a:r>
              <a:rPr lang="ja-JP" altLang="en-US" sz="1200" dirty="0">
                <a:latin typeface="Meiryo UI" panose="020B0604030504040204" pitchFamily="50" charset="-128"/>
                <a:ea typeface="Meiryo UI" panose="020B0604030504040204" pitchFamily="50" charset="-128"/>
              </a:rPr>
              <a:t>千円</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税込</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年）を⽀払い</a:t>
            </a:r>
            <a:endParaRPr kumimoji="1" lang="ja-JP" altLang="en-US" sz="1200" dirty="0">
              <a:latin typeface="Meiryo UI" panose="020B0604030504040204" pitchFamily="50" charset="-128"/>
              <a:ea typeface="Meiryo UI" panose="020B0604030504040204" pitchFamily="50" charset="-128"/>
            </a:endParaRPr>
          </a:p>
        </p:txBody>
      </p:sp>
      <p:cxnSp>
        <p:nvCxnSpPr>
          <p:cNvPr id="34" name="直線コネクタ 33">
            <a:extLst>
              <a:ext uri="{FF2B5EF4-FFF2-40B4-BE49-F238E27FC236}">
                <a16:creationId xmlns:a16="http://schemas.microsoft.com/office/drawing/2014/main" id="{B2068E20-2F7F-40BC-B41C-0BCBB5AE0D03}"/>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48" name="正方形/長方形 47">
            <a:extLst>
              <a:ext uri="{FF2B5EF4-FFF2-40B4-BE49-F238E27FC236}">
                <a16:creationId xmlns:a16="http://schemas.microsoft.com/office/drawing/2014/main" id="{9A07964E-9DBF-4CA8-B32A-8F100EEA2FF4}"/>
              </a:ext>
            </a:extLst>
          </p:cNvPr>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16.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導入事例②</a:t>
            </a:r>
            <a:r>
              <a:rPr lang="ja-JP" altLang="en-US" sz="2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（教育センター）</a:t>
            </a:r>
          </a:p>
        </p:txBody>
      </p:sp>
      <p:sp>
        <p:nvSpPr>
          <p:cNvPr id="49" name="スライド番号プレースホルダー 1">
            <a:extLst>
              <a:ext uri="{FF2B5EF4-FFF2-40B4-BE49-F238E27FC236}">
                <a16:creationId xmlns:a16="http://schemas.microsoft.com/office/drawing/2014/main" id="{0944971A-9FEE-43A2-ADFF-7C25A5E30886}"/>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33</a:t>
            </a:fld>
            <a:endParaRPr kumimoji="1" lang="ja-JP" altLang="en-US"/>
          </a:p>
        </p:txBody>
      </p:sp>
    </p:spTree>
    <p:extLst>
      <p:ext uri="{BB962C8B-B14F-4D97-AF65-F5344CB8AC3E}">
        <p14:creationId xmlns:p14="http://schemas.microsoft.com/office/powerpoint/2010/main" val="2887409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86105" y="36164"/>
            <a:ext cx="8966993"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17.</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導入事例③</a:t>
            </a:r>
            <a:r>
              <a:rPr lang="ja-JP" altLang="en-US"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（西大阪治水事務所）</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3" name="直線コネクタ 12"/>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8" name="スライド番号プレースホルダー 1">
            <a:extLst>
              <a:ext uri="{FF2B5EF4-FFF2-40B4-BE49-F238E27FC236}">
                <a16:creationId xmlns:a16="http://schemas.microsoft.com/office/drawing/2014/main" id="{E0D27256-7496-48E9-915B-CA144ADC8ADB}"/>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34</a:t>
            </a:fld>
            <a:endParaRPr kumimoji="1" lang="ja-JP" altLang="en-US" dirty="0"/>
          </a:p>
        </p:txBody>
      </p:sp>
      <p:graphicFrame>
        <p:nvGraphicFramePr>
          <p:cNvPr id="14" name="表 13">
            <a:extLst>
              <a:ext uri="{FF2B5EF4-FFF2-40B4-BE49-F238E27FC236}">
                <a16:creationId xmlns:a16="http://schemas.microsoft.com/office/drawing/2014/main" id="{4204E2D8-DBA2-4892-A662-38D949AAEDF0}"/>
              </a:ext>
            </a:extLst>
          </p:cNvPr>
          <p:cNvGraphicFramePr>
            <a:graphicFrameLocks noGrp="1"/>
          </p:cNvGraphicFramePr>
          <p:nvPr>
            <p:extLst>
              <p:ext uri="{D42A27DB-BD31-4B8C-83A1-F6EECF244321}">
                <p14:modId xmlns:p14="http://schemas.microsoft.com/office/powerpoint/2010/main" val="2801175674"/>
              </p:ext>
            </p:extLst>
          </p:nvPr>
        </p:nvGraphicFramePr>
        <p:xfrm>
          <a:off x="129578" y="600470"/>
          <a:ext cx="8870311" cy="6117743"/>
        </p:xfrm>
        <a:graphic>
          <a:graphicData uri="http://schemas.openxmlformats.org/drawingml/2006/table">
            <a:tbl>
              <a:tblPr firstRow="1" bandRow="1">
                <a:tableStyleId>{5C22544A-7EE6-4342-B048-85BDC9FD1C3A}</a:tableStyleId>
              </a:tblPr>
              <a:tblGrid>
                <a:gridCol w="1276712">
                  <a:extLst>
                    <a:ext uri="{9D8B030D-6E8A-4147-A177-3AD203B41FA5}">
                      <a16:colId xmlns:a16="http://schemas.microsoft.com/office/drawing/2014/main" val="20000"/>
                    </a:ext>
                  </a:extLst>
                </a:gridCol>
                <a:gridCol w="1326137">
                  <a:extLst>
                    <a:ext uri="{9D8B030D-6E8A-4147-A177-3AD203B41FA5}">
                      <a16:colId xmlns:a16="http://schemas.microsoft.com/office/drawing/2014/main" val="20001"/>
                    </a:ext>
                  </a:extLst>
                </a:gridCol>
                <a:gridCol w="2313975">
                  <a:extLst>
                    <a:ext uri="{9D8B030D-6E8A-4147-A177-3AD203B41FA5}">
                      <a16:colId xmlns:a16="http://schemas.microsoft.com/office/drawing/2014/main" val="20002"/>
                    </a:ext>
                  </a:extLst>
                </a:gridCol>
                <a:gridCol w="3953487">
                  <a:extLst>
                    <a:ext uri="{9D8B030D-6E8A-4147-A177-3AD203B41FA5}">
                      <a16:colId xmlns:a16="http://schemas.microsoft.com/office/drawing/2014/main" val="20003"/>
                    </a:ext>
                  </a:extLst>
                </a:gridCol>
              </a:tblGrid>
              <a:tr h="474675">
                <a:tc>
                  <a:txBody>
                    <a:bodyPr/>
                    <a:lstStyle/>
                    <a:p>
                      <a:pPr algn="dist"/>
                      <a:r>
                        <a:rPr kumimoji="1" lang="ja-JP" altLang="en-US" sz="1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事業名</a:t>
                      </a:r>
                      <a:endParaRPr kumimoji="1" lang="en-US" altLang="ja-JP" sz="1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pPr marL="96520" indent="0"/>
                      <a:r>
                        <a:rPr kumimoji="1" lang="zh-TW" altLang="en-US" sz="1800" b="1" baseline="0" dirty="0">
                          <a:solidFill>
                            <a:schemeClr val="tx1"/>
                          </a:solidFill>
                          <a:latin typeface="Meiryo UI"/>
                          <a:ea typeface="Meiryo UI"/>
                          <a:cs typeface="Meiryo UI" panose="020B0604030504040204" pitchFamily="50" charset="-128"/>
                        </a:rPr>
                        <a:t>大阪</a:t>
                      </a:r>
                      <a:r>
                        <a:rPr kumimoji="1" lang="ja-JP" altLang="en-US" sz="1800" b="1" baseline="0">
                          <a:solidFill>
                            <a:schemeClr val="tx1"/>
                          </a:solidFill>
                          <a:latin typeface="Meiryo UI"/>
                          <a:ea typeface="Meiryo UI"/>
                          <a:cs typeface="Meiryo UI" panose="020B0604030504040204" pitchFamily="50" charset="-128"/>
                        </a:rPr>
                        <a:t>府</a:t>
                      </a:r>
                      <a:r>
                        <a:rPr kumimoji="1" lang="zh-TW" altLang="en-US" sz="1800" b="1" baseline="0">
                          <a:solidFill>
                            <a:schemeClr val="tx1"/>
                          </a:solidFill>
                          <a:latin typeface="Meiryo UI"/>
                          <a:ea typeface="Meiryo UI"/>
                          <a:cs typeface="Meiryo UI" panose="020B0604030504040204" pitchFamily="50" charset="-128"/>
                        </a:rPr>
                        <a:t>西</a:t>
                      </a:r>
                      <a:r>
                        <a:rPr kumimoji="1" lang="zh-TW" altLang="en-US" sz="1800" b="1" baseline="0" dirty="0">
                          <a:solidFill>
                            <a:schemeClr val="tx1"/>
                          </a:solidFill>
                          <a:latin typeface="Meiryo UI"/>
                          <a:ea typeface="Meiryo UI"/>
                          <a:cs typeface="Meiryo UI" panose="020B0604030504040204" pitchFamily="50" charset="-128"/>
                        </a:rPr>
                        <a:t>大阪治水事務所ＥＳＣＯ事業</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57958">
                <a:tc>
                  <a:txBody>
                    <a:bodyPr/>
                    <a:lstStyle/>
                    <a:p>
                      <a:pPr algn="dist"/>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契約者名</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r>
                        <a:rPr lang="ja-JP" altLang="en-US" baseline="0" dirty="0">
                          <a:solidFill>
                            <a:schemeClr val="tx1"/>
                          </a:solidFill>
                          <a:latin typeface="Meiryo UI"/>
                          <a:ea typeface="Meiryo UI"/>
                          <a:cs typeface="Meiryo UI" panose="020B0604030504040204" pitchFamily="50" charset="-128"/>
                        </a:rPr>
                        <a:t> 東芝エレベータ株式会社関西支社</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59426">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契約期間</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r>
                        <a:rPr lang="ja-JP" altLang="en-US" dirty="0">
                          <a:solidFill>
                            <a:schemeClr val="tx1"/>
                          </a:solidFill>
                          <a:latin typeface="Meiryo UI"/>
                          <a:ea typeface="Meiryo UI"/>
                          <a:cs typeface="Meiryo UI" panose="020B0604030504040204" pitchFamily="50" charset="-128"/>
                        </a:rPr>
                        <a:t> 令和７年４月</a:t>
                      </a:r>
                      <a:r>
                        <a:rPr lang="en-US" altLang="ja-JP" dirty="0">
                          <a:solidFill>
                            <a:schemeClr val="tx1"/>
                          </a:solidFill>
                          <a:latin typeface="Meiryo UI"/>
                          <a:ea typeface="Meiryo UI"/>
                          <a:cs typeface="Meiryo UI" panose="020B0604030504040204" pitchFamily="50" charset="-128"/>
                        </a:rPr>
                        <a:t>28</a:t>
                      </a:r>
                      <a:r>
                        <a:rPr lang="ja-JP" altLang="en-US" dirty="0">
                          <a:solidFill>
                            <a:schemeClr val="tx1"/>
                          </a:solidFill>
                          <a:latin typeface="Meiryo UI"/>
                          <a:ea typeface="Meiryo UI"/>
                          <a:cs typeface="Meiryo UI" panose="020B0604030504040204" pitchFamily="50" charset="-128"/>
                        </a:rPr>
                        <a:t>日～令和</a:t>
                      </a:r>
                      <a:r>
                        <a:rPr lang="en-US" altLang="ja-JP" dirty="0">
                          <a:solidFill>
                            <a:schemeClr val="tx1"/>
                          </a:solidFill>
                          <a:latin typeface="Meiryo UI"/>
                          <a:ea typeface="Meiryo UI"/>
                          <a:cs typeface="Meiryo UI" panose="020B0604030504040204" pitchFamily="50" charset="-128"/>
                        </a:rPr>
                        <a:t>11</a:t>
                      </a:r>
                      <a:r>
                        <a:rPr lang="ja-JP" altLang="en-US" dirty="0">
                          <a:solidFill>
                            <a:schemeClr val="tx1"/>
                          </a:solidFill>
                          <a:latin typeface="Meiryo UI"/>
                          <a:ea typeface="Meiryo UI"/>
                          <a:cs typeface="Meiryo UI" panose="020B0604030504040204" pitchFamily="50" charset="-128"/>
                        </a:rPr>
                        <a:t>年３月</a:t>
                      </a:r>
                      <a:r>
                        <a:rPr lang="en-US" altLang="ja-JP" dirty="0">
                          <a:solidFill>
                            <a:schemeClr val="tx1"/>
                          </a:solidFill>
                          <a:latin typeface="Meiryo UI"/>
                          <a:ea typeface="Meiryo UI"/>
                          <a:cs typeface="Meiryo UI" panose="020B0604030504040204" pitchFamily="50" charset="-128"/>
                        </a:rPr>
                        <a:t>31</a:t>
                      </a:r>
                      <a:r>
                        <a:rPr lang="ja-JP" altLang="en-US" dirty="0">
                          <a:solidFill>
                            <a:schemeClr val="tx1"/>
                          </a:solidFill>
                          <a:latin typeface="Meiryo UI"/>
                          <a:ea typeface="Meiryo UI"/>
                          <a:cs typeface="Meiryo UI" panose="020B0604030504040204" pitchFamily="50" charset="-128"/>
                        </a:rPr>
                        <a:t>日</a:t>
                      </a:r>
                    </a:p>
                    <a:p>
                      <a:r>
                        <a:rPr lang="ja-JP" altLang="en-US" dirty="0">
                          <a:solidFill>
                            <a:schemeClr val="tx1"/>
                          </a:solidFill>
                          <a:latin typeface="Meiryo UI"/>
                          <a:ea typeface="Meiryo UI"/>
                          <a:cs typeface="Meiryo UI" panose="020B0604030504040204" pitchFamily="50" charset="-128"/>
                        </a:rPr>
                        <a:t> </a:t>
                      </a:r>
                      <a:r>
                        <a:rPr lang="en-US" altLang="ja-JP" dirty="0">
                          <a:solidFill>
                            <a:schemeClr val="tx1"/>
                          </a:solidFill>
                          <a:latin typeface="Meiryo UI"/>
                          <a:ea typeface="Meiryo UI"/>
                          <a:cs typeface="Meiryo UI" panose="020B0604030504040204" pitchFamily="50" charset="-128"/>
                        </a:rPr>
                        <a:t>ESCO</a:t>
                      </a:r>
                      <a:r>
                        <a:rPr lang="ja-JP" altLang="en-US" dirty="0">
                          <a:solidFill>
                            <a:schemeClr val="tx1"/>
                          </a:solidFill>
                          <a:latin typeface="Meiryo UI"/>
                          <a:ea typeface="Meiryo UI"/>
                          <a:cs typeface="Meiryo UI" panose="020B0604030504040204" pitchFamily="50" charset="-128"/>
                        </a:rPr>
                        <a:t>サービス期間は 令和８年</a:t>
                      </a:r>
                      <a:r>
                        <a:rPr lang="en-US" altLang="ja-JP" dirty="0">
                          <a:solidFill>
                            <a:schemeClr val="tx1"/>
                          </a:solidFill>
                          <a:latin typeface="Meiryo UI"/>
                          <a:ea typeface="Meiryo UI"/>
                          <a:cs typeface="Meiryo UI" panose="020B0604030504040204" pitchFamily="50" charset="-128"/>
                        </a:rPr>
                        <a:t>4</a:t>
                      </a:r>
                      <a:r>
                        <a:rPr lang="ja-JP" altLang="en-US" dirty="0">
                          <a:solidFill>
                            <a:schemeClr val="tx1"/>
                          </a:solidFill>
                          <a:latin typeface="Meiryo UI"/>
                          <a:ea typeface="Meiryo UI"/>
                          <a:cs typeface="Meiryo UI" panose="020B0604030504040204" pitchFamily="50" charset="-128"/>
                        </a:rPr>
                        <a:t>月</a:t>
                      </a:r>
                      <a:r>
                        <a:rPr lang="en-US" altLang="ja-JP" dirty="0">
                          <a:solidFill>
                            <a:schemeClr val="tx1"/>
                          </a:solidFill>
                          <a:latin typeface="Meiryo UI"/>
                          <a:ea typeface="Meiryo UI"/>
                          <a:cs typeface="Meiryo UI" panose="020B0604030504040204" pitchFamily="50" charset="-128"/>
                        </a:rPr>
                        <a:t>1</a:t>
                      </a:r>
                      <a:r>
                        <a:rPr lang="ja-JP" altLang="en-US" dirty="0">
                          <a:solidFill>
                            <a:schemeClr val="tx1"/>
                          </a:solidFill>
                          <a:latin typeface="Meiryo UI"/>
                          <a:ea typeface="Meiryo UI"/>
                          <a:cs typeface="Meiryo UI" panose="020B0604030504040204" pitchFamily="50" charset="-128"/>
                        </a:rPr>
                        <a:t>日 ～ 令和</a:t>
                      </a:r>
                      <a:r>
                        <a:rPr lang="en-US" altLang="ja-JP" dirty="0">
                          <a:solidFill>
                            <a:schemeClr val="tx1"/>
                          </a:solidFill>
                          <a:latin typeface="Meiryo UI"/>
                          <a:ea typeface="Meiryo UI"/>
                          <a:cs typeface="Meiryo UI" panose="020B0604030504040204" pitchFamily="50" charset="-128"/>
                        </a:rPr>
                        <a:t>11</a:t>
                      </a:r>
                      <a:r>
                        <a:rPr lang="ja-JP" altLang="en-US" dirty="0">
                          <a:solidFill>
                            <a:schemeClr val="tx1"/>
                          </a:solidFill>
                          <a:latin typeface="Meiryo UI"/>
                          <a:ea typeface="Meiryo UI"/>
                          <a:cs typeface="Meiryo UI" panose="020B0604030504040204" pitchFamily="50" charset="-128"/>
                        </a:rPr>
                        <a:t>年</a:t>
                      </a:r>
                      <a:r>
                        <a:rPr lang="en-US" altLang="ja-JP" dirty="0">
                          <a:solidFill>
                            <a:schemeClr val="tx1"/>
                          </a:solidFill>
                          <a:latin typeface="Meiryo UI"/>
                          <a:ea typeface="Meiryo UI"/>
                          <a:cs typeface="Meiryo UI" panose="020B0604030504040204" pitchFamily="50" charset="-128"/>
                        </a:rPr>
                        <a:t>3</a:t>
                      </a:r>
                      <a:r>
                        <a:rPr lang="ja-JP" altLang="en-US" dirty="0">
                          <a:solidFill>
                            <a:schemeClr val="tx1"/>
                          </a:solidFill>
                          <a:latin typeface="Meiryo UI"/>
                          <a:ea typeface="Meiryo UI"/>
                          <a:cs typeface="Meiryo UI" panose="020B0604030504040204" pitchFamily="50" charset="-128"/>
                        </a:rPr>
                        <a:t>月</a:t>
                      </a:r>
                      <a:r>
                        <a:rPr lang="en-US" altLang="ja-JP" dirty="0">
                          <a:solidFill>
                            <a:schemeClr val="tx1"/>
                          </a:solidFill>
                          <a:latin typeface="Meiryo UI"/>
                          <a:ea typeface="Meiryo UI"/>
                          <a:cs typeface="Meiryo UI" panose="020B0604030504040204" pitchFamily="50" charset="-128"/>
                        </a:rPr>
                        <a:t>31</a:t>
                      </a:r>
                      <a:r>
                        <a:rPr lang="ja-JP" altLang="en-US" dirty="0">
                          <a:solidFill>
                            <a:schemeClr val="tx1"/>
                          </a:solidFill>
                          <a:latin typeface="Meiryo UI"/>
                          <a:ea typeface="Meiryo UI"/>
                          <a:cs typeface="Meiryo UI" panose="020B0604030504040204" pitchFamily="50" charset="-128"/>
                        </a:rPr>
                        <a:t>日（３年間）</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74675">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契約方式</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ギャランティード・セイビングス契約（設備更新型）</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1347071">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主な省エネ</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改修内容</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3">
                  <a:txBody>
                    <a:bodyPr/>
                    <a:lstStyle/>
                    <a:p>
                      <a:r>
                        <a:rPr lang="ja-JP" altLang="en-US" sz="1800" baseline="0" dirty="0">
                          <a:solidFill>
                            <a:schemeClr val="tx1"/>
                          </a:solidFill>
                          <a:latin typeface="Meiryo UI"/>
                          <a:ea typeface="Meiryo UI"/>
                          <a:cs typeface="Meiryo UI" panose="020B0604030504040204" pitchFamily="50" charset="-128"/>
                        </a:rPr>
                        <a:t>・</a:t>
                      </a:r>
                      <a:r>
                        <a:rPr lang="en-US" altLang="ja-JP" sz="1800" baseline="0" dirty="0">
                          <a:solidFill>
                            <a:schemeClr val="tx1"/>
                          </a:solidFill>
                          <a:latin typeface="Meiryo UI"/>
                          <a:ea typeface="Meiryo UI"/>
                          <a:cs typeface="Meiryo UI" panose="020B0604030504040204" pitchFamily="50" charset="-128"/>
                        </a:rPr>
                        <a:t>BEI 0.5</a:t>
                      </a:r>
                      <a:r>
                        <a:rPr lang="ja-JP" altLang="en-US" sz="1800" baseline="0" dirty="0">
                          <a:solidFill>
                            <a:schemeClr val="tx1"/>
                          </a:solidFill>
                          <a:latin typeface="Meiryo UI"/>
                          <a:ea typeface="Meiryo UI"/>
                          <a:cs typeface="Meiryo UI" panose="020B0604030504040204" pitchFamily="50" charset="-128"/>
                        </a:rPr>
                        <a:t>以下での</a:t>
                      </a:r>
                      <a:r>
                        <a:rPr lang="en-US" altLang="ja-JP" sz="1800" baseline="0" dirty="0">
                          <a:solidFill>
                            <a:schemeClr val="tx1"/>
                          </a:solidFill>
                          <a:latin typeface="Meiryo UI"/>
                          <a:ea typeface="Meiryo UI"/>
                          <a:cs typeface="Meiryo UI" panose="020B0604030504040204" pitchFamily="50" charset="-128"/>
                        </a:rPr>
                        <a:t>ZEB</a:t>
                      </a:r>
                      <a:r>
                        <a:rPr lang="ja-JP" altLang="en-US" sz="1800" baseline="0" dirty="0">
                          <a:solidFill>
                            <a:schemeClr val="tx1"/>
                          </a:solidFill>
                          <a:latin typeface="Meiryo UI"/>
                          <a:ea typeface="Meiryo UI"/>
                          <a:cs typeface="Meiryo UI" panose="020B0604030504040204" pitchFamily="50" charset="-128"/>
                        </a:rPr>
                        <a:t>基準達成（</a:t>
                      </a:r>
                      <a:r>
                        <a:rPr lang="en-US" altLang="ja-JP" sz="1800" b="1" baseline="0" dirty="0">
                          <a:solidFill>
                            <a:srgbClr val="FF0000"/>
                          </a:solidFill>
                          <a:latin typeface="Meiryo UI"/>
                          <a:ea typeface="Meiryo UI"/>
                          <a:cs typeface="Meiryo UI" panose="020B0604030504040204" pitchFamily="50" charset="-128"/>
                        </a:rPr>
                        <a:t>BEI 0.45</a:t>
                      </a:r>
                      <a:r>
                        <a:rPr lang="ja-JP" altLang="en-US" sz="1800" baseline="0" dirty="0">
                          <a:solidFill>
                            <a:schemeClr val="tx1"/>
                          </a:solidFill>
                          <a:latin typeface="Meiryo UI"/>
                          <a:ea typeface="Meiryo UI"/>
                          <a:cs typeface="Meiryo UI" panose="020B0604030504040204" pitchFamily="50" charset="-128"/>
                        </a:rPr>
                        <a:t>）</a:t>
                      </a:r>
                    </a:p>
                    <a:p>
                      <a:r>
                        <a:rPr lang="ja-JP" altLang="en-US" sz="1800" baseline="0" dirty="0">
                          <a:solidFill>
                            <a:schemeClr val="tx1"/>
                          </a:solidFill>
                          <a:latin typeface="Meiryo UI"/>
                          <a:ea typeface="Meiryo UI"/>
                          <a:cs typeface="Meiryo UI" panose="020B0604030504040204" pitchFamily="50" charset="-128"/>
                        </a:rPr>
                        <a:t>・サーバールームの空調系統変更による</a:t>
                      </a:r>
                      <a:r>
                        <a:rPr lang="en-US" altLang="ja-JP" sz="1800" baseline="0" dirty="0">
                          <a:solidFill>
                            <a:schemeClr val="tx1"/>
                          </a:solidFill>
                          <a:latin typeface="Meiryo UI"/>
                          <a:ea typeface="Meiryo UI"/>
                          <a:cs typeface="Meiryo UI" panose="020B0604030504040204" pitchFamily="50" charset="-128"/>
                        </a:rPr>
                        <a:t>BCP</a:t>
                      </a:r>
                      <a:r>
                        <a:rPr lang="ja-JP" altLang="en-US" sz="1800" baseline="0" dirty="0">
                          <a:solidFill>
                            <a:schemeClr val="tx1"/>
                          </a:solidFill>
                          <a:latin typeface="Meiryo UI"/>
                          <a:ea typeface="Meiryo UI"/>
                          <a:cs typeface="Meiryo UI" panose="020B0604030504040204" pitchFamily="50" charset="-128"/>
                        </a:rPr>
                        <a:t>対策</a:t>
                      </a:r>
                    </a:p>
                    <a:p>
                      <a:r>
                        <a:rPr lang="ja-JP" altLang="en-US" sz="1800" baseline="0" dirty="0">
                          <a:solidFill>
                            <a:schemeClr val="tx1"/>
                          </a:solidFill>
                          <a:latin typeface="Meiryo UI"/>
                          <a:ea typeface="Meiryo UI"/>
                          <a:cs typeface="Meiryo UI" panose="020B0604030504040204" pitchFamily="50" charset="-128"/>
                        </a:rPr>
                        <a:t>・照明の</a:t>
                      </a:r>
                      <a:r>
                        <a:rPr lang="en-US" altLang="ja-JP" sz="1800" baseline="0" dirty="0">
                          <a:solidFill>
                            <a:schemeClr val="tx1"/>
                          </a:solidFill>
                          <a:latin typeface="Meiryo UI"/>
                          <a:ea typeface="Meiryo UI"/>
                          <a:cs typeface="Meiryo UI" panose="020B0604030504040204" pitchFamily="50" charset="-128"/>
                        </a:rPr>
                        <a:t>LED</a:t>
                      </a:r>
                      <a:r>
                        <a:rPr lang="ja-JP" altLang="en-US" sz="1800" baseline="0" dirty="0">
                          <a:solidFill>
                            <a:schemeClr val="tx1"/>
                          </a:solidFill>
                          <a:latin typeface="Meiryo UI"/>
                          <a:ea typeface="Meiryo UI"/>
                          <a:cs typeface="Meiryo UI" panose="020B0604030504040204" pitchFamily="50" charset="-128"/>
                        </a:rPr>
                        <a:t>化 </a:t>
                      </a:r>
                      <a:r>
                        <a:rPr lang="en-US" altLang="ja-JP" sz="1800" baseline="0" dirty="0">
                          <a:solidFill>
                            <a:schemeClr val="tx1"/>
                          </a:solidFill>
                          <a:latin typeface="Meiryo UI"/>
                          <a:ea typeface="Meiryo UI"/>
                          <a:cs typeface="Meiryo UI" panose="020B0604030504040204" pitchFamily="50" charset="-128"/>
                        </a:rPr>
                        <a:t>/ </a:t>
                      </a:r>
                      <a:r>
                        <a:rPr lang="ja-JP" altLang="en-US" sz="1800" baseline="0" dirty="0">
                          <a:solidFill>
                            <a:schemeClr val="tx1"/>
                          </a:solidFill>
                          <a:latin typeface="Meiryo UI"/>
                          <a:ea typeface="Meiryo UI"/>
                          <a:cs typeface="Meiryo UI" panose="020B0604030504040204" pitchFamily="50" charset="-128"/>
                        </a:rPr>
                        <a:t>高効率空調の採用 </a:t>
                      </a:r>
                      <a:r>
                        <a:rPr lang="en-US" altLang="ja-JP" sz="1800" baseline="0" dirty="0">
                          <a:solidFill>
                            <a:schemeClr val="tx1"/>
                          </a:solidFill>
                          <a:latin typeface="Meiryo UI"/>
                          <a:ea typeface="Meiryo UI"/>
                          <a:cs typeface="Meiryo UI" panose="020B0604030504040204" pitchFamily="50" charset="-128"/>
                        </a:rPr>
                        <a:t>/</a:t>
                      </a:r>
                      <a:r>
                        <a:rPr lang="ja-JP" altLang="en-US" sz="1800" baseline="0" dirty="0">
                          <a:solidFill>
                            <a:schemeClr val="tx1"/>
                          </a:solidFill>
                          <a:latin typeface="Meiryo UI"/>
                          <a:ea typeface="Meiryo UI"/>
                          <a:cs typeface="Meiryo UI" panose="020B0604030504040204" pitchFamily="50" charset="-128"/>
                        </a:rPr>
                        <a:t>全熱交換機の更新</a:t>
                      </a:r>
                      <a:r>
                        <a:rPr lang="en-US" altLang="ja-JP" sz="1800" baseline="0" dirty="0">
                          <a:solidFill>
                            <a:schemeClr val="tx1"/>
                          </a:solidFill>
                          <a:latin typeface="Meiryo UI"/>
                          <a:ea typeface="Meiryo UI"/>
                          <a:cs typeface="Meiryo UI" panose="020B0604030504040204" pitchFamily="50" charset="-128"/>
                        </a:rPr>
                        <a:t>/</a:t>
                      </a:r>
                    </a:p>
                    <a:p>
                      <a:r>
                        <a:rPr lang="en-US" altLang="ja-JP" sz="1800" baseline="0" dirty="0">
                          <a:solidFill>
                            <a:schemeClr val="tx1"/>
                          </a:solidFill>
                          <a:latin typeface="Meiryo UI"/>
                          <a:ea typeface="Meiryo UI"/>
                          <a:cs typeface="Meiryo UI" panose="020B0604030504040204" pitchFamily="50" charset="-128"/>
                        </a:rPr>
                        <a:t>  </a:t>
                      </a:r>
                      <a:r>
                        <a:rPr lang="ja-JP" altLang="en-US" sz="1800" baseline="0" dirty="0">
                          <a:solidFill>
                            <a:schemeClr val="tx1"/>
                          </a:solidFill>
                          <a:latin typeface="Meiryo UI"/>
                          <a:ea typeface="Meiryo UI"/>
                          <a:cs typeface="Meiryo UI" panose="020B0604030504040204" pitchFamily="50" charset="-128"/>
                        </a:rPr>
                        <a:t>給排気ファンインバータ化 </a:t>
                      </a:r>
                      <a:r>
                        <a:rPr lang="en-US" altLang="ja-JP" sz="1800" baseline="0" dirty="0">
                          <a:solidFill>
                            <a:schemeClr val="tx1"/>
                          </a:solidFill>
                          <a:latin typeface="Meiryo UI"/>
                          <a:ea typeface="Meiryo UI"/>
                          <a:cs typeface="Meiryo UI" panose="020B0604030504040204" pitchFamily="50" charset="-128"/>
                        </a:rPr>
                        <a:t>/ BEMS</a:t>
                      </a:r>
                      <a:r>
                        <a:rPr lang="ja-JP" altLang="en-US" sz="1800" baseline="0" dirty="0">
                          <a:solidFill>
                            <a:schemeClr val="tx1"/>
                          </a:solidFill>
                          <a:latin typeface="Meiryo UI"/>
                          <a:ea typeface="Meiryo UI"/>
                          <a:cs typeface="Meiryo UI" panose="020B0604030504040204" pitchFamily="50" charset="-128"/>
                        </a:rPr>
                        <a:t>導入</a:t>
                      </a:r>
                    </a:p>
                  </a:txBody>
                  <a:tcPr marT="90000" marB="90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T="90000" marB="90000">
                    <a:lnL w="12700" cap="flat" cmpd="sng" algn="ctr">
                      <a:solidFill>
                        <a:schemeClr val="bg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14484">
                <a:tc>
                  <a:txBody>
                    <a:bodyPr/>
                    <a:lstStyle/>
                    <a:p>
                      <a:pPr algn="dist"/>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導入効果</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r>
                        <a:rPr lang="ja-JP" altLang="en-US" sz="1800" baseline="0" dirty="0">
                          <a:solidFill>
                            <a:schemeClr val="tx1"/>
                          </a:solidFill>
                          <a:latin typeface="Meiryo UI"/>
                          <a:ea typeface="Meiryo UI"/>
                          <a:cs typeface="Meiryo UI" panose="020B0604030504040204" pitchFamily="50" charset="-128"/>
                        </a:rPr>
                        <a:t> 省エネルギー率：</a:t>
                      </a:r>
                      <a:r>
                        <a:rPr lang="en-US" altLang="ja-JP" sz="1800" baseline="0" dirty="0">
                          <a:solidFill>
                            <a:schemeClr val="tx1"/>
                          </a:solidFill>
                          <a:latin typeface="Meiryo UI"/>
                          <a:ea typeface="Meiryo UI"/>
                          <a:cs typeface="Meiryo UI" panose="020B0604030504040204" pitchFamily="50" charset="-128"/>
                        </a:rPr>
                        <a:t>9.0%</a:t>
                      </a:r>
                      <a:r>
                        <a:rPr lang="ja-JP" altLang="en-US" sz="1800" baseline="0" dirty="0">
                          <a:solidFill>
                            <a:schemeClr val="tx1"/>
                          </a:solidFill>
                          <a:latin typeface="Meiryo UI"/>
                          <a:ea typeface="Meiryo UI"/>
                          <a:cs typeface="Meiryo UI" panose="020B0604030504040204" pitchFamily="50" charset="-128"/>
                        </a:rPr>
                        <a:t>（計画値） </a:t>
                      </a:r>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R="0" marT="54000" marB="54000" anchor="ctr">
                    <a:lnL w="9525"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r>
                        <a:rPr lang="en-US" altLang="ja-JP" sz="1800" baseline="0" dirty="0">
                          <a:solidFill>
                            <a:schemeClr val="tx1"/>
                          </a:solidFill>
                          <a:latin typeface="Meiryo UI"/>
                          <a:ea typeface="Meiryo UI"/>
                          <a:cs typeface="Meiryo UI" panose="020B0604030504040204" pitchFamily="50" charset="-128"/>
                        </a:rPr>
                        <a:t>CO2 </a:t>
                      </a:r>
                      <a:r>
                        <a:rPr lang="ja-JP" altLang="en-US" sz="1800" baseline="0" dirty="0">
                          <a:solidFill>
                            <a:schemeClr val="tx1"/>
                          </a:solidFill>
                          <a:latin typeface="Meiryo UI"/>
                          <a:ea typeface="Meiryo UI"/>
                          <a:cs typeface="Meiryo UI" panose="020B0604030504040204" pitchFamily="50" charset="-128"/>
                        </a:rPr>
                        <a:t>削減率 ： </a:t>
                      </a:r>
                      <a:r>
                        <a:rPr lang="en-US" altLang="ja-JP" sz="1800" baseline="0" dirty="0">
                          <a:solidFill>
                            <a:schemeClr val="tx1"/>
                          </a:solidFill>
                          <a:latin typeface="Meiryo UI"/>
                          <a:ea typeface="Meiryo UI"/>
                          <a:cs typeface="Meiryo UI" panose="020B0604030504040204" pitchFamily="50" charset="-128"/>
                        </a:rPr>
                        <a:t>8.8</a:t>
                      </a:r>
                      <a:r>
                        <a:rPr lang="ja-JP" altLang="en-US" sz="1800" baseline="0" dirty="0">
                          <a:solidFill>
                            <a:schemeClr val="tx1"/>
                          </a:solidFill>
                          <a:latin typeface="Meiryo UI"/>
                          <a:ea typeface="Meiryo UI"/>
                          <a:cs typeface="Meiryo UI" panose="020B0604030504040204" pitchFamily="50" charset="-128"/>
                        </a:rPr>
                        <a:t>％（計画値） </a:t>
                      </a:r>
                      <a:r>
                        <a:rPr lang="en-US" altLang="ja-JP" sz="1400" baseline="0" dirty="0">
                          <a:solidFill>
                            <a:schemeClr val="tx1"/>
                          </a:solidFill>
                          <a:latin typeface="Meiryo UI"/>
                          <a:ea typeface="Meiryo UI"/>
                          <a:cs typeface="Meiryo UI" panose="020B0604030504040204" pitchFamily="50" charset="-128"/>
                        </a:rPr>
                        <a:t> </a:t>
                      </a:r>
                      <a:endParaRPr kumimoji="1"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T="54000" marB="54000" anchor="ctr">
                    <a:lnL w="12700" cap="flat" cmpd="sng" algn="ctr">
                      <a:solidFill>
                        <a:schemeClr val="bg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089454">
                <a:tc>
                  <a:txBody>
                    <a:bodyPr/>
                    <a:lstStyle/>
                    <a:p>
                      <a:pPr algn="dist"/>
                      <a:r>
                        <a:rPr kumimoji="1" lang="ja-JP" altLang="en-US" dirty="0">
                          <a:solidFill>
                            <a:schemeClr val="tx1"/>
                          </a:solidFill>
                          <a:latin typeface="Meiryo UI"/>
                          <a:ea typeface="Meiryo UI"/>
                          <a:cs typeface="Meiryo UI" panose="020B0604030504040204" pitchFamily="50" charset="-128"/>
                        </a:rPr>
                        <a:t>施設概要</a:t>
                      </a:r>
                      <a:endParaRPr kumimoji="1" lang="en-US" altLang="ja-JP" sz="1400" dirty="0">
                        <a:solidFill>
                          <a:schemeClr val="tx1"/>
                        </a:solidFill>
                        <a:latin typeface="Meiryo UI"/>
                        <a:ea typeface="Meiryo UI"/>
                        <a:cs typeface="Meiryo UI" panose="020B0604030504040204" pitchFamily="50" charset="-128"/>
                      </a:endParaRPr>
                    </a:p>
                  </a:txBody>
                  <a:tcPr marL="72000" marR="108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用途</a:t>
                      </a:r>
                      <a:endParaRPr kumimoji="1" lang="en-US" altLang="ja-JP" sz="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所在地</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竣工</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構造</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延べ面積</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dist"/>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事務所</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zh-CN" altLang="en-US" sz="1800" dirty="0">
                          <a:latin typeface="Meiryo UI" panose="020B0604030504040204" pitchFamily="50" charset="-128"/>
                          <a:ea typeface="Meiryo UI" panose="020B0604030504040204" pitchFamily="50" charset="-128"/>
                        </a:rPr>
                        <a:t>大阪市西区江之子島</a:t>
                      </a:r>
                      <a:r>
                        <a:rPr lang="en-US" altLang="zh-CN" sz="1800" dirty="0">
                          <a:latin typeface="Meiryo UI" panose="020B0604030504040204" pitchFamily="50" charset="-128"/>
                          <a:ea typeface="Meiryo UI" panose="020B0604030504040204" pitchFamily="50" charset="-128"/>
                        </a:rPr>
                        <a:t>2-1-64</a:t>
                      </a:r>
                    </a:p>
                    <a:p>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zh-TW" sz="1800" dirty="0">
                          <a:latin typeface="Meiryo UI" panose="020B0604030504040204" pitchFamily="50" charset="-128"/>
                          <a:ea typeface="Meiryo UI" panose="020B0604030504040204" pitchFamily="50" charset="-128"/>
                          <a:cs typeface="Meiryo UI" panose="020B0604030504040204" pitchFamily="50" charset="-128"/>
                        </a:rPr>
                        <a:t>2007</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年</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400" dirty="0">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zh-TW" sz="1800" dirty="0">
                          <a:latin typeface="Meiryo UI" panose="020B0604030504040204" pitchFamily="50" charset="-128"/>
                          <a:ea typeface="Meiryo UI" panose="020B0604030504040204" pitchFamily="50" charset="-128"/>
                          <a:cs typeface="Meiryo UI" panose="020B0604030504040204" pitchFamily="50" charset="-128"/>
                        </a:rPr>
                        <a:t>RC</a:t>
                      </a:r>
                      <a:r>
                        <a:rPr lang="zh-TW" altLang="en-US" sz="1800" dirty="0">
                          <a:latin typeface="Meiryo UI" panose="020B0604030504040204" pitchFamily="50" charset="-128"/>
                          <a:ea typeface="Meiryo UI" panose="020B0604030504040204" pitchFamily="50" charset="-128"/>
                          <a:cs typeface="Meiryo UI" panose="020B0604030504040204" pitchFamily="50" charset="-128"/>
                        </a:rPr>
                        <a:t>造／地上</a:t>
                      </a:r>
                      <a:r>
                        <a:rPr lang="en-US" altLang="zh-TW" sz="1800" dirty="0">
                          <a:latin typeface="Meiryo UI" panose="020B0604030504040204" pitchFamily="50" charset="-128"/>
                          <a:ea typeface="Meiryo UI" panose="020B0604030504040204" pitchFamily="50" charset="-128"/>
                          <a:cs typeface="Meiryo UI" panose="020B0604030504040204" pitchFamily="50" charset="-128"/>
                        </a:rPr>
                        <a:t>2</a:t>
                      </a:r>
                      <a:r>
                        <a:rPr lang="zh-TW" altLang="en-US" sz="1800" dirty="0">
                          <a:latin typeface="Meiryo UI" panose="020B0604030504040204" pitchFamily="50" charset="-128"/>
                          <a:ea typeface="Meiryo UI" panose="020B0604030504040204" pitchFamily="50" charset="-128"/>
                          <a:cs typeface="Meiryo UI" panose="020B0604030504040204" pitchFamily="50" charset="-128"/>
                        </a:rPr>
                        <a:t>階</a:t>
                      </a:r>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endParaRPr kumimoji="1" lang="en-US" altLang="ja-JP" sz="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2,026㎡</a:t>
                      </a:r>
                    </a:p>
                    <a:p>
                      <a:endParaRPr kumimoji="1"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bg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pPr algn="dist"/>
                      <a:endParaRPr kumimoji="1"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pic>
        <p:nvPicPr>
          <p:cNvPr id="24" name="図 23" descr="honbusyasin">
            <a:extLst>
              <a:ext uri="{FF2B5EF4-FFF2-40B4-BE49-F238E27FC236}">
                <a16:creationId xmlns:a16="http://schemas.microsoft.com/office/drawing/2014/main" id="{DC407FEA-F10A-463C-B4D3-07EE9D45079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372200" y="4716933"/>
            <a:ext cx="2526338" cy="1894754"/>
          </a:xfrm>
          <a:prstGeom prst="rect">
            <a:avLst/>
          </a:prstGeom>
          <a:noFill/>
          <a:ln>
            <a:solidFill>
              <a:srgbClr val="7030A0"/>
            </a:solidFill>
          </a:ln>
        </p:spPr>
      </p:pic>
      <p:sp>
        <p:nvSpPr>
          <p:cNvPr id="4" name="テキスト ボックス 3">
            <a:extLst>
              <a:ext uri="{FF2B5EF4-FFF2-40B4-BE49-F238E27FC236}">
                <a16:creationId xmlns:a16="http://schemas.microsoft.com/office/drawing/2014/main" id="{C5821788-DD80-45A5-BE59-1C843B585F60}"/>
              </a:ext>
            </a:extLst>
          </p:cNvPr>
          <p:cNvSpPr txBox="1"/>
          <p:nvPr/>
        </p:nvSpPr>
        <p:spPr>
          <a:xfrm>
            <a:off x="2660928" y="6387951"/>
            <a:ext cx="3711272" cy="276999"/>
          </a:xfrm>
          <a:prstGeom prst="rect">
            <a:avLst/>
          </a:prstGeom>
          <a:noFill/>
        </p:spPr>
        <p:txBody>
          <a:bodyPr wrap="none" rtlCol="0">
            <a:spAutoFit/>
          </a:bodyPr>
          <a:lstStyle/>
          <a:p>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（施設全体：</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3,045㎡</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隣接の津波・高潮</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含む）</a:t>
            </a:r>
            <a:endParaRPr kumimoji="1" lang="ja-JP" altLang="en-US" sz="1200" dirty="0"/>
          </a:p>
        </p:txBody>
      </p:sp>
      <p:sp>
        <p:nvSpPr>
          <p:cNvPr id="20" name="四角形: 角を丸くする 19">
            <a:extLst>
              <a:ext uri="{FF2B5EF4-FFF2-40B4-BE49-F238E27FC236}">
                <a16:creationId xmlns:a16="http://schemas.microsoft.com/office/drawing/2014/main" id="{6AD22707-2317-4BC1-B2D8-3EF236DED3CD}"/>
              </a:ext>
            </a:extLst>
          </p:cNvPr>
          <p:cNvSpPr/>
          <p:nvPr/>
        </p:nvSpPr>
        <p:spPr>
          <a:xfrm>
            <a:off x="6455086" y="2430897"/>
            <a:ext cx="2472890" cy="724540"/>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dirty="0"/>
          </a:p>
        </p:txBody>
      </p:sp>
      <p:sp>
        <p:nvSpPr>
          <p:cNvPr id="21" name="テキスト ボックス 20">
            <a:extLst>
              <a:ext uri="{FF2B5EF4-FFF2-40B4-BE49-F238E27FC236}">
                <a16:creationId xmlns:a16="http://schemas.microsoft.com/office/drawing/2014/main" id="{CF520278-13F9-4E37-B4CC-4C2A631B0BA5}"/>
              </a:ext>
            </a:extLst>
          </p:cNvPr>
          <p:cNvSpPr txBox="1"/>
          <p:nvPr/>
        </p:nvSpPr>
        <p:spPr>
          <a:xfrm>
            <a:off x="6537487" y="2454047"/>
            <a:ext cx="2606513" cy="646331"/>
          </a:xfrm>
          <a:prstGeom prst="rect">
            <a:avLst/>
          </a:prstGeom>
          <a:noFill/>
        </p:spPr>
        <p:txBody>
          <a:bodyPr wrap="square">
            <a:spAutoFit/>
          </a:bodyPr>
          <a:lstStyle/>
          <a:p>
            <a:pPr algn="l"/>
            <a:r>
              <a:rPr lang="ja-JP" altLang="en-US" sz="2000" b="1" dirty="0">
                <a:solidFill>
                  <a:srgbClr val="FF0000"/>
                </a:solidFill>
                <a:latin typeface="Meiryo UI" panose="020B0604030504040204" pitchFamily="50" charset="-128"/>
                <a:ea typeface="Meiryo UI" panose="020B0604030504040204" pitchFamily="50" charset="-128"/>
              </a:rPr>
              <a:t>既存</a:t>
            </a:r>
            <a:r>
              <a:rPr lang="en-US" altLang="ja-JP" sz="2000" b="1" dirty="0">
                <a:solidFill>
                  <a:srgbClr val="FF0000"/>
                </a:solidFill>
                <a:latin typeface="Meiryo UI" panose="020B0604030504040204" pitchFamily="50" charset="-128"/>
                <a:ea typeface="Meiryo UI" panose="020B0604030504040204" pitchFamily="50" charset="-128"/>
              </a:rPr>
              <a:t>ZEB</a:t>
            </a:r>
            <a:r>
              <a:rPr lang="ja-JP" altLang="en-US" sz="2000" b="1" dirty="0">
                <a:solidFill>
                  <a:srgbClr val="FF0000"/>
                </a:solidFill>
                <a:latin typeface="Meiryo UI" panose="020B0604030504040204" pitchFamily="50" charset="-128"/>
                <a:ea typeface="Meiryo UI" panose="020B0604030504040204" pitchFamily="50" charset="-128"/>
              </a:rPr>
              <a:t>化</a:t>
            </a:r>
            <a:r>
              <a:rPr lang="ja-JP" altLang="en-US" sz="1600" b="1" dirty="0">
                <a:solidFill>
                  <a:srgbClr val="222222"/>
                </a:solidFill>
                <a:latin typeface="Meiryo UI" panose="020B0604030504040204" pitchFamily="50" charset="-128"/>
                <a:ea typeface="Meiryo UI" panose="020B0604030504040204" pitchFamily="50" charset="-128"/>
              </a:rPr>
              <a:t>を目指した</a:t>
            </a:r>
            <a:endParaRPr lang="en-US" altLang="ja-JP" sz="300" b="1" dirty="0">
              <a:solidFill>
                <a:srgbClr val="3333FF"/>
              </a:solidFill>
              <a:latin typeface="Meiryo UI" panose="020B0604030504040204" pitchFamily="50" charset="-128"/>
              <a:ea typeface="Meiryo UI" panose="020B0604030504040204" pitchFamily="50" charset="-128"/>
            </a:endParaRPr>
          </a:p>
          <a:p>
            <a:pPr algn="l"/>
            <a:r>
              <a:rPr lang="ja-JP" altLang="en-US" sz="1600" b="1" dirty="0">
                <a:solidFill>
                  <a:srgbClr val="3333FF"/>
                </a:solidFill>
                <a:latin typeface="Meiryo UI" panose="020B0604030504040204" pitchFamily="50" charset="-128"/>
                <a:ea typeface="Meiryo UI" panose="020B0604030504040204" pitchFamily="50" charset="-128"/>
              </a:rPr>
              <a:t>設備更新型</a:t>
            </a:r>
            <a:r>
              <a:rPr lang="en-US" altLang="ja-JP" sz="1600" b="1" dirty="0">
                <a:solidFill>
                  <a:srgbClr val="3333FF"/>
                </a:solidFill>
                <a:latin typeface="Meiryo UI" panose="020B0604030504040204" pitchFamily="50" charset="-128"/>
                <a:ea typeface="Meiryo UI" panose="020B0604030504040204" pitchFamily="50" charset="-128"/>
              </a:rPr>
              <a:t>ESCO</a:t>
            </a:r>
            <a:r>
              <a:rPr lang="ja-JP" altLang="en-US" sz="1600" b="1" dirty="0">
                <a:solidFill>
                  <a:srgbClr val="3333FF"/>
                </a:solidFill>
                <a:latin typeface="Meiryo UI" panose="020B0604030504040204" pitchFamily="50" charset="-128"/>
                <a:ea typeface="Meiryo UI" panose="020B0604030504040204" pitchFamily="50" charset="-128"/>
              </a:rPr>
              <a:t>事業</a:t>
            </a:r>
            <a:r>
              <a:rPr lang="ja-JP" altLang="en-US" sz="1600" b="1" dirty="0">
                <a:solidFill>
                  <a:srgbClr val="222222"/>
                </a:solidFill>
                <a:latin typeface="Meiryo UI" panose="020B0604030504040204" pitchFamily="50" charset="-128"/>
                <a:ea typeface="Meiryo UI" panose="020B0604030504040204" pitchFamily="50" charset="-128"/>
              </a:rPr>
              <a:t>！</a:t>
            </a:r>
            <a:endParaRPr lang="ja-JP" altLang="en-US" sz="1600" b="1" i="0" dirty="0">
              <a:solidFill>
                <a:srgbClr val="222222"/>
              </a:solidFill>
              <a:effectLst/>
              <a:latin typeface="Meiryo UI" panose="020B0604030504040204" pitchFamily="50" charset="-128"/>
              <a:ea typeface="Meiryo UI" panose="020B0604030504040204" pitchFamily="50" charset="-128"/>
            </a:endParaRPr>
          </a:p>
        </p:txBody>
      </p:sp>
      <p:grpSp>
        <p:nvGrpSpPr>
          <p:cNvPr id="23" name="グループ化 22">
            <a:extLst>
              <a:ext uri="{FF2B5EF4-FFF2-40B4-BE49-F238E27FC236}">
                <a16:creationId xmlns:a16="http://schemas.microsoft.com/office/drawing/2014/main" id="{FA98DD65-AD6E-4A28-B9ED-E4ABA1F8A76E}"/>
              </a:ext>
            </a:extLst>
          </p:cNvPr>
          <p:cNvGrpSpPr/>
          <p:nvPr/>
        </p:nvGrpSpPr>
        <p:grpSpPr>
          <a:xfrm>
            <a:off x="7369646" y="639915"/>
            <a:ext cx="1751186" cy="864194"/>
            <a:chOff x="3510087" y="650507"/>
            <a:chExt cx="1567143" cy="621081"/>
          </a:xfrm>
        </p:grpSpPr>
        <p:pic>
          <p:nvPicPr>
            <p:cNvPr id="25" name="Picture 4">
              <a:extLst>
                <a:ext uri="{FF2B5EF4-FFF2-40B4-BE49-F238E27FC236}">
                  <a16:creationId xmlns:a16="http://schemas.microsoft.com/office/drawing/2014/main" id="{1CB2E7B5-A8AA-4F9D-B1EC-ED9D2B17753D}"/>
                </a:ext>
              </a:extLst>
            </p:cNvPr>
            <p:cNvPicPr>
              <a:picLocks noChangeAspect="1" noChangeArrowheads="1"/>
            </p:cNvPicPr>
            <p:nvPr/>
          </p:nvPicPr>
          <p:blipFill>
            <a:blip r:embed="rId5">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510087" y="650507"/>
              <a:ext cx="1417685" cy="621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正方形/長方形 25">
              <a:extLst>
                <a:ext uri="{FF2B5EF4-FFF2-40B4-BE49-F238E27FC236}">
                  <a16:creationId xmlns:a16="http://schemas.microsoft.com/office/drawing/2014/main" id="{82ABEB6A-4EB0-4E8A-9199-ED4FB127103D}"/>
                </a:ext>
              </a:extLst>
            </p:cNvPr>
            <p:cNvSpPr/>
            <p:nvPr/>
          </p:nvSpPr>
          <p:spPr>
            <a:xfrm>
              <a:off x="3510088" y="780997"/>
              <a:ext cx="1567142" cy="353910"/>
            </a:xfrm>
            <a:prstGeom prst="rect">
              <a:avLst/>
            </a:prstGeom>
          </p:spPr>
          <p:txBody>
            <a:bodyPr wrap="square" tIns="0" bIns="0" anchor="ctr">
              <a:spAutoFit/>
            </a:bodyPr>
            <a:lstStyle/>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ギャランティード・</a:t>
              </a:r>
              <a:endParaRPr lang="en-US" altLang="ja-JP"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セイビングス</a:t>
              </a:r>
              <a:r>
                <a:rPr lang="ja-JP" altLang="en-US" sz="16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p>
          </p:txBody>
        </p:sp>
      </p:grpSp>
    </p:spTree>
    <p:extLst>
      <p:ext uri="{BB962C8B-B14F-4D97-AF65-F5344CB8AC3E}">
        <p14:creationId xmlns:p14="http://schemas.microsoft.com/office/powerpoint/2010/main" val="367121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Line 6"/>
          <p:cNvSpPr>
            <a:spLocks noChangeShapeType="1"/>
          </p:cNvSpPr>
          <p:nvPr/>
        </p:nvSpPr>
        <p:spPr bwMode="auto">
          <a:xfrm>
            <a:off x="4141391" y="6067008"/>
            <a:ext cx="4569956" cy="1132"/>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0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86106" y="692696"/>
            <a:ext cx="8883304" cy="307777"/>
          </a:xfrm>
          <a:prstGeom prst="rect">
            <a:avLst/>
          </a:prstGeom>
        </p:spPr>
        <p:txBody>
          <a:bodyPr wrap="square" lIns="91440" tIns="0" rIns="91440" bIns="0" anchor="t">
            <a:spAutoFit/>
          </a:bodyPr>
          <a:lstStyle/>
          <a:p>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提案に基づく</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a:t>
            </a:r>
            <a:r>
              <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Ｏ事業の効果と設計・工事・監理相当額</a:t>
            </a:r>
            <a:r>
              <a:rPr lang="en-US" altLang="ja-JP"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0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AutoShape 42"/>
          <p:cNvSpPr>
            <a:spLocks noChangeArrowheads="1"/>
          </p:cNvSpPr>
          <p:nvPr/>
        </p:nvSpPr>
        <p:spPr bwMode="auto">
          <a:xfrm>
            <a:off x="366933" y="6549771"/>
            <a:ext cx="2086865" cy="335613"/>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en-US"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AutoShape 42"/>
          <p:cNvSpPr>
            <a:spLocks noChangeArrowheads="1"/>
          </p:cNvSpPr>
          <p:nvPr/>
        </p:nvSpPr>
        <p:spPr bwMode="auto">
          <a:xfrm>
            <a:off x="3713306" y="6040289"/>
            <a:ext cx="2024519" cy="284676"/>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en-US"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AutoShape 42"/>
          <p:cNvSpPr>
            <a:spLocks noChangeArrowheads="1"/>
          </p:cNvSpPr>
          <p:nvPr/>
        </p:nvSpPr>
        <p:spPr bwMode="auto">
          <a:xfrm>
            <a:off x="5057856" y="5859442"/>
            <a:ext cx="2696152" cy="558998"/>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提案時</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AutoShape 42"/>
          <p:cNvSpPr>
            <a:spLocks noChangeArrowheads="1"/>
          </p:cNvSpPr>
          <p:nvPr/>
        </p:nvSpPr>
        <p:spPr bwMode="auto">
          <a:xfrm>
            <a:off x="7020272" y="5866360"/>
            <a:ext cx="2024519" cy="562220"/>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実施</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AutoShape 42"/>
          <p:cNvSpPr>
            <a:spLocks noChangeArrowheads="1"/>
          </p:cNvSpPr>
          <p:nvPr/>
        </p:nvSpPr>
        <p:spPr bwMode="auto">
          <a:xfrm>
            <a:off x="3851920" y="6081823"/>
            <a:ext cx="1708042" cy="341621"/>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公募時</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Rectangle 8"/>
          <p:cNvSpPr>
            <a:spLocks noChangeArrowheads="1"/>
          </p:cNvSpPr>
          <p:nvPr/>
        </p:nvSpPr>
        <p:spPr bwMode="auto">
          <a:xfrm>
            <a:off x="5786730" y="2019134"/>
            <a:ext cx="1211814" cy="4049007"/>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設計・工事・</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監理費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相当額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（提案額）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【113,080】</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Rectangle 8"/>
          <p:cNvSpPr>
            <a:spLocks noChangeArrowheads="1"/>
          </p:cNvSpPr>
          <p:nvPr/>
        </p:nvSpPr>
        <p:spPr bwMode="auto">
          <a:xfrm>
            <a:off x="4141391" y="1852304"/>
            <a:ext cx="1180590" cy="4215837"/>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設計・工事・</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監理費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相当額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（府提示）</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【113,081】</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Line 44"/>
          <p:cNvSpPr>
            <a:spLocks noChangeShapeType="1"/>
          </p:cNvSpPr>
          <p:nvPr/>
        </p:nvSpPr>
        <p:spPr bwMode="auto">
          <a:xfrm>
            <a:off x="5330766" y="1877323"/>
            <a:ext cx="455382" cy="141810"/>
          </a:xfrm>
          <a:prstGeom prst="line">
            <a:avLst/>
          </a:prstGeom>
          <a:noFill/>
          <a:ln w="222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Line 44"/>
          <p:cNvSpPr>
            <a:spLocks noChangeShapeType="1"/>
          </p:cNvSpPr>
          <p:nvPr/>
        </p:nvSpPr>
        <p:spPr bwMode="auto">
          <a:xfrm>
            <a:off x="6998544" y="2024630"/>
            <a:ext cx="455382" cy="1542036"/>
          </a:xfrm>
          <a:prstGeom prst="line">
            <a:avLst/>
          </a:prstGeom>
          <a:noFill/>
          <a:ln w="222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Rectangle 38"/>
          <p:cNvSpPr>
            <a:spLocks noChangeArrowheads="1"/>
          </p:cNvSpPr>
          <p:nvPr/>
        </p:nvSpPr>
        <p:spPr bwMode="auto">
          <a:xfrm>
            <a:off x="7454509" y="2022451"/>
            <a:ext cx="1257421" cy="1544215"/>
          </a:xfrm>
          <a:prstGeom prst="rect">
            <a:avLst/>
          </a:prstGeom>
          <a:gradFill rotWithShape="1">
            <a:gsLst>
              <a:gs pos="0">
                <a:srgbClr val="00B0F0"/>
              </a:gs>
              <a:gs pos="50000">
                <a:srgbClr val="82DEFE"/>
              </a:gs>
              <a:gs pos="100000">
                <a:srgbClr val="00B0F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光熱水削減額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15</a:t>
            </a: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【12,834】</a:t>
            </a:r>
            <a:endPar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Rectangle 8"/>
          <p:cNvSpPr>
            <a:spLocks noChangeArrowheads="1"/>
          </p:cNvSpPr>
          <p:nvPr/>
        </p:nvSpPr>
        <p:spPr bwMode="auto">
          <a:xfrm>
            <a:off x="7454509" y="3566667"/>
            <a:ext cx="1256838" cy="2501473"/>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実質的な</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設計・工事・</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監理費</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相当額</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2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【100,246】</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タイトル 1"/>
          <p:cNvSpPr txBox="1">
            <a:spLocks/>
          </p:cNvSpPr>
          <p:nvPr/>
        </p:nvSpPr>
        <p:spPr>
          <a:xfrm>
            <a:off x="392428" y="1673795"/>
            <a:ext cx="2668862" cy="395391"/>
          </a:xfrm>
          <a:prstGeom prst="rect">
            <a:avLst/>
          </a:prstGeom>
        </p:spPr>
        <p:txBody>
          <a:bodyPr vert="horz" anchor="t">
            <a:normAutofit/>
          </a:bodyPr>
          <a:lstStyle>
            <a:lvl1pPr algn="l" rtl="0" eaLnBrk="1" latinLnBrk="0" hangingPunct="1">
              <a:spcBef>
                <a:spcPct val="0"/>
              </a:spcBef>
              <a:buNone/>
              <a:defRPr kumimoji="1" sz="4000" kern="1200">
                <a:solidFill>
                  <a:schemeClr val="tx2"/>
                </a:solidFill>
                <a:latin typeface="+mj-lt"/>
                <a:ea typeface="+mj-ea"/>
                <a:cs typeface="+mj-cs"/>
              </a:defRPr>
            </a:lvl1pPr>
          </a:lstStyle>
          <a:p>
            <a:pPr algn="r">
              <a:defRPr/>
            </a:pPr>
            <a:endPar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7" name="グループ化 36"/>
          <p:cNvGrpSpPr/>
          <p:nvPr/>
        </p:nvGrpSpPr>
        <p:grpSpPr>
          <a:xfrm>
            <a:off x="2101549" y="1865204"/>
            <a:ext cx="1203333" cy="4201802"/>
            <a:chOff x="5220072" y="1037879"/>
            <a:chExt cx="2232248" cy="5302669"/>
          </a:xfrm>
        </p:grpSpPr>
        <p:sp>
          <p:nvSpPr>
            <p:cNvPr id="40" name="Rectangle 8"/>
            <p:cNvSpPr>
              <a:spLocks noChangeArrowheads="1"/>
            </p:cNvSpPr>
            <p:nvPr/>
          </p:nvSpPr>
          <p:spPr bwMode="auto">
            <a:xfrm>
              <a:off x="5220074" y="2997637"/>
              <a:ext cx="2232246" cy="3342911"/>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a:ea typeface="Meiryo UI"/>
                  <a:cs typeface="Meiryo UI" panose="020B0604030504040204" pitchFamily="50" charset="-128"/>
                </a:rPr>
                <a:t>【7,402】</a:t>
              </a:r>
              <a:endParaRPr lang="ja-JP" altLang="en-US" sz="1600" b="1" dirty="0">
                <a:latin typeface="Meiryo UI"/>
                <a:ea typeface="Meiryo UI"/>
                <a:cs typeface="Meiryo UI" panose="020B0604030504040204" pitchFamily="50" charset="-128"/>
              </a:endParaRPr>
            </a:p>
          </p:txBody>
        </p:sp>
        <p:sp>
          <p:nvSpPr>
            <p:cNvPr id="41" name="Rectangle 39"/>
            <p:cNvSpPr>
              <a:spLocks noChangeArrowheads="1"/>
            </p:cNvSpPr>
            <p:nvPr/>
          </p:nvSpPr>
          <p:spPr bwMode="auto">
            <a:xfrm>
              <a:off x="5220072" y="1037879"/>
              <a:ext cx="2232246" cy="2221074"/>
            </a:xfrm>
            <a:prstGeom prst="rect">
              <a:avLst/>
            </a:prstGeom>
            <a:gradFill flip="none" rotWithShape="1">
              <a:gsLst>
                <a:gs pos="0">
                  <a:srgbClr val="92D050"/>
                </a:gs>
                <a:gs pos="50000">
                  <a:schemeClr val="accent3">
                    <a:lumMod val="20000"/>
                    <a:lumOff val="80000"/>
                  </a:schemeClr>
                </a:gs>
                <a:gs pos="100000">
                  <a:srgbClr val="92D050"/>
                </a:gs>
              </a:gsLst>
              <a:lin ang="0" scaled="1"/>
              <a:tileRect/>
            </a:gradFill>
            <a:ln w="22225">
              <a:solidFill>
                <a:schemeClr val="tx1"/>
              </a:solidFill>
              <a:miter lim="800000"/>
              <a:headEnd/>
              <a:tailEnd/>
            </a:ln>
            <a:effectLst/>
          </p:spPr>
          <p:txBody>
            <a:bodyPr vert="horz" wrap="none" lIns="91440" tIns="45720" rIns="91440" bIns="45720" anchor="ctr"/>
            <a:lstStyle/>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削減額</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a:ea typeface="Meiryo UI"/>
                  <a:cs typeface="Meiryo UI" panose="020B0604030504040204" pitchFamily="50" charset="-128"/>
                </a:rPr>
                <a:t>【856】</a:t>
              </a:r>
              <a:endParaRPr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38" name="Rectangle 8"/>
          <p:cNvSpPr>
            <a:spLocks noChangeArrowheads="1"/>
          </p:cNvSpPr>
          <p:nvPr/>
        </p:nvSpPr>
        <p:spPr bwMode="auto">
          <a:xfrm>
            <a:off x="544504" y="1865205"/>
            <a:ext cx="1205027" cy="4201803"/>
          </a:xfrm>
          <a:prstGeom prst="rect">
            <a:avLst/>
          </a:prstGeom>
          <a:gradFill rotWithShape="1">
            <a:gsLst>
              <a:gs pos="0">
                <a:srgbClr val="FF9900"/>
              </a:gs>
              <a:gs pos="50000">
                <a:srgbClr val="FF9900">
                  <a:gamma/>
                  <a:tint val="33725"/>
                  <a:invGamma/>
                </a:srgbClr>
              </a:gs>
              <a:gs pos="100000">
                <a:srgbClr val="FF9900"/>
              </a:gs>
            </a:gsLst>
            <a:lin ang="0" scaled="1"/>
          </a:gra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pPr algn="ct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光熱水費</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endParaRPr lang="en-US" altLang="ja-JP" sz="10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600" b="1" dirty="0">
                <a:latin typeface="Meiryo UI"/>
                <a:ea typeface="Meiryo UI"/>
                <a:cs typeface="Meiryo UI" panose="020B0604030504040204" pitchFamily="50" charset="-128"/>
              </a:rPr>
              <a:t>【8,258】</a:t>
            </a:r>
            <a:endParaRPr lang="ja-JP" altLang="en-US" sz="1600" b="1" dirty="0">
              <a:latin typeface="Meiryo UI"/>
              <a:ea typeface="Meiryo UI"/>
              <a:cs typeface="Meiryo UI" panose="020B0604030504040204" pitchFamily="50" charset="-128"/>
            </a:endParaRPr>
          </a:p>
        </p:txBody>
      </p:sp>
      <p:sp>
        <p:nvSpPr>
          <p:cNvPr id="39" name="Line 6"/>
          <p:cNvSpPr>
            <a:spLocks noChangeShapeType="1"/>
          </p:cNvSpPr>
          <p:nvPr/>
        </p:nvSpPr>
        <p:spPr bwMode="auto">
          <a:xfrm flipV="1">
            <a:off x="532312" y="6056007"/>
            <a:ext cx="2772000" cy="19001"/>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000">
              <a:latin typeface="Meiryo UI" panose="020B0604030504040204" pitchFamily="50" charset="-128"/>
              <a:ea typeface="Meiryo UI" panose="020B0604030504040204" pitchFamily="50" charset="-128"/>
              <a:cs typeface="Meiryo UI" panose="020B0604030504040204" pitchFamily="50" charset="-128"/>
            </a:endParaRPr>
          </a:p>
        </p:txBody>
      </p:sp>
      <p:sp>
        <p:nvSpPr>
          <p:cNvPr id="42" name="タイトル 1"/>
          <p:cNvSpPr txBox="1">
            <a:spLocks/>
          </p:cNvSpPr>
          <p:nvPr/>
        </p:nvSpPr>
        <p:spPr>
          <a:xfrm>
            <a:off x="307851" y="1323336"/>
            <a:ext cx="4193808" cy="405395"/>
          </a:xfrm>
          <a:prstGeom prst="rect">
            <a:avLst/>
          </a:prstGeom>
        </p:spPr>
        <p:txBody>
          <a:bodyPr vert="horz" anchor="t">
            <a:noAutofit/>
          </a:bodyPr>
          <a:lstStyle>
            <a:lvl1pPr algn="l" rtl="0" eaLnBrk="1" latinLnBrk="0" hangingPunct="1">
              <a:spcBef>
                <a:spcPct val="0"/>
              </a:spcBef>
              <a:buNone/>
              <a:defRPr kumimoji="1" sz="4000" kern="1200">
                <a:solidFill>
                  <a:schemeClr val="tx2"/>
                </a:solidFill>
                <a:latin typeface="+mj-lt"/>
                <a:ea typeface="+mj-ea"/>
                <a:cs typeface="+mj-cs"/>
              </a:defRPr>
            </a:lvl1pPr>
          </a:lstStyle>
          <a:p>
            <a:pPr>
              <a:defRPr/>
            </a:pPr>
            <a:r>
              <a:rPr lang="en-US" altLang="ja-JP" sz="19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9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事業の効果</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（単位：千円</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税込</a:t>
            </a:r>
            <a:r>
              <a:rPr lang="en-US" altLang="ja-JP"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4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defRPr/>
            </a:pPr>
            <a:endParaRPr lang="ja-JP" altLang="en-US" sz="2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AutoShape 42"/>
          <p:cNvSpPr>
            <a:spLocks noChangeArrowheads="1"/>
          </p:cNvSpPr>
          <p:nvPr/>
        </p:nvSpPr>
        <p:spPr bwMode="auto">
          <a:xfrm>
            <a:off x="307851" y="6056021"/>
            <a:ext cx="1708042" cy="357131"/>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p>
            <a:pPr algn="ctr"/>
            <a:r>
              <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実施前</a:t>
            </a:r>
            <a:endParaRPr lang="en-US" altLang="ja-JP"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AutoShape 42"/>
          <p:cNvSpPr>
            <a:spLocks noChangeArrowheads="1"/>
          </p:cNvSpPr>
          <p:nvPr/>
        </p:nvSpPr>
        <p:spPr bwMode="auto">
          <a:xfrm>
            <a:off x="2015893" y="6056021"/>
            <a:ext cx="1390284" cy="490322"/>
          </a:xfrm>
          <a:prstGeom prst="roundRect">
            <a:avLst>
              <a:gd name="adj" fmla="val 16667"/>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222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サービス期間</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15</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年間）</a:t>
            </a:r>
            <a:endParaRPr lang="en-US" altLang="ja-JP"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タイトル 1"/>
          <p:cNvSpPr txBox="1">
            <a:spLocks/>
          </p:cNvSpPr>
          <p:nvPr/>
        </p:nvSpPr>
        <p:spPr>
          <a:xfrm>
            <a:off x="4495070" y="1401696"/>
            <a:ext cx="4613434" cy="334450"/>
          </a:xfrm>
          <a:prstGeom prst="rect">
            <a:avLst/>
          </a:prstGeom>
        </p:spPr>
        <p:txBody>
          <a:bodyPr vert="horz" anchor="t">
            <a:normAutofit fontScale="77500" lnSpcReduction="20000"/>
          </a:bodyPr>
          <a:lstStyle>
            <a:lvl1pPr algn="l" rtl="0" eaLnBrk="1" latinLnBrk="0" hangingPunct="1">
              <a:spcBef>
                <a:spcPct val="0"/>
              </a:spcBef>
              <a:buNone/>
              <a:defRPr kumimoji="1" sz="4000" kern="1200">
                <a:solidFill>
                  <a:schemeClr val="tx2"/>
                </a:solidFill>
                <a:latin typeface="+mj-lt"/>
                <a:ea typeface="+mj-ea"/>
                <a:cs typeface="+mj-cs"/>
              </a:defRPr>
            </a:lvl1pPr>
          </a:lstStyle>
          <a:p>
            <a:pPr>
              <a:defRPr/>
            </a:pPr>
            <a:r>
              <a:rPr lang="ja-JP" altLang="en-US" sz="25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設計・工事・監理相当額</a:t>
            </a: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（単位：千円</a:t>
            </a:r>
            <a:r>
              <a:rPr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税込</a:t>
            </a:r>
            <a:r>
              <a:rPr lang="en-US" altLang="ja-JP"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Line 44"/>
          <p:cNvSpPr>
            <a:spLocks noChangeShapeType="1"/>
          </p:cNvSpPr>
          <p:nvPr/>
        </p:nvSpPr>
        <p:spPr bwMode="auto">
          <a:xfrm>
            <a:off x="1749531" y="1874887"/>
            <a:ext cx="351435" cy="1751484"/>
          </a:xfrm>
          <a:prstGeom prst="line">
            <a:avLst/>
          </a:prstGeom>
          <a:noFill/>
          <a:ln w="222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47" name="直線コネクタ 46"/>
          <p:cNvCxnSpPr/>
          <p:nvPr/>
        </p:nvCxnSpPr>
        <p:spPr>
          <a:xfrm>
            <a:off x="5321981" y="1854350"/>
            <a:ext cx="3352751"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4216757" y="6333467"/>
            <a:ext cx="4392549" cy="461665"/>
          </a:xfrm>
          <a:prstGeom prst="rect">
            <a:avLst/>
          </a:prstGeom>
          <a:noFill/>
        </p:spPr>
        <p:txBody>
          <a:bodyPr wrap="none" rtlCol="0">
            <a:spAutoFit/>
          </a:bodyPr>
          <a:lstStyle/>
          <a:p>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上記に加えて、</a:t>
            </a:r>
            <a:r>
              <a:rPr lang="en-US" altLang="ja-JP" sz="1200" dirty="0">
                <a:latin typeface="Meiryo UI" panose="020B0604030504040204" pitchFamily="50" charset="-128"/>
                <a:ea typeface="Meiryo UI" panose="020B0604030504040204" pitchFamily="50" charset="-128"/>
              </a:rPr>
              <a:t>ESCO</a:t>
            </a:r>
            <a:r>
              <a:rPr lang="ja-JP" altLang="en-US" sz="1200" dirty="0">
                <a:latin typeface="Meiryo UI" panose="020B0604030504040204" pitchFamily="50" charset="-128"/>
                <a:ea typeface="Meiryo UI" panose="020B0604030504040204" pitchFamily="50" charset="-128"/>
              </a:rPr>
              <a:t>サービス期間中は</a:t>
            </a:r>
          </a:p>
          <a:p>
            <a:r>
              <a:rPr lang="ja-JP" altLang="en-US" sz="1200" dirty="0">
                <a:latin typeface="Meiryo UI" panose="020B0604030504040204" pitchFamily="50" charset="-128"/>
                <a:ea typeface="Meiryo UI" panose="020B0604030504040204" pitchFamily="50" charset="-128"/>
              </a:rPr>
              <a:t>定期点検・計測検証サービス料（</a:t>
            </a:r>
            <a:r>
              <a:rPr lang="en-US" altLang="ja-JP" sz="1200" dirty="0">
                <a:latin typeface="Meiryo UI" panose="020B0604030504040204" pitchFamily="50" charset="-128"/>
                <a:ea typeface="Meiryo UI" panose="020B0604030504040204" pitchFamily="50" charset="-128"/>
              </a:rPr>
              <a:t>1,100</a:t>
            </a:r>
            <a:r>
              <a:rPr lang="ja-JP" altLang="en-US" sz="1200" dirty="0">
                <a:latin typeface="Meiryo UI" panose="020B0604030504040204" pitchFamily="50" charset="-128"/>
                <a:ea typeface="Meiryo UI" panose="020B0604030504040204" pitchFamily="50" charset="-128"/>
              </a:rPr>
              <a:t>千円</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税込</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年）を⽀払い</a:t>
            </a:r>
            <a:endParaRPr kumimoji="1" lang="ja-JP" altLang="en-US" sz="1200" dirty="0">
              <a:latin typeface="Meiryo UI" panose="020B0604030504040204" pitchFamily="50" charset="-128"/>
              <a:ea typeface="Meiryo UI" panose="020B0604030504040204" pitchFamily="50" charset="-128"/>
            </a:endParaRPr>
          </a:p>
        </p:txBody>
      </p:sp>
      <p:cxnSp>
        <p:nvCxnSpPr>
          <p:cNvPr id="34" name="直線コネクタ 33">
            <a:extLst>
              <a:ext uri="{FF2B5EF4-FFF2-40B4-BE49-F238E27FC236}">
                <a16:creationId xmlns:a16="http://schemas.microsoft.com/office/drawing/2014/main" id="{B2068E20-2F7F-40BC-B41C-0BCBB5AE0D03}"/>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31" name="スライド番号プレースホルダー 1">
            <a:extLst>
              <a:ext uri="{FF2B5EF4-FFF2-40B4-BE49-F238E27FC236}">
                <a16:creationId xmlns:a16="http://schemas.microsoft.com/office/drawing/2014/main" id="{DCED16D9-B8DD-4DA7-862D-8239689955D8}"/>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z="1800" smtClean="0">
                <a:solidFill>
                  <a:schemeClr val="tx1"/>
                </a:solidFill>
                <a:latin typeface="Meiryo UI" panose="020B0604030504040204" pitchFamily="50" charset="-128"/>
                <a:ea typeface="Meiryo UI" panose="020B0604030504040204" pitchFamily="50" charset="-128"/>
              </a:rPr>
              <a:t>35</a:t>
            </a:fld>
            <a:endParaRPr kumimoji="1" lang="ja-JP" altLang="en-US" dirty="0">
              <a:solidFill>
                <a:schemeClr val="tx1"/>
              </a:solidFill>
              <a:latin typeface="Meiryo UI" panose="020B0604030504040204" pitchFamily="50" charset="-128"/>
              <a:ea typeface="Meiryo UI" panose="020B0604030504040204" pitchFamily="50" charset="-128"/>
            </a:endParaRPr>
          </a:p>
        </p:txBody>
      </p:sp>
      <p:sp>
        <p:nvSpPr>
          <p:cNvPr id="52" name="正方形/長方形 51">
            <a:extLst>
              <a:ext uri="{FF2B5EF4-FFF2-40B4-BE49-F238E27FC236}">
                <a16:creationId xmlns:a16="http://schemas.microsoft.com/office/drawing/2014/main" id="{CF53EEE3-02F5-4819-AD96-D0B3A6C614DC}"/>
              </a:ext>
            </a:extLst>
          </p:cNvPr>
          <p:cNvSpPr/>
          <p:nvPr/>
        </p:nvSpPr>
        <p:spPr>
          <a:xfrm>
            <a:off x="86105" y="36164"/>
            <a:ext cx="8966993"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17.</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大阪府の</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導入事例③ </a:t>
            </a:r>
            <a:r>
              <a:rPr lang="ja-JP" altLang="en-US" sz="24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（西大阪治水事務所）</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323207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四角形: 角を丸くする 20">
            <a:extLst>
              <a:ext uri="{FF2B5EF4-FFF2-40B4-BE49-F238E27FC236}">
                <a16:creationId xmlns:a16="http://schemas.microsoft.com/office/drawing/2014/main" id="{A567F1ED-202C-47FD-9C85-FCB2167D1B55}"/>
              </a:ext>
            </a:extLst>
          </p:cNvPr>
          <p:cNvSpPr/>
          <p:nvPr/>
        </p:nvSpPr>
        <p:spPr>
          <a:xfrm>
            <a:off x="1444822" y="4606512"/>
            <a:ext cx="5950663" cy="13698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8" name="正方形/長方形 17"/>
          <p:cNvSpPr/>
          <p:nvPr/>
        </p:nvSpPr>
        <p:spPr>
          <a:xfrm>
            <a:off x="86106" y="36164"/>
            <a:ext cx="772625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18.</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既存</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ZEB</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化</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公募の経緯</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0" name="直線コネクタ 19"/>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30" name="スライド番号プレースホルダー 1">
            <a:extLst>
              <a:ext uri="{FF2B5EF4-FFF2-40B4-BE49-F238E27FC236}">
                <a16:creationId xmlns:a16="http://schemas.microsoft.com/office/drawing/2014/main" id="{830DA191-0093-481F-979A-343CACC5721F}"/>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z="1800" smtClean="0">
                <a:solidFill>
                  <a:schemeClr val="tx1"/>
                </a:solidFill>
                <a:latin typeface="Meiryo UI" panose="020B0604030504040204" pitchFamily="50" charset="-128"/>
                <a:ea typeface="Meiryo UI" panose="020B0604030504040204" pitchFamily="50" charset="-128"/>
              </a:rPr>
              <a:t>36</a:t>
            </a:fld>
            <a:endParaRPr kumimoji="1" lang="ja-JP" altLang="en-US" dirty="0">
              <a:solidFill>
                <a:schemeClr val="tx1"/>
              </a:solid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CDEB8CB9-27DA-4607-B84E-4FEA9ADA507A}"/>
              </a:ext>
            </a:extLst>
          </p:cNvPr>
          <p:cNvSpPr/>
          <p:nvPr/>
        </p:nvSpPr>
        <p:spPr>
          <a:xfrm>
            <a:off x="179510" y="1056115"/>
            <a:ext cx="4320481" cy="1992597"/>
          </a:xfrm>
          <a:prstGeom prst="rect">
            <a:avLst/>
          </a:prstGeom>
          <a:ln>
            <a:solidFill>
              <a:schemeClr val="tx1"/>
            </a:solidFill>
          </a:ln>
        </p:spPr>
        <p:txBody>
          <a:bodyPr wrap="square">
            <a:spAutoFit/>
          </a:bodyPr>
          <a:lstStyle/>
          <a:p>
            <a:pPr>
              <a:lnSpc>
                <a:spcPct val="150000"/>
              </a:lnSpc>
            </a:pPr>
            <a:r>
              <a:rPr lang="en-US" altLang="ja-JP" sz="1200" u="sng" dirty="0">
                <a:latin typeface="Meiryo UI" panose="020B0604030504040204" pitchFamily="50" charset="-128"/>
                <a:ea typeface="Meiryo UI" panose="020B0604030504040204" pitchFamily="50" charset="-128"/>
                <a:cs typeface="Meiryo UI" panose="020B0604030504040204" pitchFamily="50" charset="-128"/>
              </a:rPr>
              <a:t>『</a:t>
            </a:r>
            <a:r>
              <a:rPr lang="en-US" altLang="ja-JP" sz="1200" b="1" u="sng" dirty="0">
                <a:latin typeface="Meiryo UI" panose="020B0604030504040204" pitchFamily="50" charset="-128"/>
                <a:ea typeface="Meiryo UI" panose="020B0604030504040204" pitchFamily="50" charset="-128"/>
                <a:cs typeface="Meiryo UI" panose="020B0604030504040204" pitchFamily="50" charset="-128"/>
              </a:rPr>
              <a:t>ZEB</a:t>
            </a:r>
            <a:r>
              <a:rPr lang="ja-JP" altLang="en-US" sz="1200" b="1" u="sng" dirty="0">
                <a:latin typeface="Meiryo UI" panose="020B0604030504040204" pitchFamily="50" charset="-128"/>
                <a:ea typeface="Meiryo UI" panose="020B0604030504040204" pitchFamily="50" charset="-128"/>
                <a:cs typeface="Meiryo UI" panose="020B0604030504040204" pitchFamily="50" charset="-128"/>
              </a:rPr>
              <a:t>化推進に係る連携協定</a:t>
            </a:r>
            <a:r>
              <a:rPr lang="en-US" altLang="ja-JP" sz="1200" u="sng"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・・・令和４年９月締結</a:t>
            </a:r>
            <a:endParaRPr lang="en-US" altLang="ja-JP" sz="1200" u="sng"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連携事項</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p>
          <a:p>
            <a:pPr>
              <a:lnSpc>
                <a:spcPct val="150000"/>
              </a:lnSpc>
            </a:pP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（１）</a:t>
            </a:r>
            <a:r>
              <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ZEB</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化改修の可能性調査に関すること</a:t>
            </a:r>
            <a:endPar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（２）</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ZEB</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化手法の検討に関すること</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（３）</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ZEB</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化の認知度向上及び理解促進に資すること</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（４）その他、本協定の目的に資する事業に関すること</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 既存府有施設では</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西大阪治水事務所が</a:t>
            </a:r>
            <a:r>
              <a:rPr lang="en-US" altLang="ja-JP" sz="1200" b="1" dirty="0">
                <a:latin typeface="Meiryo UI" panose="020B0604030504040204" pitchFamily="50" charset="-128"/>
                <a:ea typeface="Meiryo UI" panose="020B0604030504040204" pitchFamily="50" charset="-128"/>
                <a:cs typeface="Meiryo UI" panose="020B0604030504040204" pitchFamily="50" charset="-128"/>
              </a:rPr>
              <a:t>ZEB</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化の可能性あり</a:t>
            </a:r>
            <a:endParaRPr lang="en-US" altLang="ja-JP" sz="12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矢印: 五方向 4">
            <a:extLst>
              <a:ext uri="{FF2B5EF4-FFF2-40B4-BE49-F238E27FC236}">
                <a16:creationId xmlns:a16="http://schemas.microsoft.com/office/drawing/2014/main" id="{F2D428B8-39D7-4DBD-8DC3-871F341CE8B4}"/>
              </a:ext>
            </a:extLst>
          </p:cNvPr>
          <p:cNvSpPr/>
          <p:nvPr/>
        </p:nvSpPr>
        <p:spPr>
          <a:xfrm>
            <a:off x="179511" y="692697"/>
            <a:ext cx="4320480" cy="360040"/>
          </a:xfrm>
          <a:prstGeom prst="homePlate">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500" b="1" dirty="0">
                <a:latin typeface="Meiryo UI" panose="020B0604030504040204" pitchFamily="50" charset="-128"/>
                <a:ea typeface="Meiryo UI" panose="020B0604030504040204" pitchFamily="50" charset="-128"/>
              </a:rPr>
              <a:t>　パナソニック㈱との連携協定</a:t>
            </a:r>
            <a:r>
              <a:rPr lang="ja-JP" altLang="en-US" sz="1500" b="1" dirty="0">
                <a:latin typeface="Meiryo UI" panose="020B0604030504040204" pitchFamily="50" charset="-128"/>
                <a:ea typeface="Meiryo UI" panose="020B0604030504040204" pitchFamily="50" charset="-128"/>
              </a:rPr>
              <a:t>での</a:t>
            </a:r>
            <a:r>
              <a:rPr kumimoji="1" lang="en-US" altLang="ja-JP" sz="1500" b="1" dirty="0">
                <a:latin typeface="Meiryo UI" panose="020B0604030504040204" pitchFamily="50" charset="-128"/>
                <a:ea typeface="Meiryo UI" panose="020B0604030504040204" pitchFamily="50" charset="-128"/>
              </a:rPr>
              <a:t>ZEB</a:t>
            </a:r>
            <a:r>
              <a:rPr lang="ja-JP" altLang="en-US" sz="1500" b="1" dirty="0">
                <a:latin typeface="Meiryo UI" panose="020B0604030504040204" pitchFamily="50" charset="-128"/>
                <a:ea typeface="Meiryo UI" panose="020B0604030504040204" pitchFamily="50" charset="-128"/>
              </a:rPr>
              <a:t>可能性調査</a:t>
            </a:r>
            <a:endParaRPr kumimoji="1" lang="ja-JP" altLang="en-US" sz="1500" b="1" dirty="0">
              <a:latin typeface="Meiryo UI" panose="020B0604030504040204" pitchFamily="50" charset="-128"/>
              <a:ea typeface="Meiryo UI" panose="020B0604030504040204" pitchFamily="50" charset="-128"/>
            </a:endParaRPr>
          </a:p>
        </p:txBody>
      </p:sp>
      <p:sp>
        <p:nvSpPr>
          <p:cNvPr id="10" name="矢印: 五方向 9">
            <a:extLst>
              <a:ext uri="{FF2B5EF4-FFF2-40B4-BE49-F238E27FC236}">
                <a16:creationId xmlns:a16="http://schemas.microsoft.com/office/drawing/2014/main" id="{CC705FB4-FB82-49EE-889C-CB2E165D9655}"/>
              </a:ext>
            </a:extLst>
          </p:cNvPr>
          <p:cNvSpPr/>
          <p:nvPr/>
        </p:nvSpPr>
        <p:spPr>
          <a:xfrm>
            <a:off x="4644007" y="692697"/>
            <a:ext cx="4320858" cy="360040"/>
          </a:xfrm>
          <a:prstGeom prst="homePlate">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500" b="1" dirty="0">
                <a:latin typeface="Meiryo UI" panose="020B0604030504040204" pitchFamily="50" charset="-128"/>
                <a:ea typeface="Meiryo UI" panose="020B0604030504040204" pitchFamily="50" charset="-128"/>
              </a:rPr>
              <a:t>　脱炭素化推進事業債の活用検討</a:t>
            </a:r>
          </a:p>
        </p:txBody>
      </p:sp>
      <p:sp>
        <p:nvSpPr>
          <p:cNvPr id="11" name="正方形/長方形 10">
            <a:extLst>
              <a:ext uri="{FF2B5EF4-FFF2-40B4-BE49-F238E27FC236}">
                <a16:creationId xmlns:a16="http://schemas.microsoft.com/office/drawing/2014/main" id="{5E64C24B-18C9-4D3E-8994-56BE387197C7}"/>
              </a:ext>
            </a:extLst>
          </p:cNvPr>
          <p:cNvSpPr/>
          <p:nvPr/>
        </p:nvSpPr>
        <p:spPr>
          <a:xfrm>
            <a:off x="4644007" y="1052737"/>
            <a:ext cx="4320481" cy="1992597"/>
          </a:xfrm>
          <a:prstGeom prst="rect">
            <a:avLst/>
          </a:prstGeom>
          <a:ln>
            <a:solidFill>
              <a:schemeClr val="tx1"/>
            </a:solidFill>
          </a:ln>
        </p:spPr>
        <p:txBody>
          <a:bodyPr wrap="square">
            <a:spAutoFit/>
          </a:bodyPr>
          <a:lstStyle/>
          <a:p>
            <a:pPr>
              <a:lnSpc>
                <a:spcPct val="150000"/>
              </a:lnSpc>
            </a:pPr>
            <a:r>
              <a:rPr lang="en-US" altLang="ja-JP" sz="1200" u="sng"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b="1" u="sng" dirty="0">
                <a:latin typeface="Meiryo UI" panose="020B0604030504040204" pitchFamily="50" charset="-128"/>
                <a:ea typeface="Meiryo UI" panose="020B0604030504040204" pitchFamily="50" charset="-128"/>
                <a:cs typeface="Meiryo UI" panose="020B0604030504040204" pitchFamily="50" charset="-128"/>
              </a:rPr>
              <a:t>脱炭素化推進事業債</a:t>
            </a:r>
            <a:r>
              <a:rPr lang="en-US" altLang="ja-JP" sz="1200" u="sng"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u="sng" dirty="0">
                <a:latin typeface="Meiryo UI" panose="020B0604030504040204" pitchFamily="50" charset="-128"/>
                <a:ea typeface="Meiryo UI" panose="020B0604030504040204" pitchFamily="50" charset="-128"/>
                <a:cs typeface="Meiryo UI" panose="020B0604030504040204" pitchFamily="50" charset="-128"/>
              </a:rPr>
              <a:t>　・・・令和５年度より創設</a:t>
            </a:r>
            <a:endParaRPr lang="en-US" altLang="ja-JP" sz="1200" u="sng"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対象事業</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　地方公共団体実行計画に基づいて行う公共施設等</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　の脱炭素化のための地方単独事業（再生可能エネルギー、</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公共</a:t>
            </a:r>
            <a:endPar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施設等の</a:t>
            </a:r>
            <a:r>
              <a:rPr lang="en-US" altLang="ja-JP"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ZEB</a:t>
            </a:r>
            <a:r>
              <a:rPr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化</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、省エネルギー、電動車）</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実施期間</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　令和</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12</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年度まで</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起債充当率</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90</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交付税措置</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30</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50</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公共施設等の</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ZEB</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化は</a:t>
            </a:r>
            <a:r>
              <a:rPr lang="en-US" altLang="ja-JP" sz="1200" dirty="0">
                <a:latin typeface="Meiryo UI" panose="020B0604030504040204" pitchFamily="50" charset="-128"/>
                <a:ea typeface="Meiryo UI" panose="020B0604030504040204" pitchFamily="50" charset="-128"/>
                <a:cs typeface="Meiryo UI" panose="020B0604030504040204" pitchFamily="50" charset="-128"/>
              </a:rPr>
              <a:t>50</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矢印: 五方向 11">
            <a:extLst>
              <a:ext uri="{FF2B5EF4-FFF2-40B4-BE49-F238E27FC236}">
                <a16:creationId xmlns:a16="http://schemas.microsoft.com/office/drawing/2014/main" id="{7CA465D4-93F5-43C5-ADB2-55B87A6B10DA}"/>
              </a:ext>
            </a:extLst>
          </p:cNvPr>
          <p:cNvSpPr/>
          <p:nvPr/>
        </p:nvSpPr>
        <p:spPr>
          <a:xfrm>
            <a:off x="179511" y="3162352"/>
            <a:ext cx="8784977" cy="360040"/>
          </a:xfrm>
          <a:prstGeom prst="homePlate">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latin typeface="Meiryo UI" panose="020B0604030504040204" pitchFamily="50" charset="-128"/>
                <a:ea typeface="Meiryo UI" panose="020B0604030504040204" pitchFamily="50" charset="-128"/>
              </a:rPr>
              <a:t>　西大阪</a:t>
            </a:r>
            <a:r>
              <a:rPr kumimoji="1" lang="ja-JP" altLang="en-US" sz="1500" b="1" dirty="0">
                <a:latin typeface="Meiryo UI" panose="020B0604030504040204" pitchFamily="50" charset="-128"/>
                <a:ea typeface="Meiryo UI" panose="020B0604030504040204" pitchFamily="50" charset="-128"/>
              </a:rPr>
              <a:t>治水</a:t>
            </a:r>
            <a:r>
              <a:rPr kumimoji="1" lang="ja-JP" altLang="en-US" sz="1400" b="1" dirty="0">
                <a:latin typeface="Meiryo UI" panose="020B0604030504040204" pitchFamily="50" charset="-128"/>
                <a:ea typeface="Meiryo UI" panose="020B0604030504040204" pitchFamily="50" charset="-128"/>
              </a:rPr>
              <a:t>事務所について</a:t>
            </a:r>
          </a:p>
        </p:txBody>
      </p:sp>
      <p:sp>
        <p:nvSpPr>
          <p:cNvPr id="13" name="正方形/長方形 12">
            <a:extLst>
              <a:ext uri="{FF2B5EF4-FFF2-40B4-BE49-F238E27FC236}">
                <a16:creationId xmlns:a16="http://schemas.microsoft.com/office/drawing/2014/main" id="{C209BC91-3764-4755-886F-6E04E4E6E483}"/>
              </a:ext>
            </a:extLst>
          </p:cNvPr>
          <p:cNvSpPr/>
          <p:nvPr/>
        </p:nvSpPr>
        <p:spPr>
          <a:xfrm>
            <a:off x="179511" y="3522392"/>
            <a:ext cx="8784977" cy="607602"/>
          </a:xfrm>
          <a:prstGeom prst="rect">
            <a:avLst/>
          </a:prstGeom>
          <a:ln>
            <a:solidFill>
              <a:schemeClr val="tx1"/>
            </a:solidFill>
          </a:ln>
        </p:spPr>
        <p:txBody>
          <a:bodyPr wrap="square">
            <a:spAutoFit/>
          </a:bodyPr>
          <a:lstStyle/>
          <a:p>
            <a:pPr>
              <a:lnSpc>
                <a:spcPct val="150000"/>
              </a:lnSpc>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○大阪市内の河川や水門等防災施設の整備や維持管理、水辺のにぎわいづくりなどの業務を行っている</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pPr>
            <a:r>
              <a:rPr lang="ja-JP" altLang="en-US" sz="1200" dirty="0">
                <a:latin typeface="Meiryo UI" panose="020B0604030504040204" pitchFamily="50" charset="-128"/>
                <a:ea typeface="Meiryo UI" panose="020B0604030504040204" pitchFamily="50" charset="-128"/>
                <a:cs typeface="Meiryo UI" panose="020B0604030504040204" pitchFamily="50" charset="-128"/>
              </a:rPr>
              <a:t>○竣工から</a:t>
            </a:r>
            <a:r>
              <a:rPr lang="en-US" altLang="ja-JP" sz="1200" b="1" dirty="0">
                <a:latin typeface="Meiryo UI" panose="020B0604030504040204" pitchFamily="50" charset="-128"/>
                <a:ea typeface="Meiryo UI" panose="020B0604030504040204" pitchFamily="50" charset="-128"/>
                <a:cs typeface="Meiryo UI" panose="020B0604030504040204" pitchFamily="50" charset="-128"/>
              </a:rPr>
              <a:t>15</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年以上経過</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し、</a:t>
            </a: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空調機器等が更新時期</a:t>
            </a:r>
            <a:r>
              <a:rPr lang="ja-JP" altLang="en-US" sz="1200" dirty="0">
                <a:latin typeface="Meiryo UI" panose="020B0604030504040204" pitchFamily="50" charset="-128"/>
                <a:ea typeface="Meiryo UI" panose="020B0604030504040204" pitchFamily="50" charset="-128"/>
                <a:cs typeface="Meiryo UI" panose="020B0604030504040204" pitchFamily="50" charset="-128"/>
              </a:rPr>
              <a:t>を迎えている</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16" name="グラフィックス 15" descr="電球 単色塗りつぶし">
            <a:extLst>
              <a:ext uri="{FF2B5EF4-FFF2-40B4-BE49-F238E27FC236}">
                <a16:creationId xmlns:a16="http://schemas.microsoft.com/office/drawing/2014/main" id="{ABCA97D9-3019-4450-84D9-D97D70A90E6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005" y="4255708"/>
            <a:ext cx="556817" cy="556817"/>
          </a:xfrm>
          <a:prstGeom prst="rect">
            <a:avLst/>
          </a:prstGeom>
        </p:spPr>
      </p:pic>
      <p:sp>
        <p:nvSpPr>
          <p:cNvPr id="19" name="正方形/長方形 18">
            <a:extLst>
              <a:ext uri="{FF2B5EF4-FFF2-40B4-BE49-F238E27FC236}">
                <a16:creationId xmlns:a16="http://schemas.microsoft.com/office/drawing/2014/main" id="{9DA927FC-9004-4DA6-85A4-7E984D6C99BD}"/>
              </a:ext>
            </a:extLst>
          </p:cNvPr>
          <p:cNvSpPr/>
          <p:nvPr/>
        </p:nvSpPr>
        <p:spPr>
          <a:xfrm>
            <a:off x="1444822" y="4251536"/>
            <a:ext cx="6367538" cy="489493"/>
          </a:xfrm>
          <a:prstGeom prst="rect">
            <a:avLst/>
          </a:prstGeom>
          <a:ln>
            <a:noFill/>
          </a:ln>
        </p:spPr>
        <p:txBody>
          <a:bodyPr wrap="square">
            <a:spAutoFit/>
          </a:bodyPr>
          <a:lstStyle/>
          <a:p>
            <a:pPr>
              <a:lnSpc>
                <a:spcPct val="150000"/>
              </a:lnSpc>
            </a:pP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民間のノウハウを活用する</a:t>
            </a:r>
            <a:r>
              <a:rPr lang="en-US" altLang="ja-JP" sz="200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2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　既存</a:t>
            </a:r>
            <a:r>
              <a:rPr lang="en-US" altLang="ja-JP" sz="2000" b="1" dirty="0">
                <a:latin typeface="Meiryo UI" panose="020B0604030504040204" pitchFamily="50" charset="-128"/>
                <a:ea typeface="Meiryo UI" panose="020B0604030504040204" pitchFamily="50" charset="-128"/>
                <a:cs typeface="Meiryo UI" panose="020B0604030504040204" pitchFamily="50" charset="-128"/>
              </a:rPr>
              <a:t>ZEB</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化改修</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23" name="図 22">
            <a:extLst>
              <a:ext uri="{FF2B5EF4-FFF2-40B4-BE49-F238E27FC236}">
                <a16:creationId xmlns:a16="http://schemas.microsoft.com/office/drawing/2014/main" id="{33F3D849-4348-4161-BF65-95EE67569311}"/>
              </a:ext>
            </a:extLst>
          </p:cNvPr>
          <p:cNvPicPr>
            <a:picLocks noChangeAspect="1"/>
          </p:cNvPicPr>
          <p:nvPr/>
        </p:nvPicPr>
        <p:blipFill rotWithShape="1">
          <a:blip r:embed="rId4"/>
          <a:srcRect l="47311" t="66351" r="36791" b="20044"/>
          <a:stretch/>
        </p:blipFill>
        <p:spPr>
          <a:xfrm>
            <a:off x="5997117" y="5226275"/>
            <a:ext cx="2967371" cy="1587101"/>
          </a:xfrm>
          <a:prstGeom prst="rect">
            <a:avLst/>
          </a:prstGeom>
        </p:spPr>
      </p:pic>
      <p:pic>
        <p:nvPicPr>
          <p:cNvPr id="24" name="図 23">
            <a:extLst>
              <a:ext uri="{FF2B5EF4-FFF2-40B4-BE49-F238E27FC236}">
                <a16:creationId xmlns:a16="http://schemas.microsoft.com/office/drawing/2014/main" id="{7ADC3C79-6533-45ED-B90E-E1F0A9ADAF76}"/>
              </a:ext>
            </a:extLst>
          </p:cNvPr>
          <p:cNvPicPr>
            <a:picLocks noChangeAspect="1"/>
          </p:cNvPicPr>
          <p:nvPr/>
        </p:nvPicPr>
        <p:blipFill rotWithShape="1">
          <a:blip r:embed="rId4"/>
          <a:srcRect l="17524" t="66351" r="53505" b="21350"/>
          <a:stretch/>
        </p:blipFill>
        <p:spPr>
          <a:xfrm>
            <a:off x="179510" y="5336990"/>
            <a:ext cx="5518437" cy="1464198"/>
          </a:xfrm>
          <a:prstGeom prst="rect">
            <a:avLst/>
          </a:prstGeom>
        </p:spPr>
      </p:pic>
      <p:sp>
        <p:nvSpPr>
          <p:cNvPr id="25" name="正方形/長方形 24">
            <a:extLst>
              <a:ext uri="{FF2B5EF4-FFF2-40B4-BE49-F238E27FC236}">
                <a16:creationId xmlns:a16="http://schemas.microsoft.com/office/drawing/2014/main" id="{A6C7ACC2-79E2-43C4-AF96-A4F0D03020A7}"/>
              </a:ext>
            </a:extLst>
          </p:cNvPr>
          <p:cNvSpPr/>
          <p:nvPr/>
        </p:nvSpPr>
        <p:spPr>
          <a:xfrm>
            <a:off x="113411" y="4863479"/>
            <a:ext cx="8893982" cy="294376"/>
          </a:xfrm>
          <a:prstGeom prst="rect">
            <a:avLst/>
          </a:prstGeom>
          <a:solidFill>
            <a:srgbClr val="00B050"/>
          </a:solidFill>
          <a:ln>
            <a:noFill/>
          </a:ln>
        </p:spPr>
        <p:style>
          <a:lnRef idx="2">
            <a:schemeClr val="dk1">
              <a:shade val="50000"/>
            </a:schemeClr>
          </a:lnRef>
          <a:fillRef idx="1">
            <a:schemeClr val="dk1"/>
          </a:fillRef>
          <a:effectRef idx="0">
            <a:schemeClr val="dk1"/>
          </a:effectRef>
          <a:fontRef idx="minor">
            <a:schemeClr val="lt1"/>
          </a:fontRef>
        </p:style>
        <p:txBody>
          <a:bodyPr wrap="square" tIns="0" anchor="ctr" anchorCtr="0">
            <a:spAutoFit/>
          </a:bodyPr>
          <a:lstStyle/>
          <a:p>
            <a:pPr algn="ctr">
              <a:lnSpc>
                <a:spcPct val="150000"/>
              </a:lnSpc>
            </a:pPr>
            <a:r>
              <a:rPr lang="en-US" altLang="ja-JP" sz="1250" b="1"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1250" b="1" dirty="0">
                <a:latin typeface="Meiryo UI" panose="020B0604030504040204" pitchFamily="50" charset="-128"/>
                <a:ea typeface="Meiryo UI" panose="020B0604030504040204" pitchFamily="50" charset="-128"/>
                <a:cs typeface="Meiryo UI" panose="020B0604030504040204" pitchFamily="50" charset="-128"/>
              </a:rPr>
              <a:t>で民間提案を活用した省エネ化！ 府として初の既存</a:t>
            </a:r>
            <a:r>
              <a:rPr lang="en-US" altLang="ja-JP" sz="1250" b="1" dirty="0">
                <a:latin typeface="Meiryo UI" panose="020B0604030504040204" pitchFamily="50" charset="-128"/>
                <a:ea typeface="Meiryo UI" panose="020B0604030504040204" pitchFamily="50" charset="-128"/>
                <a:cs typeface="Meiryo UI" panose="020B0604030504040204" pitchFamily="50" charset="-128"/>
              </a:rPr>
              <a:t>ZEB</a:t>
            </a:r>
            <a:r>
              <a:rPr lang="ja-JP" altLang="en-US" sz="1250" b="1" dirty="0">
                <a:latin typeface="Meiryo UI" panose="020B0604030504040204" pitchFamily="50" charset="-128"/>
                <a:ea typeface="Meiryo UI" panose="020B0604030504040204" pitchFamily="50" charset="-128"/>
                <a:cs typeface="Meiryo UI" panose="020B0604030504040204" pitchFamily="50" charset="-128"/>
              </a:rPr>
              <a:t>化改修の実現！ 脱炭素化事業債の活用による費用負担の低減！</a:t>
            </a:r>
            <a:endParaRPr lang="en-US" altLang="ja-JP" sz="1250" b="1"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362142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コネクタ 4">
            <a:extLst>
              <a:ext uri="{FF2B5EF4-FFF2-40B4-BE49-F238E27FC236}">
                <a16:creationId xmlns:a16="http://schemas.microsoft.com/office/drawing/2014/main" id="{83712D69-48C5-47A9-B9FB-A4C562EE190D}"/>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6" name="正方形/長方形 5">
            <a:extLst>
              <a:ext uri="{FF2B5EF4-FFF2-40B4-BE49-F238E27FC236}">
                <a16:creationId xmlns:a16="http://schemas.microsoft.com/office/drawing/2014/main" id="{AA49E8FC-9792-4C34-B9A1-B70A1EE78BFA}"/>
              </a:ext>
            </a:extLst>
          </p:cNvPr>
          <p:cNvSpPr/>
          <p:nvPr/>
        </p:nvSpPr>
        <p:spPr>
          <a:xfrm>
            <a:off x="86106" y="36164"/>
            <a:ext cx="772625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18.</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既存</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ZEB</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化</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BELS</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評価書</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 name="直線コネクタ 6">
            <a:extLst>
              <a:ext uri="{FF2B5EF4-FFF2-40B4-BE49-F238E27FC236}">
                <a16:creationId xmlns:a16="http://schemas.microsoft.com/office/drawing/2014/main" id="{25ECEDA7-0F6D-4AA1-A1AB-9EFF59CE3BF6}"/>
              </a:ext>
            </a:extLst>
          </p:cNvPr>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pic>
        <p:nvPicPr>
          <p:cNvPr id="20" name="図 19">
            <a:extLst>
              <a:ext uri="{FF2B5EF4-FFF2-40B4-BE49-F238E27FC236}">
                <a16:creationId xmlns:a16="http://schemas.microsoft.com/office/drawing/2014/main" id="{045CFB2B-99F8-4E45-A10B-7AF3E017AE3D}"/>
              </a:ext>
            </a:extLst>
          </p:cNvPr>
          <p:cNvPicPr>
            <a:picLocks noChangeAspect="1"/>
          </p:cNvPicPr>
          <p:nvPr/>
        </p:nvPicPr>
        <p:blipFill rotWithShape="1">
          <a:blip r:embed="rId3"/>
          <a:srcRect r="1340"/>
          <a:stretch/>
        </p:blipFill>
        <p:spPr>
          <a:xfrm>
            <a:off x="218469" y="1033785"/>
            <a:ext cx="8752686" cy="4915491"/>
          </a:xfrm>
          <a:prstGeom prst="rect">
            <a:avLst/>
          </a:prstGeom>
        </p:spPr>
      </p:pic>
      <p:sp>
        <p:nvSpPr>
          <p:cNvPr id="21" name="スライド番号プレースホルダー 1">
            <a:extLst>
              <a:ext uri="{FF2B5EF4-FFF2-40B4-BE49-F238E27FC236}">
                <a16:creationId xmlns:a16="http://schemas.microsoft.com/office/drawing/2014/main" id="{B8619D7E-6614-4DBE-89AE-8398F65112F4}"/>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z="1800" smtClean="0">
                <a:solidFill>
                  <a:schemeClr val="tx1"/>
                </a:solidFill>
                <a:latin typeface="Meiryo UI" panose="020B0604030504040204" pitchFamily="50" charset="-128"/>
                <a:ea typeface="Meiryo UI" panose="020B0604030504040204" pitchFamily="50" charset="-128"/>
              </a:rPr>
              <a:t>37</a:t>
            </a:fld>
            <a:endParaRPr kumimoji="1" lang="ja-JP" altLang="en-US" dirty="0">
              <a:solidFill>
                <a:schemeClr val="tx1"/>
              </a:solidFill>
              <a:latin typeface="Meiryo UI" panose="020B0604030504040204" pitchFamily="50" charset="-128"/>
              <a:ea typeface="Meiryo UI" panose="020B0604030504040204" pitchFamily="50" charset="-128"/>
            </a:endParaRPr>
          </a:p>
        </p:txBody>
      </p:sp>
      <p:sp>
        <p:nvSpPr>
          <p:cNvPr id="22" name="正方形/長方形 21">
            <a:extLst>
              <a:ext uri="{FF2B5EF4-FFF2-40B4-BE49-F238E27FC236}">
                <a16:creationId xmlns:a16="http://schemas.microsoft.com/office/drawing/2014/main" id="{B0E26465-506E-4296-B8B5-79B37564DFE2}"/>
              </a:ext>
            </a:extLst>
          </p:cNvPr>
          <p:cNvSpPr/>
          <p:nvPr/>
        </p:nvSpPr>
        <p:spPr>
          <a:xfrm>
            <a:off x="3851920" y="4941168"/>
            <a:ext cx="936104" cy="7703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D3C72D9F-C2E5-4F96-8D0A-5C628621D2AC}"/>
              </a:ext>
            </a:extLst>
          </p:cNvPr>
          <p:cNvSpPr/>
          <p:nvPr/>
        </p:nvSpPr>
        <p:spPr>
          <a:xfrm>
            <a:off x="250632" y="4774002"/>
            <a:ext cx="1873095" cy="4320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77062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線コネクタ 16"/>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8" name="正方形/長方形 17"/>
          <p:cNvSpPr/>
          <p:nvPr/>
        </p:nvSpPr>
        <p:spPr>
          <a:xfrm>
            <a:off x="86106" y="36164"/>
            <a:ext cx="772625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19.</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令和８年度の公募について</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0" name="直線コネクタ 19"/>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21" name="サブタイトル 2">
            <a:extLst>
              <a:ext uri="{FF2B5EF4-FFF2-40B4-BE49-F238E27FC236}">
                <a16:creationId xmlns:a16="http://schemas.microsoft.com/office/drawing/2014/main" id="{4A4A0D8B-88E9-45EE-BFDB-81B198075CDA}"/>
              </a:ext>
            </a:extLst>
          </p:cNvPr>
          <p:cNvSpPr txBox="1">
            <a:spLocks/>
          </p:cNvSpPr>
          <p:nvPr/>
        </p:nvSpPr>
        <p:spPr bwMode="auto">
          <a:xfrm>
            <a:off x="157532" y="696891"/>
            <a:ext cx="5350572" cy="446192"/>
          </a:xfrm>
          <a:prstGeom prst="rect">
            <a:avLst/>
          </a:prstGeom>
          <a:solidFill>
            <a:srgbClr val="00B050"/>
          </a:solidFill>
          <a:ln w="19050">
            <a:solidFill>
              <a:schemeClr val="tx2"/>
            </a:solidFill>
            <a:miter lim="800000"/>
            <a:headEnd/>
            <a:tailEnd/>
          </a:ln>
          <a:effectLst/>
        </p:spPr>
        <p:txBody>
          <a:bodyPr wrap="square" lIns="0" tIns="216000" rIns="0" bIns="0"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lnSpc>
                <a:spcPts val="1500"/>
              </a:lnSpc>
              <a:buNone/>
              <a:tabLst>
                <a:tab pos="4749800" algn="l"/>
              </a:tabLst>
              <a:defRPr/>
            </a:pPr>
            <a:r>
              <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府立学校</a:t>
            </a:r>
            <a:r>
              <a:rPr kumimoji="0" lang="en-US" altLang="ja-JP"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30</a:t>
            </a:r>
            <a:r>
              <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校</a:t>
            </a:r>
            <a:r>
              <a:rPr kumimoji="0" lang="ja-JP" altLang="en-US" sz="18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（高等学校・支援学校等）</a:t>
            </a:r>
            <a:endPar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sp>
        <p:nvSpPr>
          <p:cNvPr id="30" name="スライド番号プレースホルダー 1">
            <a:extLst>
              <a:ext uri="{FF2B5EF4-FFF2-40B4-BE49-F238E27FC236}">
                <a16:creationId xmlns:a16="http://schemas.microsoft.com/office/drawing/2014/main" id="{830DA191-0093-481F-979A-343CACC5721F}"/>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z="1800" smtClean="0">
                <a:solidFill>
                  <a:schemeClr val="tx1"/>
                </a:solidFill>
                <a:latin typeface="Meiryo UI" panose="020B0604030504040204" pitchFamily="50" charset="-128"/>
                <a:ea typeface="Meiryo UI" panose="020B0604030504040204" pitchFamily="50" charset="-128"/>
              </a:rPr>
              <a:t>38</a:t>
            </a:fld>
            <a:endParaRPr kumimoji="1" lang="ja-JP" altLang="en-US" dirty="0">
              <a:solidFill>
                <a:schemeClr val="tx1"/>
              </a:solidFill>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72E18368-67D6-4CAD-8904-338021768E41}"/>
              </a:ext>
            </a:extLst>
          </p:cNvPr>
          <p:cNvSpPr txBox="1"/>
          <p:nvPr/>
        </p:nvSpPr>
        <p:spPr>
          <a:xfrm>
            <a:off x="5148064" y="87596"/>
            <a:ext cx="3381890" cy="400110"/>
          </a:xfrm>
          <a:prstGeom prst="rect">
            <a:avLst/>
          </a:prstGeom>
          <a:noFill/>
        </p:spPr>
        <p:txBody>
          <a:bodyPr wrap="square" rtlCol="0">
            <a:spAutoFit/>
          </a:bodyPr>
          <a:lstStyle/>
          <a:p>
            <a:r>
              <a:rPr lang="ja-JP" altLang="en-US" sz="2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b="1" dirty="0">
                <a:latin typeface="Meiryo UI" panose="020B0604030504040204" pitchFamily="50" charset="-128"/>
                <a:ea typeface="Meiryo UI" panose="020B0604030504040204" pitchFamily="50" charset="-128"/>
                <a:cs typeface="Meiryo UI" panose="020B0604030504040204" pitchFamily="50" charset="-128"/>
              </a:rPr>
              <a:t>令和９年度契約、工事完了</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正方形/長方形 23">
            <a:extLst>
              <a:ext uri="{FF2B5EF4-FFF2-40B4-BE49-F238E27FC236}">
                <a16:creationId xmlns:a16="http://schemas.microsoft.com/office/drawing/2014/main" id="{FFC3073E-5964-4E02-B4CE-B3790C3850E4}"/>
              </a:ext>
            </a:extLst>
          </p:cNvPr>
          <p:cNvSpPr/>
          <p:nvPr/>
        </p:nvSpPr>
        <p:spPr>
          <a:xfrm>
            <a:off x="5702056" y="705252"/>
            <a:ext cx="3262432" cy="369332"/>
          </a:xfrm>
          <a:prstGeom prst="rect">
            <a:avLst/>
          </a:prstGeom>
        </p:spPr>
        <p:txBody>
          <a:bodyPr wrap="none">
            <a:spAutoFit/>
          </a:bodyPr>
          <a:lstStyle/>
          <a:p>
            <a:r>
              <a:rPr lang="en-US" altLang="ja-JP" dirty="0">
                <a:latin typeface="BIZ UDPゴシック" panose="020B0400000000000000" pitchFamily="50" charset="-128"/>
                <a:ea typeface="BIZ UDPゴシック" panose="020B0400000000000000" pitchFamily="50" charset="-128"/>
                <a:cs typeface="Meiryo UI" pitchFamily="50" charset="-128"/>
              </a:rPr>
              <a:t>【</a:t>
            </a:r>
            <a:r>
              <a:rPr lang="ja-JP" altLang="en-US" dirty="0">
                <a:latin typeface="BIZ UDPゴシック" panose="020B0400000000000000" pitchFamily="50" charset="-128"/>
                <a:ea typeface="BIZ UDPゴシック" panose="020B0400000000000000" pitchFamily="50" charset="-128"/>
                <a:cs typeface="Meiryo UI" pitchFamily="50" charset="-128"/>
              </a:rPr>
              <a:t>所管課</a:t>
            </a:r>
            <a:r>
              <a:rPr lang="en-US" altLang="ja-JP" dirty="0">
                <a:latin typeface="BIZ UDPゴシック" panose="020B0400000000000000" pitchFamily="50" charset="-128"/>
                <a:ea typeface="BIZ UDPゴシック" panose="020B0400000000000000" pitchFamily="50" charset="-128"/>
                <a:cs typeface="Meiryo UI" pitchFamily="50" charset="-128"/>
              </a:rPr>
              <a:t>】</a:t>
            </a:r>
            <a:r>
              <a:rPr lang="ja-JP" altLang="en-US" dirty="0">
                <a:latin typeface="BIZ UDPゴシック" panose="020B0400000000000000" pitchFamily="50" charset="-128"/>
                <a:ea typeface="BIZ UDPゴシック" panose="020B0400000000000000" pitchFamily="50" charset="-128"/>
                <a:cs typeface="Meiryo UI" pitchFamily="50" charset="-128"/>
              </a:rPr>
              <a:t>　教育庁　施設財務課</a:t>
            </a:r>
            <a:endParaRPr lang="en-US" altLang="ja-JP" dirty="0">
              <a:latin typeface="BIZ UDPゴシック" panose="020B0400000000000000" pitchFamily="50" charset="-128"/>
              <a:ea typeface="BIZ UDPゴシック" panose="020B0400000000000000" pitchFamily="50" charset="-128"/>
              <a:cs typeface="Meiryo UI" pitchFamily="50" charset="-128"/>
            </a:endParaRPr>
          </a:p>
        </p:txBody>
      </p:sp>
      <p:cxnSp>
        <p:nvCxnSpPr>
          <p:cNvPr id="2" name="直線コネクタ 1">
            <a:extLst>
              <a:ext uri="{FF2B5EF4-FFF2-40B4-BE49-F238E27FC236}">
                <a16:creationId xmlns:a16="http://schemas.microsoft.com/office/drawing/2014/main" id="{98BD3AB4-B48F-C76D-36F9-237433053274}"/>
              </a:ext>
            </a:extLst>
          </p:cNvPr>
          <p:cNvCxnSpPr/>
          <p:nvPr/>
        </p:nvCxnSpPr>
        <p:spPr>
          <a:xfrm>
            <a:off x="4427984" y="1233889"/>
            <a:ext cx="0" cy="5472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 name="サブタイトル 2">
            <a:extLst>
              <a:ext uri="{FF2B5EF4-FFF2-40B4-BE49-F238E27FC236}">
                <a16:creationId xmlns:a16="http://schemas.microsoft.com/office/drawing/2014/main" id="{A45B0249-B1B7-782D-1829-9543330D262D}"/>
              </a:ext>
            </a:extLst>
          </p:cNvPr>
          <p:cNvSpPr txBox="1">
            <a:spLocks/>
          </p:cNvSpPr>
          <p:nvPr/>
        </p:nvSpPr>
        <p:spPr bwMode="auto">
          <a:xfrm>
            <a:off x="124526" y="1268760"/>
            <a:ext cx="4231450" cy="360040"/>
          </a:xfrm>
          <a:prstGeom prst="rect">
            <a:avLst/>
          </a:prstGeom>
          <a:solidFill>
            <a:schemeClr val="accent1"/>
          </a:solidFill>
          <a:ln w="19050">
            <a:solidFill>
              <a:schemeClr val="tx2"/>
            </a:solidFill>
            <a:miter lim="800000"/>
            <a:headEnd/>
            <a:tailEnd/>
          </a:ln>
          <a:effectLst/>
        </p:spPr>
        <p:txBody>
          <a:bodyPr wrap="square" lIns="0" tIns="0" rIns="0" bIns="0"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spcBef>
                <a:spcPts val="0"/>
              </a:spcBef>
              <a:buNone/>
              <a:tabLst>
                <a:tab pos="4749800" algn="l"/>
              </a:tabLst>
              <a:defRPr/>
            </a:pPr>
            <a:r>
              <a:rPr kumimoji="0" lang="ja-JP" altLang="en-US" sz="1800" b="1" kern="0" dirty="0">
                <a:solidFill>
                  <a:prstClr val="white"/>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cs typeface="メイリオ" pitchFamily="50" charset="-128"/>
              </a:rPr>
              <a:t> 大阪府立いちりつ高等学校</a:t>
            </a:r>
          </a:p>
        </p:txBody>
      </p:sp>
      <p:sp>
        <p:nvSpPr>
          <p:cNvPr id="5" name="正方形/長方形 4">
            <a:extLst>
              <a:ext uri="{FF2B5EF4-FFF2-40B4-BE49-F238E27FC236}">
                <a16:creationId xmlns:a16="http://schemas.microsoft.com/office/drawing/2014/main" id="{DE57930A-E089-9F12-D734-A1B55C85A960}"/>
              </a:ext>
            </a:extLst>
          </p:cNvPr>
          <p:cNvSpPr/>
          <p:nvPr/>
        </p:nvSpPr>
        <p:spPr>
          <a:xfrm>
            <a:off x="167880" y="1733034"/>
            <a:ext cx="4332111" cy="3123932"/>
          </a:xfrm>
          <a:prstGeom prst="rect">
            <a:avLst/>
          </a:prstGeom>
        </p:spPr>
        <p:txBody>
          <a:bodyPr wrap="square">
            <a:spAutoFit/>
          </a:bodyPr>
          <a:lstStyle/>
          <a:p>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所在地</a:t>
            </a:r>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　</a:t>
            </a:r>
            <a:r>
              <a:rPr lang="zh-CN" altLang="en-US" sz="1400" dirty="0">
                <a:latin typeface="BIZ UDPゴシック" panose="020B0400000000000000" pitchFamily="50" charset="-128"/>
                <a:ea typeface="BIZ UDPゴシック" panose="020B0400000000000000" pitchFamily="50" charset="-128"/>
              </a:rPr>
              <a:t>枚方市北中振２丁目</a:t>
            </a:r>
            <a:endParaRPr lang="en-US" altLang="zh-CN" sz="1400" dirty="0">
              <a:latin typeface="BIZ UDPゴシック" panose="020B0400000000000000" pitchFamily="50" charset="-128"/>
              <a:ea typeface="BIZ UDPゴシック" panose="020B0400000000000000" pitchFamily="50" charset="-128"/>
            </a:endParaRPr>
          </a:p>
          <a:p>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施設概要</a:t>
            </a:r>
            <a:r>
              <a:rPr lang="en-US" altLang="ja-JP" sz="1400" dirty="0">
                <a:latin typeface="BIZ UDPゴシック" panose="020B0400000000000000" pitchFamily="50" charset="-128"/>
                <a:ea typeface="BIZ UDPゴシック" panose="020B0400000000000000" pitchFamily="50" charset="-128"/>
                <a:cs typeface="Meiryo UI" pitchFamily="50" charset="-128"/>
              </a:rPr>
              <a:t>】</a:t>
            </a:r>
          </a:p>
          <a:p>
            <a:r>
              <a:rPr lang="ja-JP" altLang="en-US" sz="1400" dirty="0">
                <a:latin typeface="BIZ UDPゴシック" panose="020B0400000000000000" pitchFamily="50" charset="-128"/>
                <a:ea typeface="BIZ UDPゴシック" panose="020B0400000000000000" pitchFamily="50" charset="-128"/>
                <a:cs typeface="Meiryo UI" pitchFamily="50" charset="-128"/>
              </a:rPr>
              <a:t>　建　 年：昭和３３年他</a:t>
            </a:r>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r>
              <a:rPr lang="ja-JP" altLang="en-US" sz="1400" dirty="0">
                <a:latin typeface="BIZ UDPゴシック" panose="020B0400000000000000" pitchFamily="50" charset="-128"/>
                <a:ea typeface="BIZ UDPゴシック" panose="020B0400000000000000" pitchFamily="50" charset="-128"/>
                <a:cs typeface="Meiryo UI" pitchFamily="50" charset="-128"/>
              </a:rPr>
              <a:t>　延面積：</a:t>
            </a:r>
            <a:r>
              <a:rPr lang="en-US" altLang="ja-JP" sz="1400" dirty="0">
                <a:latin typeface="BIZ UDPゴシック" panose="020B0400000000000000" pitchFamily="50" charset="-128"/>
                <a:ea typeface="BIZ UDPゴシック" panose="020B0400000000000000" pitchFamily="50" charset="-128"/>
                <a:cs typeface="Meiryo UI" pitchFamily="50" charset="-128"/>
              </a:rPr>
              <a:t>10957.42 </a:t>
            </a:r>
            <a:r>
              <a:rPr lang="ja-JP" altLang="en-US" sz="1400" dirty="0">
                <a:latin typeface="BIZ UDPゴシック" panose="020B0400000000000000" pitchFamily="50" charset="-128"/>
                <a:ea typeface="BIZ UDPゴシック" panose="020B0400000000000000" pitchFamily="50" charset="-128"/>
                <a:cs typeface="Meiryo UI" pitchFamily="50" charset="-128"/>
              </a:rPr>
              <a:t>平方メートル　（敷地内合計）</a:t>
            </a:r>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r>
              <a:rPr lang="ja-JP" altLang="en-US" sz="1400" dirty="0">
                <a:latin typeface="BIZ UDPゴシック" panose="020B0400000000000000" pitchFamily="50" charset="-128"/>
                <a:ea typeface="BIZ UDPゴシック" panose="020B0400000000000000" pitchFamily="50" charset="-128"/>
                <a:cs typeface="Meiryo UI" pitchFamily="50" charset="-128"/>
              </a:rPr>
              <a:t>　構　 造：</a:t>
            </a:r>
            <a:r>
              <a:rPr lang="en-US" altLang="zh-TW" sz="1400" dirty="0">
                <a:latin typeface="BIZ UDPゴシック" panose="020B0400000000000000" pitchFamily="50" charset="-128"/>
                <a:ea typeface="BIZ UDPゴシック" panose="020B0400000000000000" pitchFamily="50" charset="-128"/>
                <a:cs typeface="Meiryo UI" pitchFamily="50" charset="-128"/>
              </a:rPr>
              <a:t>RC</a:t>
            </a:r>
            <a:r>
              <a:rPr lang="zh-TW" altLang="en-US" sz="1400" dirty="0">
                <a:latin typeface="BIZ UDPゴシック" panose="020B0400000000000000" pitchFamily="50" charset="-128"/>
                <a:ea typeface="BIZ UDPゴシック" panose="020B0400000000000000" pitchFamily="50" charset="-128"/>
                <a:cs typeface="Meiryo UI" pitchFamily="50" charset="-128"/>
              </a:rPr>
              <a:t>造／地上</a:t>
            </a:r>
            <a:r>
              <a:rPr lang="ja-JP" altLang="en-US" sz="1400" dirty="0">
                <a:latin typeface="BIZ UDPゴシック" panose="020B0400000000000000" pitchFamily="50" charset="-128"/>
                <a:ea typeface="BIZ UDPゴシック" panose="020B0400000000000000" pitchFamily="50" charset="-128"/>
                <a:cs typeface="Meiryo UI" pitchFamily="50" charset="-128"/>
              </a:rPr>
              <a:t>３</a:t>
            </a:r>
            <a:r>
              <a:rPr lang="zh-TW" altLang="en-US" sz="1400" dirty="0">
                <a:latin typeface="BIZ UDPゴシック" panose="020B0400000000000000" pitchFamily="50" charset="-128"/>
                <a:ea typeface="BIZ UDPゴシック" panose="020B0400000000000000" pitchFamily="50" charset="-128"/>
                <a:cs typeface="Meiryo UI" pitchFamily="50" charset="-128"/>
              </a:rPr>
              <a:t>階　他</a:t>
            </a:r>
            <a:endParaRPr lang="en-US" altLang="zh-TW" sz="1400" dirty="0">
              <a:latin typeface="BIZ UDPゴシック" panose="020B0400000000000000" pitchFamily="50" charset="-128"/>
              <a:ea typeface="BIZ UDPゴシック" panose="020B0400000000000000" pitchFamily="50" charset="-128"/>
              <a:cs typeface="Meiryo UI" pitchFamily="50" charset="-128"/>
            </a:endParaRPr>
          </a:p>
          <a:p>
            <a:pPr>
              <a:spcBef>
                <a:spcPts val="600"/>
              </a:spcBef>
            </a:pPr>
            <a:r>
              <a:rPr lang="ja-JP" altLang="en-US" sz="1400" dirty="0">
                <a:latin typeface="BIZ UDPゴシック" panose="020B0400000000000000" pitchFamily="50" charset="-128"/>
                <a:ea typeface="BIZ UDPゴシック" panose="020B0400000000000000" pitchFamily="50" charset="-128"/>
                <a:cs typeface="Meiryo UI" pitchFamily="50" charset="-128"/>
              </a:rPr>
              <a:t>　光熱水費：約</a:t>
            </a:r>
            <a:r>
              <a:rPr lang="en-US" altLang="ja-JP" sz="1400" dirty="0">
                <a:latin typeface="BIZ UDPゴシック" panose="020B0400000000000000" pitchFamily="50" charset="-128"/>
                <a:ea typeface="BIZ UDPゴシック" panose="020B0400000000000000" pitchFamily="50" charset="-128"/>
                <a:cs typeface="Meiryo UI" pitchFamily="50" charset="-128"/>
              </a:rPr>
              <a:t>1,769</a:t>
            </a:r>
            <a:r>
              <a:rPr lang="ja-JP" altLang="en-US" sz="1400" dirty="0">
                <a:latin typeface="BIZ UDPゴシック" panose="020B0400000000000000" pitchFamily="50" charset="-128"/>
                <a:ea typeface="BIZ UDPゴシック" panose="020B0400000000000000" pitchFamily="50" charset="-128"/>
                <a:cs typeface="Meiryo UI" pitchFamily="50" charset="-128"/>
              </a:rPr>
              <a:t>万円</a:t>
            </a:r>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年</a:t>
            </a:r>
            <a:r>
              <a:rPr lang="en-US" altLang="ja-JP" sz="1400" dirty="0">
                <a:latin typeface="BIZ UDPゴシック" panose="020B0400000000000000" pitchFamily="50" charset="-128"/>
                <a:ea typeface="BIZ UDPゴシック" panose="020B0400000000000000" pitchFamily="50" charset="-128"/>
                <a:cs typeface="Meiryo UI" pitchFamily="50" charset="-128"/>
              </a:rPr>
              <a:t>(R</a:t>
            </a:r>
            <a:r>
              <a:rPr lang="ja-JP" altLang="en-US" sz="1400" dirty="0">
                <a:latin typeface="BIZ UDPゴシック" panose="020B0400000000000000" pitchFamily="50" charset="-128"/>
                <a:ea typeface="BIZ UDPゴシック" panose="020B0400000000000000" pitchFamily="50" charset="-128"/>
                <a:cs typeface="Meiryo UI" pitchFamily="50" charset="-128"/>
              </a:rPr>
              <a:t>７</a:t>
            </a:r>
            <a:r>
              <a:rPr lang="en-US" altLang="ja-JP" sz="1400" dirty="0">
                <a:latin typeface="BIZ UDPゴシック" panose="020B0400000000000000" pitchFamily="50" charset="-128"/>
                <a:ea typeface="BIZ UDPゴシック" panose="020B0400000000000000" pitchFamily="50" charset="-128"/>
                <a:cs typeface="Meiryo UI" pitchFamily="50" charset="-128"/>
              </a:rPr>
              <a:t>) </a:t>
            </a:r>
          </a:p>
          <a:p>
            <a:pPr>
              <a:spcBef>
                <a:spcPts val="1200"/>
              </a:spcBef>
            </a:pPr>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設備概要</a:t>
            </a:r>
            <a:r>
              <a:rPr lang="en-US" altLang="ja-JP" sz="1400" dirty="0">
                <a:latin typeface="BIZ UDPゴシック" panose="020B0400000000000000" pitchFamily="50" charset="-128"/>
                <a:ea typeface="BIZ UDPゴシック" panose="020B0400000000000000" pitchFamily="50" charset="-128"/>
                <a:cs typeface="Meiryo UI" pitchFamily="50" charset="-128"/>
              </a:rPr>
              <a:t>】</a:t>
            </a:r>
          </a:p>
          <a:p>
            <a:r>
              <a:rPr lang="ja-JP" altLang="en-US" sz="1400" dirty="0">
                <a:latin typeface="BIZ UDPゴシック" panose="020B0400000000000000" pitchFamily="50" charset="-128"/>
                <a:ea typeface="BIZ UDPゴシック" panose="020B0400000000000000" pitchFamily="50" charset="-128"/>
                <a:cs typeface="Meiryo UI" pitchFamily="50" charset="-128"/>
              </a:rPr>
              <a:t>　空調：個別空調</a:t>
            </a:r>
            <a:r>
              <a:rPr lang="en-US" altLang="ja-JP" sz="1400" dirty="0">
                <a:latin typeface="BIZ UDPゴシック" panose="020B0400000000000000" pitchFamily="50" charset="-128"/>
                <a:ea typeface="BIZ UDPゴシック" panose="020B0400000000000000" pitchFamily="50" charset="-128"/>
                <a:cs typeface="Meiryo UI" pitchFamily="50" charset="-128"/>
              </a:rPr>
              <a:t>(GHP</a:t>
            </a:r>
            <a:r>
              <a:rPr lang="ja-JP" altLang="en-US" sz="1400" dirty="0">
                <a:latin typeface="BIZ UDPゴシック" panose="020B0400000000000000" pitchFamily="50" charset="-128"/>
                <a:ea typeface="BIZ UDPゴシック" panose="020B0400000000000000" pitchFamily="50" charset="-128"/>
                <a:cs typeface="Meiryo UI" pitchFamily="50" charset="-128"/>
              </a:rPr>
              <a:t>、</a:t>
            </a:r>
            <a:r>
              <a:rPr lang="en-US" altLang="ja-JP" sz="1400" dirty="0">
                <a:latin typeface="BIZ UDPゴシック" panose="020B0400000000000000" pitchFamily="50" charset="-128"/>
                <a:ea typeface="BIZ UDPゴシック" panose="020B0400000000000000" pitchFamily="50" charset="-128"/>
                <a:cs typeface="Meiryo UI" pitchFamily="50" charset="-128"/>
              </a:rPr>
              <a:t>EHP)</a:t>
            </a:r>
          </a:p>
          <a:p>
            <a:r>
              <a:rPr lang="ja-JP" altLang="en-US" sz="1400" dirty="0">
                <a:latin typeface="BIZ UDPゴシック" panose="020B0400000000000000" pitchFamily="50" charset="-128"/>
                <a:ea typeface="BIZ UDPゴシック" panose="020B0400000000000000" pitchFamily="50" charset="-128"/>
                <a:cs typeface="Meiryo UI" pitchFamily="50" charset="-128"/>
              </a:rPr>
              <a:t>　照明：蛍光灯（一部</a:t>
            </a:r>
            <a:r>
              <a:rPr lang="en-US" altLang="ja-JP" sz="1400" dirty="0">
                <a:latin typeface="BIZ UDPゴシック" panose="020B0400000000000000" pitchFamily="50" charset="-128"/>
                <a:ea typeface="BIZ UDPゴシック" panose="020B0400000000000000" pitchFamily="50" charset="-128"/>
                <a:cs typeface="Meiryo UI" pitchFamily="50" charset="-128"/>
              </a:rPr>
              <a:t>LED</a:t>
            </a:r>
            <a:r>
              <a:rPr lang="ja-JP" altLang="en-US" sz="1400" dirty="0">
                <a:latin typeface="BIZ UDPゴシック" panose="020B0400000000000000" pitchFamily="50" charset="-128"/>
                <a:ea typeface="BIZ UDPゴシック" panose="020B0400000000000000" pitchFamily="50" charset="-128"/>
                <a:cs typeface="Meiryo UI" pitchFamily="50" charset="-128"/>
              </a:rPr>
              <a:t>）</a:t>
            </a:r>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p:txBody>
      </p:sp>
      <p:sp>
        <p:nvSpPr>
          <p:cNvPr id="6" name="正方形/長方形 5">
            <a:extLst>
              <a:ext uri="{FF2B5EF4-FFF2-40B4-BE49-F238E27FC236}">
                <a16:creationId xmlns:a16="http://schemas.microsoft.com/office/drawing/2014/main" id="{CE30D2AE-3DED-55BA-7B08-7229C74DD6D2}"/>
              </a:ext>
            </a:extLst>
          </p:cNvPr>
          <p:cNvSpPr/>
          <p:nvPr/>
        </p:nvSpPr>
        <p:spPr>
          <a:xfrm>
            <a:off x="3144554" y="5486849"/>
            <a:ext cx="2723589" cy="1182511"/>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BIZ UDPゴシック" panose="020B0400000000000000" pitchFamily="50" charset="-128"/>
                <a:ea typeface="BIZ UDPゴシック" panose="020B0400000000000000" pitchFamily="50" charset="-128"/>
              </a:rPr>
              <a:t>当該</a:t>
            </a:r>
            <a:r>
              <a:rPr kumimoji="1" lang="en-US" altLang="ja-JP" b="1" dirty="0">
                <a:solidFill>
                  <a:schemeClr val="tx1"/>
                </a:solidFill>
                <a:latin typeface="BIZ UDPゴシック" panose="020B0400000000000000" pitchFamily="50" charset="-128"/>
                <a:ea typeface="BIZ UDPゴシック" panose="020B0400000000000000" pitchFamily="50" charset="-128"/>
              </a:rPr>
              <a:t>2</a:t>
            </a:r>
            <a:r>
              <a:rPr lang="ja-JP" altLang="en-US" b="1" dirty="0">
                <a:solidFill>
                  <a:schemeClr val="tx1"/>
                </a:solidFill>
                <a:latin typeface="BIZ UDPゴシック" panose="020B0400000000000000" pitchFamily="50" charset="-128"/>
                <a:ea typeface="BIZ UDPゴシック" panose="020B0400000000000000" pitchFamily="50" charset="-128"/>
              </a:rPr>
              <a:t>校</a:t>
            </a:r>
            <a:r>
              <a:rPr kumimoji="1" lang="ja-JP" altLang="en-US" b="1" dirty="0">
                <a:solidFill>
                  <a:schemeClr val="tx1"/>
                </a:solidFill>
                <a:latin typeface="BIZ UDPゴシック" panose="020B0400000000000000" pitchFamily="50" charset="-128"/>
                <a:ea typeface="BIZ UDPゴシック" panose="020B0400000000000000" pitchFamily="50" charset="-128"/>
              </a:rPr>
              <a:t>を含め、</a:t>
            </a:r>
            <a:endParaRPr kumimoji="1" lang="en-US" altLang="ja-JP" b="1" dirty="0">
              <a:solidFill>
                <a:schemeClr val="tx1"/>
              </a:solidFill>
              <a:latin typeface="BIZ UDPゴシック" panose="020B0400000000000000" pitchFamily="50" charset="-128"/>
              <a:ea typeface="BIZ UDPゴシック" panose="020B0400000000000000" pitchFamily="50" charset="-128"/>
            </a:endParaRPr>
          </a:p>
          <a:p>
            <a:pPr algn="ctr"/>
            <a:r>
              <a:rPr lang="ja-JP" altLang="en-US" b="1" dirty="0">
                <a:solidFill>
                  <a:schemeClr val="tx1"/>
                </a:solidFill>
                <a:latin typeface="BIZ UDPゴシック" panose="020B0400000000000000" pitchFamily="50" charset="-128"/>
                <a:ea typeface="BIZ UDPゴシック" panose="020B0400000000000000" pitchFamily="50" charset="-128"/>
              </a:rPr>
              <a:t>３０校を一括公募</a:t>
            </a:r>
            <a:endParaRPr kumimoji="1" lang="ja-JP" altLang="en-US" b="1" dirty="0">
              <a:solidFill>
                <a:schemeClr val="tx1"/>
              </a:solidFill>
              <a:latin typeface="BIZ UDPゴシック" panose="020B0400000000000000" pitchFamily="50" charset="-128"/>
              <a:ea typeface="BIZ UDPゴシック" panose="020B0400000000000000" pitchFamily="50" charset="-128"/>
            </a:endParaRPr>
          </a:p>
        </p:txBody>
      </p:sp>
      <p:sp>
        <p:nvSpPr>
          <p:cNvPr id="7" name="サブタイトル 2">
            <a:extLst>
              <a:ext uri="{FF2B5EF4-FFF2-40B4-BE49-F238E27FC236}">
                <a16:creationId xmlns:a16="http://schemas.microsoft.com/office/drawing/2014/main" id="{850F7E34-0954-F1F2-37A5-DF69E1EE62DD}"/>
              </a:ext>
            </a:extLst>
          </p:cNvPr>
          <p:cNvSpPr txBox="1">
            <a:spLocks/>
          </p:cNvSpPr>
          <p:nvPr/>
        </p:nvSpPr>
        <p:spPr bwMode="auto">
          <a:xfrm>
            <a:off x="4499992" y="1268760"/>
            <a:ext cx="4392000" cy="360040"/>
          </a:xfrm>
          <a:prstGeom prst="rect">
            <a:avLst/>
          </a:prstGeom>
          <a:solidFill>
            <a:schemeClr val="accent1"/>
          </a:solidFill>
          <a:ln w="19050">
            <a:solidFill>
              <a:schemeClr val="tx2"/>
            </a:solidFill>
            <a:miter lim="800000"/>
            <a:headEnd/>
            <a:tailEnd/>
          </a:ln>
          <a:effectLst/>
        </p:spPr>
        <p:txBody>
          <a:bodyPr wrap="square" lIns="0" tIns="0" rIns="0" bIns="0"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spcBef>
                <a:spcPts val="0"/>
              </a:spcBef>
              <a:buNone/>
              <a:tabLst>
                <a:tab pos="4749800" algn="l"/>
              </a:tabLst>
              <a:defRPr/>
            </a:pPr>
            <a:r>
              <a:rPr kumimoji="0" lang="ja-JP" altLang="en-US" sz="1800" b="1" kern="0" dirty="0">
                <a:solidFill>
                  <a:prstClr val="white"/>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cs typeface="メイリオ" pitchFamily="50" charset="-128"/>
              </a:rPr>
              <a:t> 大阪府立大阪南視覚支援学校</a:t>
            </a:r>
          </a:p>
        </p:txBody>
      </p:sp>
      <p:sp>
        <p:nvSpPr>
          <p:cNvPr id="8" name="テキスト ボックス 7">
            <a:extLst>
              <a:ext uri="{FF2B5EF4-FFF2-40B4-BE49-F238E27FC236}">
                <a16:creationId xmlns:a16="http://schemas.microsoft.com/office/drawing/2014/main" id="{C1EC0856-D4F5-E942-0002-DBF63BC09C04}"/>
              </a:ext>
            </a:extLst>
          </p:cNvPr>
          <p:cNvSpPr txBox="1"/>
          <p:nvPr/>
        </p:nvSpPr>
        <p:spPr bwMode="auto">
          <a:xfrm>
            <a:off x="683569" y="1700808"/>
            <a:ext cx="3096343" cy="5847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TW" altLang="en-US" sz="1600" b="1" u="sng" kern="0" dirty="0">
                <a:solidFill>
                  <a:srgbClr val="000000"/>
                </a:solidFill>
                <a:latin typeface="BIZ UDPゴシック" panose="020B0400000000000000" pitchFamily="50" charset="-128"/>
                <a:ea typeface="BIZ UDPゴシック" panose="020B0400000000000000" pitchFamily="50" charset="-128"/>
              </a:rPr>
              <a:t>＜民間資金活用型</a:t>
            </a:r>
            <a:r>
              <a:rPr lang="en-US" altLang="zh-TW" sz="1600" b="1" u="sng" kern="0" dirty="0">
                <a:solidFill>
                  <a:srgbClr val="000000"/>
                </a:solidFill>
                <a:latin typeface="BIZ UDPゴシック" panose="020B0400000000000000" pitchFamily="50" charset="-128"/>
                <a:ea typeface="BIZ UDPゴシック" panose="020B0400000000000000" pitchFamily="50" charset="-128"/>
              </a:rPr>
              <a:t>ESCO</a:t>
            </a:r>
            <a:r>
              <a:rPr lang="zh-TW" altLang="en-US" sz="1600" b="1" u="sng" kern="0" dirty="0">
                <a:solidFill>
                  <a:srgbClr val="000000"/>
                </a:solidFill>
                <a:latin typeface="BIZ UDPゴシック" panose="020B0400000000000000" pitchFamily="50" charset="-128"/>
                <a:ea typeface="BIZ UDPゴシック" panose="020B0400000000000000" pitchFamily="50" charset="-128"/>
              </a:rPr>
              <a:t>事業＞</a:t>
            </a:r>
            <a:endParaRPr lang="en-US" altLang="zh-TW" sz="1600" b="1" u="sng" kern="0" dirty="0">
              <a:solidFill>
                <a:srgbClr val="000000"/>
              </a:solidFill>
              <a:latin typeface="BIZ UDPゴシック" panose="020B0400000000000000" pitchFamily="50" charset="-128"/>
              <a:ea typeface="BIZ UDPゴシック" panose="020B0400000000000000" pitchFamily="50" charset="-128"/>
            </a:endParaRPr>
          </a:p>
          <a:p>
            <a:pPr algn="ctr"/>
            <a:r>
              <a:rPr lang="ja-JP" altLang="en-US" sz="1600" b="1" u="sng" kern="0" dirty="0">
                <a:solidFill>
                  <a:srgbClr val="000000"/>
                </a:solidFill>
                <a:latin typeface="BIZ UDPゴシック" panose="020B0400000000000000" pitchFamily="50" charset="-128"/>
                <a:ea typeface="BIZ UDPゴシック" panose="020B0400000000000000" pitchFamily="50" charset="-128"/>
              </a:rPr>
              <a:t>＜設備更新型</a:t>
            </a:r>
            <a:r>
              <a:rPr lang="en-US" altLang="ja-JP" sz="1600" b="1" u="sng" kern="0" dirty="0">
                <a:solidFill>
                  <a:srgbClr val="000000"/>
                </a:solidFill>
                <a:latin typeface="BIZ UDPゴシック" panose="020B0400000000000000" pitchFamily="50" charset="-128"/>
                <a:ea typeface="BIZ UDPゴシック" panose="020B0400000000000000" pitchFamily="50" charset="-128"/>
              </a:rPr>
              <a:t>ESCO</a:t>
            </a:r>
            <a:r>
              <a:rPr lang="ja-JP" altLang="en-US" sz="1600" b="1" u="sng" kern="0" dirty="0">
                <a:solidFill>
                  <a:srgbClr val="000000"/>
                </a:solidFill>
                <a:latin typeface="BIZ UDPゴシック" panose="020B0400000000000000" pitchFamily="50" charset="-128"/>
                <a:ea typeface="BIZ UDPゴシック" panose="020B0400000000000000" pitchFamily="50" charset="-128"/>
              </a:rPr>
              <a:t>事業＞</a:t>
            </a:r>
            <a:endParaRPr kumimoji="1" lang="zh-TW" altLang="en-US" sz="1600" b="0" dirty="0">
              <a:latin typeface="Meiryo UI" pitchFamily="50" charset="-128"/>
              <a:ea typeface="Meiryo UI" pitchFamily="50" charset="-128"/>
              <a:cs typeface="Meiryo UI" pitchFamily="50" charset="-128"/>
            </a:endParaRPr>
          </a:p>
        </p:txBody>
      </p:sp>
      <p:sp>
        <p:nvSpPr>
          <p:cNvPr id="9" name="テキスト ボックス 8">
            <a:extLst>
              <a:ext uri="{FF2B5EF4-FFF2-40B4-BE49-F238E27FC236}">
                <a16:creationId xmlns:a16="http://schemas.microsoft.com/office/drawing/2014/main" id="{0909747E-ADF2-7A9F-FE3A-0DEC26083AF0}"/>
              </a:ext>
            </a:extLst>
          </p:cNvPr>
          <p:cNvSpPr txBox="1"/>
          <p:nvPr/>
        </p:nvSpPr>
        <p:spPr bwMode="auto">
          <a:xfrm>
            <a:off x="5076057" y="1844824"/>
            <a:ext cx="3096343" cy="33855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TW" altLang="en-US" sz="1600" b="1" u="sng" kern="0" dirty="0">
                <a:solidFill>
                  <a:srgbClr val="000000"/>
                </a:solidFill>
                <a:latin typeface="BIZ UDPゴシック" panose="020B0400000000000000" pitchFamily="50" charset="-128"/>
                <a:ea typeface="BIZ UDPゴシック" panose="020B0400000000000000" pitchFamily="50" charset="-128"/>
              </a:rPr>
              <a:t>＜民間資金活用型</a:t>
            </a:r>
            <a:r>
              <a:rPr lang="en-US" altLang="zh-TW" sz="1600" b="1" u="sng" kern="0" dirty="0">
                <a:solidFill>
                  <a:srgbClr val="000000"/>
                </a:solidFill>
                <a:latin typeface="BIZ UDPゴシック" panose="020B0400000000000000" pitchFamily="50" charset="-128"/>
                <a:ea typeface="BIZ UDPゴシック" panose="020B0400000000000000" pitchFamily="50" charset="-128"/>
              </a:rPr>
              <a:t>ESCO</a:t>
            </a:r>
            <a:r>
              <a:rPr lang="zh-TW" altLang="en-US" sz="1600" b="1" u="sng" kern="0" dirty="0">
                <a:solidFill>
                  <a:srgbClr val="000000"/>
                </a:solidFill>
                <a:latin typeface="BIZ UDPゴシック" panose="020B0400000000000000" pitchFamily="50" charset="-128"/>
                <a:ea typeface="BIZ UDPゴシック" panose="020B0400000000000000" pitchFamily="50" charset="-128"/>
              </a:rPr>
              <a:t>事業＞</a:t>
            </a:r>
            <a:endParaRPr lang="en-US" altLang="zh-TW" sz="1600" b="1" u="sng" kern="0" dirty="0">
              <a:solidFill>
                <a:srgbClr val="000000"/>
              </a:solidFill>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FEA08791-F902-EF2E-5676-6F5F2AED4BC3}"/>
              </a:ext>
            </a:extLst>
          </p:cNvPr>
          <p:cNvSpPr/>
          <p:nvPr/>
        </p:nvSpPr>
        <p:spPr>
          <a:xfrm>
            <a:off x="4427984" y="1723354"/>
            <a:ext cx="4716016" cy="3123932"/>
          </a:xfrm>
          <a:prstGeom prst="rect">
            <a:avLst/>
          </a:prstGeom>
        </p:spPr>
        <p:txBody>
          <a:bodyPr wrap="square">
            <a:spAutoFit/>
          </a:bodyPr>
          <a:lstStyle/>
          <a:p>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所在地</a:t>
            </a:r>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　</a:t>
            </a:r>
            <a:r>
              <a:rPr lang="zh-CN" altLang="en-US" sz="1400" dirty="0">
                <a:latin typeface="BIZ UDPゴシック" panose="020B0400000000000000" pitchFamily="50" charset="-128"/>
                <a:ea typeface="BIZ UDPゴシック" panose="020B0400000000000000" pitchFamily="50" charset="-128"/>
              </a:rPr>
              <a:t>大阪市住吉区山之内１丁目 </a:t>
            </a:r>
            <a:endParaRPr lang="en-US" altLang="zh-CN" sz="1400" dirty="0">
              <a:latin typeface="BIZ UDPゴシック" panose="020B0400000000000000" pitchFamily="50" charset="-128"/>
              <a:ea typeface="BIZ UDPゴシック" panose="020B0400000000000000" pitchFamily="50" charset="-128"/>
            </a:endParaRPr>
          </a:p>
          <a:p>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施設概要</a:t>
            </a:r>
            <a:r>
              <a:rPr lang="en-US" altLang="ja-JP" sz="1400" dirty="0">
                <a:latin typeface="BIZ UDPゴシック" panose="020B0400000000000000" pitchFamily="50" charset="-128"/>
                <a:ea typeface="BIZ UDPゴシック" panose="020B0400000000000000" pitchFamily="50" charset="-128"/>
                <a:cs typeface="Meiryo UI" pitchFamily="50" charset="-128"/>
              </a:rPr>
              <a:t>】</a:t>
            </a:r>
          </a:p>
          <a:p>
            <a:r>
              <a:rPr lang="ja-JP" altLang="en-US" sz="1400" dirty="0">
                <a:latin typeface="BIZ UDPゴシック" panose="020B0400000000000000" pitchFamily="50" charset="-128"/>
                <a:ea typeface="BIZ UDPゴシック" panose="020B0400000000000000" pitchFamily="50" charset="-128"/>
                <a:cs typeface="Meiryo UI" pitchFamily="50" charset="-128"/>
              </a:rPr>
              <a:t>　建　 年：平成</a:t>
            </a:r>
            <a:r>
              <a:rPr lang="en-US" altLang="ja-JP" sz="1400" dirty="0">
                <a:latin typeface="BIZ UDPゴシック" panose="020B0400000000000000" pitchFamily="50" charset="-128"/>
                <a:ea typeface="BIZ UDPゴシック" panose="020B0400000000000000" pitchFamily="50" charset="-128"/>
                <a:cs typeface="Meiryo UI" pitchFamily="50" charset="-128"/>
              </a:rPr>
              <a:t>25</a:t>
            </a:r>
            <a:r>
              <a:rPr lang="ja-JP" altLang="en-US" sz="1400" dirty="0">
                <a:latin typeface="BIZ UDPゴシック" panose="020B0400000000000000" pitchFamily="50" charset="-128"/>
                <a:ea typeface="BIZ UDPゴシック" panose="020B0400000000000000" pitchFamily="50" charset="-128"/>
                <a:cs typeface="Meiryo UI" pitchFamily="50" charset="-128"/>
              </a:rPr>
              <a:t>年</a:t>
            </a:r>
            <a:r>
              <a:rPr lang="zh-TW" altLang="en-US" sz="1400" dirty="0">
                <a:latin typeface="BIZ UDPゴシック" panose="020B0400000000000000" pitchFamily="50" charset="-128"/>
                <a:ea typeface="BIZ UDPゴシック" panose="020B0400000000000000" pitchFamily="50" charset="-128"/>
                <a:cs typeface="Meiryo UI" pitchFamily="50" charset="-128"/>
              </a:rPr>
              <a:t>他</a:t>
            </a:r>
            <a:r>
              <a:rPr lang="ja-JP" altLang="en-US" sz="1400" dirty="0">
                <a:latin typeface="BIZ UDPゴシック" panose="020B0400000000000000" pitchFamily="50" charset="-128"/>
                <a:ea typeface="BIZ UDPゴシック" panose="020B0400000000000000" pitchFamily="50" charset="-128"/>
                <a:cs typeface="Meiryo UI" pitchFamily="50" charset="-128"/>
              </a:rPr>
              <a:t>　　</a:t>
            </a:r>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r>
              <a:rPr lang="ja-JP" altLang="en-US" sz="1400" dirty="0">
                <a:latin typeface="BIZ UDPゴシック" panose="020B0400000000000000" pitchFamily="50" charset="-128"/>
                <a:ea typeface="BIZ UDPゴシック" panose="020B0400000000000000" pitchFamily="50" charset="-128"/>
                <a:cs typeface="Meiryo UI" pitchFamily="50" charset="-128"/>
              </a:rPr>
              <a:t>　延面積：</a:t>
            </a:r>
            <a:r>
              <a:rPr lang="en-US" altLang="ja-JP" sz="1400" dirty="0">
                <a:latin typeface="BIZ UDPゴシック" panose="020B0400000000000000" pitchFamily="50" charset="-128"/>
                <a:ea typeface="BIZ UDPゴシック" panose="020B0400000000000000" pitchFamily="50" charset="-128"/>
                <a:cs typeface="Meiryo UI" pitchFamily="50" charset="-128"/>
              </a:rPr>
              <a:t>10365.16</a:t>
            </a:r>
            <a:r>
              <a:rPr lang="ja-JP" altLang="en-US" sz="1400" dirty="0">
                <a:latin typeface="BIZ UDPゴシック" panose="020B0400000000000000" pitchFamily="50" charset="-128"/>
                <a:ea typeface="BIZ UDPゴシック" panose="020B0400000000000000" pitchFamily="50" charset="-128"/>
                <a:cs typeface="Meiryo UI" pitchFamily="50" charset="-128"/>
              </a:rPr>
              <a:t>平方メートル　（敷地内合計）</a:t>
            </a:r>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a:p>
            <a:r>
              <a:rPr lang="ja-JP" altLang="en-US" sz="1400" dirty="0">
                <a:latin typeface="BIZ UDPゴシック" panose="020B0400000000000000" pitchFamily="50" charset="-128"/>
                <a:ea typeface="BIZ UDPゴシック" panose="020B0400000000000000" pitchFamily="50" charset="-128"/>
                <a:cs typeface="Meiryo UI" pitchFamily="50" charset="-128"/>
              </a:rPr>
              <a:t>　構　 造：</a:t>
            </a:r>
            <a:r>
              <a:rPr lang="en-US" altLang="zh-TW" sz="1400" dirty="0">
                <a:latin typeface="BIZ UDPゴシック" panose="020B0400000000000000" pitchFamily="50" charset="-128"/>
                <a:ea typeface="BIZ UDPゴシック" panose="020B0400000000000000" pitchFamily="50" charset="-128"/>
                <a:cs typeface="Meiryo UI" pitchFamily="50" charset="-128"/>
              </a:rPr>
              <a:t>RC</a:t>
            </a:r>
            <a:r>
              <a:rPr lang="zh-TW" altLang="en-US" sz="1400" dirty="0">
                <a:latin typeface="BIZ UDPゴシック" panose="020B0400000000000000" pitchFamily="50" charset="-128"/>
                <a:ea typeface="BIZ UDPゴシック" panose="020B0400000000000000" pitchFamily="50" charset="-128"/>
                <a:cs typeface="Meiryo UI" pitchFamily="50" charset="-128"/>
              </a:rPr>
              <a:t>造／地上</a:t>
            </a:r>
            <a:r>
              <a:rPr lang="ja-JP" altLang="en-US" sz="1400" dirty="0">
                <a:latin typeface="BIZ UDPゴシック" panose="020B0400000000000000" pitchFamily="50" charset="-128"/>
                <a:ea typeface="BIZ UDPゴシック" panose="020B0400000000000000" pitchFamily="50" charset="-128"/>
                <a:cs typeface="Meiryo UI" pitchFamily="50" charset="-128"/>
              </a:rPr>
              <a:t>５</a:t>
            </a:r>
            <a:r>
              <a:rPr lang="zh-TW" altLang="en-US" sz="1400" dirty="0">
                <a:latin typeface="BIZ UDPゴシック" panose="020B0400000000000000" pitchFamily="50" charset="-128"/>
                <a:ea typeface="BIZ UDPゴシック" panose="020B0400000000000000" pitchFamily="50" charset="-128"/>
                <a:cs typeface="Meiryo UI" pitchFamily="50" charset="-128"/>
              </a:rPr>
              <a:t>階　他</a:t>
            </a:r>
            <a:endParaRPr lang="en-US" altLang="zh-TW" sz="1400" dirty="0">
              <a:latin typeface="BIZ UDPゴシック" panose="020B0400000000000000" pitchFamily="50" charset="-128"/>
              <a:ea typeface="BIZ UDPゴシック" panose="020B0400000000000000" pitchFamily="50" charset="-128"/>
              <a:cs typeface="Meiryo UI" pitchFamily="50" charset="-128"/>
            </a:endParaRPr>
          </a:p>
          <a:p>
            <a:pPr>
              <a:spcBef>
                <a:spcPts val="600"/>
              </a:spcBef>
            </a:pPr>
            <a:r>
              <a:rPr lang="ja-JP" altLang="en-US" sz="1400" dirty="0">
                <a:latin typeface="BIZ UDPゴシック" panose="020B0400000000000000" pitchFamily="50" charset="-128"/>
                <a:ea typeface="BIZ UDPゴシック" panose="020B0400000000000000" pitchFamily="50" charset="-128"/>
                <a:cs typeface="Meiryo UI" pitchFamily="50" charset="-128"/>
              </a:rPr>
              <a:t>　光熱水費：約</a:t>
            </a:r>
            <a:r>
              <a:rPr lang="en-US" altLang="ja-JP" sz="1400" dirty="0">
                <a:latin typeface="BIZ UDPゴシック" panose="020B0400000000000000" pitchFamily="50" charset="-128"/>
                <a:ea typeface="BIZ UDPゴシック" panose="020B0400000000000000" pitchFamily="50" charset="-128"/>
                <a:cs typeface="Meiryo UI" pitchFamily="50" charset="-128"/>
              </a:rPr>
              <a:t>2,362</a:t>
            </a:r>
            <a:r>
              <a:rPr lang="ja-JP" altLang="en-US" sz="1400" dirty="0">
                <a:latin typeface="BIZ UDPゴシック" panose="020B0400000000000000" pitchFamily="50" charset="-128"/>
                <a:ea typeface="BIZ UDPゴシック" panose="020B0400000000000000" pitchFamily="50" charset="-128"/>
                <a:cs typeface="Meiryo UI" pitchFamily="50" charset="-128"/>
              </a:rPr>
              <a:t>万円</a:t>
            </a:r>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年</a:t>
            </a:r>
            <a:r>
              <a:rPr lang="en-US" altLang="ja-JP" sz="1400" dirty="0">
                <a:latin typeface="BIZ UDPゴシック" panose="020B0400000000000000" pitchFamily="50" charset="-128"/>
                <a:ea typeface="BIZ UDPゴシック" panose="020B0400000000000000" pitchFamily="50" charset="-128"/>
                <a:cs typeface="Meiryo UI" pitchFamily="50" charset="-128"/>
              </a:rPr>
              <a:t>(R</a:t>
            </a:r>
            <a:r>
              <a:rPr lang="ja-JP" altLang="en-US" sz="1400" dirty="0">
                <a:latin typeface="BIZ UDPゴシック" panose="020B0400000000000000" pitchFamily="50" charset="-128"/>
                <a:ea typeface="BIZ UDPゴシック" panose="020B0400000000000000" pitchFamily="50" charset="-128"/>
                <a:cs typeface="Meiryo UI" pitchFamily="50" charset="-128"/>
              </a:rPr>
              <a:t>７</a:t>
            </a:r>
            <a:r>
              <a:rPr lang="en-US" altLang="ja-JP" sz="1400" dirty="0">
                <a:latin typeface="BIZ UDPゴシック" panose="020B0400000000000000" pitchFamily="50" charset="-128"/>
                <a:ea typeface="BIZ UDPゴシック" panose="020B0400000000000000" pitchFamily="50" charset="-128"/>
                <a:cs typeface="Meiryo UI" pitchFamily="50" charset="-128"/>
              </a:rPr>
              <a:t>) </a:t>
            </a:r>
          </a:p>
          <a:p>
            <a:pPr>
              <a:spcBef>
                <a:spcPts val="1200"/>
              </a:spcBef>
            </a:pPr>
            <a:r>
              <a:rPr lang="en-US" altLang="ja-JP" sz="1400" dirty="0">
                <a:latin typeface="BIZ UDPゴシック" panose="020B0400000000000000" pitchFamily="50" charset="-128"/>
                <a:ea typeface="BIZ UDPゴシック" panose="020B0400000000000000" pitchFamily="50" charset="-128"/>
                <a:cs typeface="Meiryo UI" pitchFamily="50" charset="-128"/>
              </a:rPr>
              <a:t>【</a:t>
            </a:r>
            <a:r>
              <a:rPr lang="ja-JP" altLang="en-US" sz="1400" dirty="0">
                <a:latin typeface="BIZ UDPゴシック" panose="020B0400000000000000" pitchFamily="50" charset="-128"/>
                <a:ea typeface="BIZ UDPゴシック" panose="020B0400000000000000" pitchFamily="50" charset="-128"/>
                <a:cs typeface="Meiryo UI" pitchFamily="50" charset="-128"/>
              </a:rPr>
              <a:t>設備概要</a:t>
            </a:r>
            <a:r>
              <a:rPr lang="en-US" altLang="ja-JP" sz="1400" dirty="0">
                <a:latin typeface="BIZ UDPゴシック" panose="020B0400000000000000" pitchFamily="50" charset="-128"/>
                <a:ea typeface="BIZ UDPゴシック" panose="020B0400000000000000" pitchFamily="50" charset="-128"/>
                <a:cs typeface="Meiryo UI" pitchFamily="50" charset="-128"/>
              </a:rPr>
              <a:t>】</a:t>
            </a:r>
          </a:p>
          <a:p>
            <a:r>
              <a:rPr lang="ja-JP" altLang="en-US" sz="1400" dirty="0">
                <a:latin typeface="BIZ UDPゴシック" panose="020B0400000000000000" pitchFamily="50" charset="-128"/>
                <a:ea typeface="BIZ UDPゴシック" panose="020B0400000000000000" pitchFamily="50" charset="-128"/>
                <a:cs typeface="Meiryo UI" pitchFamily="50" charset="-128"/>
              </a:rPr>
              <a:t>　空調：個別空調</a:t>
            </a:r>
            <a:r>
              <a:rPr lang="en-US" altLang="ja-JP" sz="1400" dirty="0">
                <a:latin typeface="BIZ UDPゴシック" panose="020B0400000000000000" pitchFamily="50" charset="-128"/>
                <a:ea typeface="BIZ UDPゴシック" panose="020B0400000000000000" pitchFamily="50" charset="-128"/>
                <a:cs typeface="Meiryo UI" pitchFamily="50" charset="-128"/>
              </a:rPr>
              <a:t>(GHP</a:t>
            </a:r>
            <a:r>
              <a:rPr lang="ja-JP" altLang="en-US" sz="1400" dirty="0">
                <a:latin typeface="BIZ UDPゴシック" panose="020B0400000000000000" pitchFamily="50" charset="-128"/>
                <a:ea typeface="BIZ UDPゴシック" panose="020B0400000000000000" pitchFamily="50" charset="-128"/>
                <a:cs typeface="Meiryo UI" pitchFamily="50" charset="-128"/>
              </a:rPr>
              <a:t>、</a:t>
            </a:r>
            <a:r>
              <a:rPr lang="en-US" altLang="ja-JP" sz="1400" dirty="0">
                <a:latin typeface="BIZ UDPゴシック" panose="020B0400000000000000" pitchFamily="50" charset="-128"/>
                <a:ea typeface="BIZ UDPゴシック" panose="020B0400000000000000" pitchFamily="50" charset="-128"/>
                <a:cs typeface="Meiryo UI" pitchFamily="50" charset="-128"/>
              </a:rPr>
              <a:t>EHP)</a:t>
            </a:r>
          </a:p>
          <a:p>
            <a:r>
              <a:rPr lang="ja-JP" altLang="en-US" sz="1400" dirty="0">
                <a:latin typeface="BIZ UDPゴシック" panose="020B0400000000000000" pitchFamily="50" charset="-128"/>
                <a:ea typeface="BIZ UDPゴシック" panose="020B0400000000000000" pitchFamily="50" charset="-128"/>
                <a:cs typeface="Meiryo UI" pitchFamily="50" charset="-128"/>
              </a:rPr>
              <a:t>　照明：蛍光灯（一部</a:t>
            </a:r>
            <a:r>
              <a:rPr lang="en-US" altLang="ja-JP" sz="1400" dirty="0">
                <a:latin typeface="BIZ UDPゴシック" panose="020B0400000000000000" pitchFamily="50" charset="-128"/>
                <a:ea typeface="BIZ UDPゴシック" panose="020B0400000000000000" pitchFamily="50" charset="-128"/>
                <a:cs typeface="Meiryo UI" pitchFamily="50" charset="-128"/>
              </a:rPr>
              <a:t>LED</a:t>
            </a:r>
            <a:r>
              <a:rPr lang="ja-JP" altLang="en-US" sz="1400" dirty="0">
                <a:latin typeface="BIZ UDPゴシック" panose="020B0400000000000000" pitchFamily="50" charset="-128"/>
                <a:ea typeface="BIZ UDPゴシック" panose="020B0400000000000000" pitchFamily="50" charset="-128"/>
                <a:cs typeface="Meiryo UI" pitchFamily="50" charset="-128"/>
              </a:rPr>
              <a:t>）</a:t>
            </a:r>
            <a:endParaRPr lang="en-US" altLang="ja-JP" sz="1400" dirty="0">
              <a:latin typeface="BIZ UDPゴシック" panose="020B0400000000000000" pitchFamily="50" charset="-128"/>
              <a:ea typeface="BIZ UDPゴシック" panose="020B0400000000000000" pitchFamily="50" charset="-128"/>
              <a:cs typeface="Meiryo UI" pitchFamily="50" charset="-128"/>
            </a:endParaRPr>
          </a:p>
        </p:txBody>
      </p:sp>
      <p:pic>
        <p:nvPicPr>
          <p:cNvPr id="16" name="図 15">
            <a:extLst>
              <a:ext uri="{FF2B5EF4-FFF2-40B4-BE49-F238E27FC236}">
                <a16:creationId xmlns:a16="http://schemas.microsoft.com/office/drawing/2014/main" id="{80472E0D-4A14-FE88-3FFC-0D68EB678518}"/>
              </a:ext>
            </a:extLst>
          </p:cNvPr>
          <p:cNvPicPr>
            <a:picLocks noChangeAspect="1"/>
          </p:cNvPicPr>
          <p:nvPr/>
        </p:nvPicPr>
        <p:blipFill>
          <a:blip r:embed="rId3"/>
          <a:stretch>
            <a:fillRect/>
          </a:stretch>
        </p:blipFill>
        <p:spPr>
          <a:xfrm>
            <a:off x="86106" y="5157192"/>
            <a:ext cx="2929513" cy="1512168"/>
          </a:xfrm>
          <a:prstGeom prst="rect">
            <a:avLst/>
          </a:prstGeom>
        </p:spPr>
      </p:pic>
      <p:pic>
        <p:nvPicPr>
          <p:cNvPr id="22" name="図 21">
            <a:extLst>
              <a:ext uri="{FF2B5EF4-FFF2-40B4-BE49-F238E27FC236}">
                <a16:creationId xmlns:a16="http://schemas.microsoft.com/office/drawing/2014/main" id="{B220921C-A99A-7C50-63D2-8820F11DBEB4}"/>
              </a:ext>
            </a:extLst>
          </p:cNvPr>
          <p:cNvPicPr>
            <a:picLocks noChangeAspect="1"/>
          </p:cNvPicPr>
          <p:nvPr/>
        </p:nvPicPr>
        <p:blipFill>
          <a:blip r:embed="rId4"/>
          <a:stretch>
            <a:fillRect/>
          </a:stretch>
        </p:blipFill>
        <p:spPr>
          <a:xfrm>
            <a:off x="6888270" y="4634207"/>
            <a:ext cx="2076218" cy="2076218"/>
          </a:xfrm>
          <a:prstGeom prst="rect">
            <a:avLst/>
          </a:prstGeom>
        </p:spPr>
      </p:pic>
    </p:spTree>
    <p:extLst>
      <p:ext uri="{BB962C8B-B14F-4D97-AF65-F5344CB8AC3E}">
        <p14:creationId xmlns:p14="http://schemas.microsoft.com/office/powerpoint/2010/main" val="2750970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四角形: 角を丸くする 5">
            <a:extLst>
              <a:ext uri="{FF2B5EF4-FFF2-40B4-BE49-F238E27FC236}">
                <a16:creationId xmlns:a16="http://schemas.microsoft.com/office/drawing/2014/main" id="{53EA515A-03AE-4AC9-B633-EEAD11A6E9E4}"/>
              </a:ext>
            </a:extLst>
          </p:cNvPr>
          <p:cNvSpPr/>
          <p:nvPr/>
        </p:nvSpPr>
        <p:spPr>
          <a:xfrm>
            <a:off x="308995" y="735092"/>
            <a:ext cx="8640960" cy="3918042"/>
          </a:xfrm>
          <a:prstGeom prst="roundRect">
            <a:avLst>
              <a:gd name="adj" fmla="val 9133"/>
            </a:avLst>
          </a:prstGeom>
          <a:noFill/>
          <a:ln w="63500" cmpd="tri">
            <a:solidFill>
              <a:schemeClr val="tx1"/>
            </a:solidFill>
            <a:prstDash val="solid"/>
            <a:extLst>
              <a:ext uri="{C807C97D-BFC1-408E-A445-0C87EB9F89A2}">
                <ask:lineSketchStyleProps xmlns:ask="http://schemas.microsoft.com/office/drawing/2018/sketchyshapes" sd="1219033472">
                  <a:custGeom>
                    <a:avLst/>
                    <a:gdLst>
                      <a:gd name="connsiteX0" fmla="*/ 0 w 8640960"/>
                      <a:gd name="connsiteY0" fmla="*/ 412575 h 4517414"/>
                      <a:gd name="connsiteX1" fmla="*/ 412575 w 8640960"/>
                      <a:gd name="connsiteY1" fmla="*/ 0 h 4517414"/>
                      <a:gd name="connsiteX2" fmla="*/ 1127163 w 8640960"/>
                      <a:gd name="connsiteY2" fmla="*/ 0 h 4517414"/>
                      <a:gd name="connsiteX3" fmla="*/ 1607277 w 8640960"/>
                      <a:gd name="connsiteY3" fmla="*/ 0 h 4517414"/>
                      <a:gd name="connsiteX4" fmla="*/ 2009233 w 8640960"/>
                      <a:gd name="connsiteY4" fmla="*/ 0 h 4517414"/>
                      <a:gd name="connsiteX5" fmla="*/ 2645664 w 8640960"/>
                      <a:gd name="connsiteY5" fmla="*/ 0 h 4517414"/>
                      <a:gd name="connsiteX6" fmla="*/ 3125778 w 8640960"/>
                      <a:gd name="connsiteY6" fmla="*/ 0 h 4517414"/>
                      <a:gd name="connsiteX7" fmla="*/ 3840366 w 8640960"/>
                      <a:gd name="connsiteY7" fmla="*/ 0 h 4517414"/>
                      <a:gd name="connsiteX8" fmla="*/ 4242322 w 8640960"/>
                      <a:gd name="connsiteY8" fmla="*/ 0 h 4517414"/>
                      <a:gd name="connsiteX9" fmla="*/ 4956910 w 8640960"/>
                      <a:gd name="connsiteY9" fmla="*/ 0 h 4517414"/>
                      <a:gd name="connsiteX10" fmla="*/ 5280708 w 8640960"/>
                      <a:gd name="connsiteY10" fmla="*/ 0 h 4517414"/>
                      <a:gd name="connsiteX11" fmla="*/ 5838980 w 8640960"/>
                      <a:gd name="connsiteY11" fmla="*/ 0 h 4517414"/>
                      <a:gd name="connsiteX12" fmla="*/ 6397252 w 8640960"/>
                      <a:gd name="connsiteY12" fmla="*/ 0 h 4517414"/>
                      <a:gd name="connsiteX13" fmla="*/ 6877366 w 8640960"/>
                      <a:gd name="connsiteY13" fmla="*/ 0 h 4517414"/>
                      <a:gd name="connsiteX14" fmla="*/ 7591955 w 8640960"/>
                      <a:gd name="connsiteY14" fmla="*/ 0 h 4517414"/>
                      <a:gd name="connsiteX15" fmla="*/ 8228385 w 8640960"/>
                      <a:gd name="connsiteY15" fmla="*/ 0 h 4517414"/>
                      <a:gd name="connsiteX16" fmla="*/ 8640960 w 8640960"/>
                      <a:gd name="connsiteY16" fmla="*/ 412575 h 4517414"/>
                      <a:gd name="connsiteX17" fmla="*/ 8640960 w 8640960"/>
                      <a:gd name="connsiteY17" fmla="*/ 976964 h 4517414"/>
                      <a:gd name="connsiteX18" fmla="*/ 8640960 w 8640960"/>
                      <a:gd name="connsiteY18" fmla="*/ 1504430 h 4517414"/>
                      <a:gd name="connsiteX19" fmla="*/ 8640960 w 8640960"/>
                      <a:gd name="connsiteY19" fmla="*/ 1921129 h 4517414"/>
                      <a:gd name="connsiteX20" fmla="*/ 8640960 w 8640960"/>
                      <a:gd name="connsiteY20" fmla="*/ 2374750 h 4517414"/>
                      <a:gd name="connsiteX21" fmla="*/ 8640960 w 8640960"/>
                      <a:gd name="connsiteY21" fmla="*/ 2976061 h 4517414"/>
                      <a:gd name="connsiteX22" fmla="*/ 8640960 w 8640960"/>
                      <a:gd name="connsiteY22" fmla="*/ 3503527 h 4517414"/>
                      <a:gd name="connsiteX23" fmla="*/ 8640960 w 8640960"/>
                      <a:gd name="connsiteY23" fmla="*/ 4104839 h 4517414"/>
                      <a:gd name="connsiteX24" fmla="*/ 8228385 w 8640960"/>
                      <a:gd name="connsiteY24" fmla="*/ 4517414 h 4517414"/>
                      <a:gd name="connsiteX25" fmla="*/ 7670113 w 8640960"/>
                      <a:gd name="connsiteY25" fmla="*/ 4517414 h 4517414"/>
                      <a:gd name="connsiteX26" fmla="*/ 7111841 w 8640960"/>
                      <a:gd name="connsiteY26" fmla="*/ 4517414 h 4517414"/>
                      <a:gd name="connsiteX27" fmla="*/ 6709885 w 8640960"/>
                      <a:gd name="connsiteY27" fmla="*/ 4517414 h 4517414"/>
                      <a:gd name="connsiteX28" fmla="*/ 6073455 w 8640960"/>
                      <a:gd name="connsiteY28" fmla="*/ 4517414 h 4517414"/>
                      <a:gd name="connsiteX29" fmla="*/ 5671499 w 8640960"/>
                      <a:gd name="connsiteY29" fmla="*/ 4517414 h 4517414"/>
                      <a:gd name="connsiteX30" fmla="*/ 5035068 w 8640960"/>
                      <a:gd name="connsiteY30" fmla="*/ 4517414 h 4517414"/>
                      <a:gd name="connsiteX31" fmla="*/ 4711271 w 8640960"/>
                      <a:gd name="connsiteY31" fmla="*/ 4517414 h 4517414"/>
                      <a:gd name="connsiteX32" fmla="*/ 4074840 w 8640960"/>
                      <a:gd name="connsiteY32" fmla="*/ 4517414 h 4517414"/>
                      <a:gd name="connsiteX33" fmla="*/ 3672884 w 8640960"/>
                      <a:gd name="connsiteY33" fmla="*/ 4517414 h 4517414"/>
                      <a:gd name="connsiteX34" fmla="*/ 3349086 w 8640960"/>
                      <a:gd name="connsiteY34" fmla="*/ 4517414 h 4517414"/>
                      <a:gd name="connsiteX35" fmla="*/ 2947131 w 8640960"/>
                      <a:gd name="connsiteY35" fmla="*/ 4517414 h 4517414"/>
                      <a:gd name="connsiteX36" fmla="*/ 2310700 w 8640960"/>
                      <a:gd name="connsiteY36" fmla="*/ 4517414 h 4517414"/>
                      <a:gd name="connsiteX37" fmla="*/ 1908744 w 8640960"/>
                      <a:gd name="connsiteY37" fmla="*/ 4517414 h 4517414"/>
                      <a:gd name="connsiteX38" fmla="*/ 1584947 w 8640960"/>
                      <a:gd name="connsiteY38" fmla="*/ 4517414 h 4517414"/>
                      <a:gd name="connsiteX39" fmla="*/ 1182991 w 8640960"/>
                      <a:gd name="connsiteY39" fmla="*/ 4517414 h 4517414"/>
                      <a:gd name="connsiteX40" fmla="*/ 412575 w 8640960"/>
                      <a:gd name="connsiteY40" fmla="*/ 4517414 h 4517414"/>
                      <a:gd name="connsiteX41" fmla="*/ 0 w 8640960"/>
                      <a:gd name="connsiteY41" fmla="*/ 4104839 h 4517414"/>
                      <a:gd name="connsiteX42" fmla="*/ 0 w 8640960"/>
                      <a:gd name="connsiteY42" fmla="*/ 3688141 h 4517414"/>
                      <a:gd name="connsiteX43" fmla="*/ 0 w 8640960"/>
                      <a:gd name="connsiteY43" fmla="*/ 3160674 h 4517414"/>
                      <a:gd name="connsiteX44" fmla="*/ 0 w 8640960"/>
                      <a:gd name="connsiteY44" fmla="*/ 2559363 h 4517414"/>
                      <a:gd name="connsiteX45" fmla="*/ 0 w 8640960"/>
                      <a:gd name="connsiteY45" fmla="*/ 1994974 h 4517414"/>
                      <a:gd name="connsiteX46" fmla="*/ 0 w 8640960"/>
                      <a:gd name="connsiteY46" fmla="*/ 1504430 h 4517414"/>
                      <a:gd name="connsiteX47" fmla="*/ 0 w 8640960"/>
                      <a:gd name="connsiteY47" fmla="*/ 940041 h 4517414"/>
                      <a:gd name="connsiteX48" fmla="*/ 0 w 8640960"/>
                      <a:gd name="connsiteY48" fmla="*/ 412575 h 451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640960" h="4517414" extrusionOk="0">
                        <a:moveTo>
                          <a:pt x="0" y="412575"/>
                        </a:moveTo>
                        <a:cubicBezTo>
                          <a:pt x="-36346" y="162297"/>
                          <a:pt x="161218" y="8819"/>
                          <a:pt x="412575" y="0"/>
                        </a:cubicBezTo>
                        <a:cubicBezTo>
                          <a:pt x="642592" y="-33361"/>
                          <a:pt x="949261" y="51677"/>
                          <a:pt x="1127163" y="0"/>
                        </a:cubicBezTo>
                        <a:cubicBezTo>
                          <a:pt x="1305065" y="-51677"/>
                          <a:pt x="1417977" y="16673"/>
                          <a:pt x="1607277" y="0"/>
                        </a:cubicBezTo>
                        <a:cubicBezTo>
                          <a:pt x="1796577" y="-16673"/>
                          <a:pt x="1886342" y="39755"/>
                          <a:pt x="2009233" y="0"/>
                        </a:cubicBezTo>
                        <a:cubicBezTo>
                          <a:pt x="2132124" y="-39755"/>
                          <a:pt x="2431878" y="75311"/>
                          <a:pt x="2645664" y="0"/>
                        </a:cubicBezTo>
                        <a:cubicBezTo>
                          <a:pt x="2859450" y="-75311"/>
                          <a:pt x="2925472" y="44147"/>
                          <a:pt x="3125778" y="0"/>
                        </a:cubicBezTo>
                        <a:cubicBezTo>
                          <a:pt x="3326084" y="-44147"/>
                          <a:pt x="3640084" y="58889"/>
                          <a:pt x="3840366" y="0"/>
                        </a:cubicBezTo>
                        <a:cubicBezTo>
                          <a:pt x="4040648" y="-58889"/>
                          <a:pt x="4057945" y="45886"/>
                          <a:pt x="4242322" y="0"/>
                        </a:cubicBezTo>
                        <a:cubicBezTo>
                          <a:pt x="4426699" y="-45886"/>
                          <a:pt x="4708613" y="38993"/>
                          <a:pt x="4956910" y="0"/>
                        </a:cubicBezTo>
                        <a:cubicBezTo>
                          <a:pt x="5205207" y="-38993"/>
                          <a:pt x="5195187" y="36075"/>
                          <a:pt x="5280708" y="0"/>
                        </a:cubicBezTo>
                        <a:cubicBezTo>
                          <a:pt x="5366229" y="-36075"/>
                          <a:pt x="5561099" y="52929"/>
                          <a:pt x="5838980" y="0"/>
                        </a:cubicBezTo>
                        <a:cubicBezTo>
                          <a:pt x="6116861" y="-52929"/>
                          <a:pt x="6220121" y="29334"/>
                          <a:pt x="6397252" y="0"/>
                        </a:cubicBezTo>
                        <a:cubicBezTo>
                          <a:pt x="6574383" y="-29334"/>
                          <a:pt x="6663633" y="27862"/>
                          <a:pt x="6877366" y="0"/>
                        </a:cubicBezTo>
                        <a:cubicBezTo>
                          <a:pt x="7091099" y="-27862"/>
                          <a:pt x="7415667" y="16352"/>
                          <a:pt x="7591955" y="0"/>
                        </a:cubicBezTo>
                        <a:cubicBezTo>
                          <a:pt x="7768243" y="-16352"/>
                          <a:pt x="8047479" y="47305"/>
                          <a:pt x="8228385" y="0"/>
                        </a:cubicBezTo>
                        <a:cubicBezTo>
                          <a:pt x="8404591" y="8482"/>
                          <a:pt x="8629402" y="176741"/>
                          <a:pt x="8640960" y="412575"/>
                        </a:cubicBezTo>
                        <a:cubicBezTo>
                          <a:pt x="8706025" y="595885"/>
                          <a:pt x="8632922" y="857146"/>
                          <a:pt x="8640960" y="976964"/>
                        </a:cubicBezTo>
                        <a:cubicBezTo>
                          <a:pt x="8648998" y="1096782"/>
                          <a:pt x="8590122" y="1324980"/>
                          <a:pt x="8640960" y="1504430"/>
                        </a:cubicBezTo>
                        <a:cubicBezTo>
                          <a:pt x="8691798" y="1683880"/>
                          <a:pt x="8615752" y="1714605"/>
                          <a:pt x="8640960" y="1921129"/>
                        </a:cubicBezTo>
                        <a:cubicBezTo>
                          <a:pt x="8666168" y="2127653"/>
                          <a:pt x="8596723" y="2279607"/>
                          <a:pt x="8640960" y="2374750"/>
                        </a:cubicBezTo>
                        <a:cubicBezTo>
                          <a:pt x="8685197" y="2469893"/>
                          <a:pt x="8607453" y="2841915"/>
                          <a:pt x="8640960" y="2976061"/>
                        </a:cubicBezTo>
                        <a:cubicBezTo>
                          <a:pt x="8674467" y="3110207"/>
                          <a:pt x="8587673" y="3356356"/>
                          <a:pt x="8640960" y="3503527"/>
                        </a:cubicBezTo>
                        <a:cubicBezTo>
                          <a:pt x="8694247" y="3650698"/>
                          <a:pt x="8591845" y="3890932"/>
                          <a:pt x="8640960" y="4104839"/>
                        </a:cubicBezTo>
                        <a:cubicBezTo>
                          <a:pt x="8640468" y="4319421"/>
                          <a:pt x="8490681" y="4524595"/>
                          <a:pt x="8228385" y="4517414"/>
                        </a:cubicBezTo>
                        <a:cubicBezTo>
                          <a:pt x="8058591" y="4519080"/>
                          <a:pt x="7930385" y="4493725"/>
                          <a:pt x="7670113" y="4517414"/>
                        </a:cubicBezTo>
                        <a:cubicBezTo>
                          <a:pt x="7409841" y="4541103"/>
                          <a:pt x="7361683" y="4512185"/>
                          <a:pt x="7111841" y="4517414"/>
                        </a:cubicBezTo>
                        <a:cubicBezTo>
                          <a:pt x="6861999" y="4522643"/>
                          <a:pt x="6908152" y="4502657"/>
                          <a:pt x="6709885" y="4517414"/>
                        </a:cubicBezTo>
                        <a:cubicBezTo>
                          <a:pt x="6511618" y="4532171"/>
                          <a:pt x="6362656" y="4487810"/>
                          <a:pt x="6073455" y="4517414"/>
                        </a:cubicBezTo>
                        <a:cubicBezTo>
                          <a:pt x="5784254" y="4547018"/>
                          <a:pt x="5801864" y="4493756"/>
                          <a:pt x="5671499" y="4517414"/>
                        </a:cubicBezTo>
                        <a:cubicBezTo>
                          <a:pt x="5541134" y="4541072"/>
                          <a:pt x="5228465" y="4505118"/>
                          <a:pt x="5035068" y="4517414"/>
                        </a:cubicBezTo>
                        <a:cubicBezTo>
                          <a:pt x="4841671" y="4529710"/>
                          <a:pt x="4862353" y="4509912"/>
                          <a:pt x="4711271" y="4517414"/>
                        </a:cubicBezTo>
                        <a:cubicBezTo>
                          <a:pt x="4560189" y="4524916"/>
                          <a:pt x="4230686" y="4469797"/>
                          <a:pt x="4074840" y="4517414"/>
                        </a:cubicBezTo>
                        <a:cubicBezTo>
                          <a:pt x="3918994" y="4565031"/>
                          <a:pt x="3790261" y="4496550"/>
                          <a:pt x="3672884" y="4517414"/>
                        </a:cubicBezTo>
                        <a:cubicBezTo>
                          <a:pt x="3555507" y="4538278"/>
                          <a:pt x="3438725" y="4509039"/>
                          <a:pt x="3349086" y="4517414"/>
                        </a:cubicBezTo>
                        <a:cubicBezTo>
                          <a:pt x="3259447" y="4525789"/>
                          <a:pt x="3090030" y="4488767"/>
                          <a:pt x="2947131" y="4517414"/>
                        </a:cubicBezTo>
                        <a:cubicBezTo>
                          <a:pt x="2804233" y="4546061"/>
                          <a:pt x="2587918" y="4441799"/>
                          <a:pt x="2310700" y="4517414"/>
                        </a:cubicBezTo>
                        <a:cubicBezTo>
                          <a:pt x="2033482" y="4593029"/>
                          <a:pt x="2033088" y="4482070"/>
                          <a:pt x="1908744" y="4517414"/>
                        </a:cubicBezTo>
                        <a:cubicBezTo>
                          <a:pt x="1784400" y="4552758"/>
                          <a:pt x="1665085" y="4497444"/>
                          <a:pt x="1584947" y="4517414"/>
                        </a:cubicBezTo>
                        <a:cubicBezTo>
                          <a:pt x="1504809" y="4537384"/>
                          <a:pt x="1290260" y="4476751"/>
                          <a:pt x="1182991" y="4517414"/>
                        </a:cubicBezTo>
                        <a:cubicBezTo>
                          <a:pt x="1075722" y="4558077"/>
                          <a:pt x="627771" y="4508956"/>
                          <a:pt x="412575" y="4517414"/>
                        </a:cubicBezTo>
                        <a:cubicBezTo>
                          <a:pt x="168722" y="4519332"/>
                          <a:pt x="30703" y="4364946"/>
                          <a:pt x="0" y="4104839"/>
                        </a:cubicBezTo>
                        <a:cubicBezTo>
                          <a:pt x="-8024" y="3963880"/>
                          <a:pt x="5667" y="3892689"/>
                          <a:pt x="0" y="3688141"/>
                        </a:cubicBezTo>
                        <a:cubicBezTo>
                          <a:pt x="-5667" y="3483593"/>
                          <a:pt x="33202" y="3314806"/>
                          <a:pt x="0" y="3160674"/>
                        </a:cubicBezTo>
                        <a:cubicBezTo>
                          <a:pt x="-33202" y="3006542"/>
                          <a:pt x="38576" y="2801011"/>
                          <a:pt x="0" y="2559363"/>
                        </a:cubicBezTo>
                        <a:cubicBezTo>
                          <a:pt x="-38576" y="2317715"/>
                          <a:pt x="49019" y="2218786"/>
                          <a:pt x="0" y="1994974"/>
                        </a:cubicBezTo>
                        <a:cubicBezTo>
                          <a:pt x="-49019" y="1771162"/>
                          <a:pt x="53826" y="1698807"/>
                          <a:pt x="0" y="1504430"/>
                        </a:cubicBezTo>
                        <a:cubicBezTo>
                          <a:pt x="-53826" y="1310053"/>
                          <a:pt x="15587" y="1221957"/>
                          <a:pt x="0" y="940041"/>
                        </a:cubicBezTo>
                        <a:cubicBezTo>
                          <a:pt x="-15587" y="658125"/>
                          <a:pt x="40462" y="563892"/>
                          <a:pt x="0" y="41257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四角形: 角を丸くする 36">
            <a:extLst>
              <a:ext uri="{FF2B5EF4-FFF2-40B4-BE49-F238E27FC236}">
                <a16:creationId xmlns:a16="http://schemas.microsoft.com/office/drawing/2014/main" id="{4D0260B6-248E-41EC-AE1A-E967C1C57FA1}"/>
              </a:ext>
            </a:extLst>
          </p:cNvPr>
          <p:cNvSpPr/>
          <p:nvPr/>
        </p:nvSpPr>
        <p:spPr>
          <a:xfrm>
            <a:off x="704528" y="1420286"/>
            <a:ext cx="7992888" cy="2627666"/>
          </a:xfrm>
          <a:prstGeom prst="roundRect">
            <a:avLst>
              <a:gd name="adj" fmla="val 913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dirty="0"/>
          </a:p>
        </p:txBody>
      </p:sp>
      <p:cxnSp>
        <p:nvCxnSpPr>
          <p:cNvPr id="17" name="直線コネクタ 16"/>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8" name="正方形/長方形 17"/>
          <p:cNvSpPr/>
          <p:nvPr/>
        </p:nvSpPr>
        <p:spPr>
          <a:xfrm>
            <a:off x="86106" y="36164"/>
            <a:ext cx="5494006"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20.</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令和</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8</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年度の公募について</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0" name="直線コネクタ 19"/>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sp>
        <p:nvSpPr>
          <p:cNvPr id="16" name="スライド番号プレースホルダー 1">
            <a:extLst>
              <a:ext uri="{FF2B5EF4-FFF2-40B4-BE49-F238E27FC236}">
                <a16:creationId xmlns:a16="http://schemas.microsoft.com/office/drawing/2014/main" id="{1F8A45FC-D82B-45D5-B311-0F8999B72522}"/>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39</a:t>
            </a:fld>
            <a:endParaRPr kumimoji="1" lang="ja-JP" altLang="en-US"/>
          </a:p>
        </p:txBody>
      </p:sp>
      <p:sp>
        <p:nvSpPr>
          <p:cNvPr id="19" name="サブタイトル 2">
            <a:extLst>
              <a:ext uri="{FF2B5EF4-FFF2-40B4-BE49-F238E27FC236}">
                <a16:creationId xmlns:a16="http://schemas.microsoft.com/office/drawing/2014/main" id="{93F58AC6-CFC3-4C79-BF58-4D75A1347EED}"/>
              </a:ext>
            </a:extLst>
          </p:cNvPr>
          <p:cNvSpPr txBox="1">
            <a:spLocks/>
          </p:cNvSpPr>
          <p:nvPr/>
        </p:nvSpPr>
        <p:spPr bwMode="auto">
          <a:xfrm>
            <a:off x="2488312" y="943803"/>
            <a:ext cx="4176464" cy="323263"/>
          </a:xfrm>
          <a:prstGeom prst="rect">
            <a:avLst/>
          </a:prstGeom>
          <a:solidFill>
            <a:srgbClr val="00B050"/>
          </a:solidFill>
          <a:ln w="19050">
            <a:solidFill>
              <a:schemeClr val="tx1"/>
            </a:solidFill>
            <a:miter lim="800000"/>
            <a:headEnd/>
            <a:tailEnd/>
          </a:ln>
          <a:effectLst/>
        </p:spPr>
        <p:txBody>
          <a:bodyPr wrap="square" lIns="0" tIns="108000" rIns="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lnSpc>
                <a:spcPts val="1500"/>
              </a:lnSpc>
              <a:buNone/>
              <a:tabLst>
                <a:tab pos="4749800" algn="l"/>
              </a:tabLst>
              <a:defRPr/>
            </a:pPr>
            <a:r>
              <a:rPr kumimoji="0" lang="ja-JP" altLang="en-US" sz="18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府立学校</a:t>
            </a:r>
            <a:r>
              <a:rPr kumimoji="0" lang="ja-JP" altLang="en-US" sz="12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（高校、支援学校等）</a:t>
            </a:r>
            <a:r>
              <a:rPr kumimoji="0" lang="en-US" altLang="ja-JP" sz="18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【30</a:t>
            </a:r>
            <a:r>
              <a:rPr kumimoji="0" lang="ja-JP" altLang="en-US" sz="18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施設</a:t>
            </a:r>
            <a:r>
              <a:rPr kumimoji="0" lang="en-US" altLang="ja-JP" sz="18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a:t>
            </a:r>
            <a:endParaRPr kumimoji="0" lang="ja-JP" altLang="en-US" sz="18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sp>
        <p:nvSpPr>
          <p:cNvPr id="7" name="矢印: 右 6">
            <a:extLst>
              <a:ext uri="{FF2B5EF4-FFF2-40B4-BE49-F238E27FC236}">
                <a16:creationId xmlns:a16="http://schemas.microsoft.com/office/drawing/2014/main" id="{BAA6D1AD-E860-4394-B3B5-D383CAD8F9C6}"/>
              </a:ext>
            </a:extLst>
          </p:cNvPr>
          <p:cNvSpPr/>
          <p:nvPr/>
        </p:nvSpPr>
        <p:spPr>
          <a:xfrm rot="5400000">
            <a:off x="4237164" y="5449715"/>
            <a:ext cx="784622" cy="479928"/>
          </a:xfrm>
          <a:prstGeom prst="rightArrow">
            <a:avLst>
              <a:gd name="adj1" fmla="val 50000"/>
              <a:gd name="adj2" fmla="val 91395"/>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テキスト ボックス 27">
            <a:extLst>
              <a:ext uri="{FF2B5EF4-FFF2-40B4-BE49-F238E27FC236}">
                <a16:creationId xmlns:a16="http://schemas.microsoft.com/office/drawing/2014/main" id="{045F42FE-7225-494E-9DAB-F76B0453B40C}"/>
              </a:ext>
            </a:extLst>
          </p:cNvPr>
          <p:cNvSpPr txBox="1"/>
          <p:nvPr/>
        </p:nvSpPr>
        <p:spPr>
          <a:xfrm>
            <a:off x="1573855" y="4776342"/>
            <a:ext cx="6742561" cy="400110"/>
          </a:xfrm>
          <a:prstGeom prst="rect">
            <a:avLst/>
          </a:prstGeom>
          <a:solidFill>
            <a:schemeClr val="bg1"/>
          </a:solidFill>
        </p:spPr>
        <p:txBody>
          <a:bodyPr wrap="square">
            <a:spAutoFit/>
          </a:bodyPr>
          <a:lstStyle/>
          <a:p>
            <a:pPr algn="l"/>
            <a:r>
              <a:rPr lang="ja-JP" altLang="en-US" sz="2000" b="1" u="sng" dirty="0">
                <a:solidFill>
                  <a:srgbClr val="3333FF"/>
                </a:solidFill>
                <a:latin typeface="Meiryo UI" panose="020B0604030504040204" pitchFamily="50" charset="-128"/>
                <a:ea typeface="Meiryo UI" panose="020B0604030504040204" pitchFamily="50" charset="-128"/>
              </a:rPr>
              <a:t>●</a:t>
            </a:r>
            <a:r>
              <a:rPr lang="ja-JP" altLang="en-US" sz="2000" b="1" u="sng" dirty="0">
                <a:latin typeface="Meiryo UI" panose="020B0604030504040204" pitchFamily="50" charset="-128"/>
                <a:ea typeface="Meiryo UI" panose="020B0604030504040204" pitchFamily="50" charset="-128"/>
              </a:rPr>
              <a:t>シェアード</a:t>
            </a:r>
            <a:r>
              <a:rPr lang="en-US" altLang="ja-JP" sz="2000" b="1" u="sng" dirty="0">
                <a:latin typeface="Meiryo UI" panose="020B0604030504040204" pitchFamily="50" charset="-128"/>
                <a:ea typeface="Meiryo UI" panose="020B0604030504040204" pitchFamily="50" charset="-128"/>
              </a:rPr>
              <a:t>30</a:t>
            </a:r>
            <a:r>
              <a:rPr lang="ja-JP" altLang="en-US" sz="2000" b="1" u="sng" dirty="0">
                <a:latin typeface="Meiryo UI" panose="020B0604030504040204" pitchFamily="50" charset="-128"/>
                <a:ea typeface="Meiryo UI" panose="020B0604030504040204" pitchFamily="50" charset="-128"/>
              </a:rPr>
              <a:t>施設　</a:t>
            </a:r>
            <a:r>
              <a:rPr lang="ja-JP" altLang="en-US" sz="2000" b="1" u="sng" dirty="0">
                <a:solidFill>
                  <a:srgbClr val="FF0000"/>
                </a:solidFill>
                <a:latin typeface="Meiryo UI" panose="020B0604030504040204" pitchFamily="50" charset="-128"/>
                <a:ea typeface="Meiryo UI" panose="020B0604030504040204" pitchFamily="50" charset="-128"/>
              </a:rPr>
              <a:t>●</a:t>
            </a:r>
            <a:r>
              <a:rPr lang="ja-JP" altLang="en-US" sz="2000" b="1" u="sng" dirty="0">
                <a:latin typeface="Meiryo UI" panose="020B0604030504040204" pitchFamily="50" charset="-128"/>
                <a:ea typeface="Meiryo UI" panose="020B0604030504040204" pitchFamily="50" charset="-128"/>
              </a:rPr>
              <a:t>ギャランティード</a:t>
            </a:r>
            <a:r>
              <a:rPr lang="en-US" altLang="ja-JP" sz="2000" b="1" u="sng" dirty="0">
                <a:latin typeface="Meiryo UI" panose="020B0604030504040204" pitchFamily="50" charset="-128"/>
                <a:ea typeface="Meiryo UI" panose="020B0604030504040204" pitchFamily="50" charset="-128"/>
              </a:rPr>
              <a:t>4</a:t>
            </a:r>
            <a:r>
              <a:rPr lang="ja-JP" altLang="en-US" sz="2000" b="1" u="sng" dirty="0">
                <a:latin typeface="Meiryo UI" panose="020B0604030504040204" pitchFamily="50" charset="-128"/>
                <a:ea typeface="Meiryo UI" panose="020B0604030504040204" pitchFamily="50" charset="-128"/>
              </a:rPr>
              <a:t>施設　を一括公募</a:t>
            </a:r>
            <a:endParaRPr lang="ja-JP" altLang="en-US" sz="2000" b="1" i="0" u="sng" dirty="0">
              <a:effectLst/>
              <a:latin typeface="Meiryo UI" panose="020B0604030504040204" pitchFamily="50" charset="-128"/>
              <a:ea typeface="Meiryo UI" panose="020B0604030504040204" pitchFamily="50" charset="-128"/>
            </a:endParaRPr>
          </a:p>
        </p:txBody>
      </p:sp>
      <p:sp>
        <p:nvSpPr>
          <p:cNvPr id="29" name="サブタイトル 2">
            <a:extLst>
              <a:ext uri="{FF2B5EF4-FFF2-40B4-BE49-F238E27FC236}">
                <a16:creationId xmlns:a16="http://schemas.microsoft.com/office/drawing/2014/main" id="{4B0F6C6E-C731-4006-B70D-C0A891129E7E}"/>
              </a:ext>
            </a:extLst>
          </p:cNvPr>
          <p:cNvSpPr txBox="1">
            <a:spLocks/>
          </p:cNvSpPr>
          <p:nvPr/>
        </p:nvSpPr>
        <p:spPr bwMode="auto">
          <a:xfrm>
            <a:off x="1233352" y="6163587"/>
            <a:ext cx="6624736" cy="450412"/>
          </a:xfrm>
          <a:prstGeom prst="rect">
            <a:avLst/>
          </a:prstGeom>
          <a:solidFill>
            <a:schemeClr val="tx1"/>
          </a:solidFill>
          <a:ln w="19050">
            <a:solidFill>
              <a:schemeClr val="tx1"/>
            </a:solidFill>
            <a:miter lim="800000"/>
            <a:headEnd/>
            <a:tailEnd/>
          </a:ln>
          <a:effectLst/>
        </p:spPr>
        <p:txBody>
          <a:bodyPr wrap="square" lIns="0" tIns="108000" rIns="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buNone/>
              <a:tabLst>
                <a:tab pos="4749800" algn="l"/>
              </a:tabLst>
              <a:defRPr/>
            </a:pPr>
            <a:r>
              <a:rPr lang="ja-JP" altLang="ja-JP" sz="2000" b="1" dirty="0">
                <a:solidFill>
                  <a:schemeClr val="bg1"/>
                </a:solidFill>
                <a:latin typeface="Meiryo UI" panose="020B0604030504040204" pitchFamily="50" charset="-128"/>
                <a:ea typeface="Meiryo UI" panose="020B0604030504040204" pitchFamily="50" charset="-128"/>
              </a:rPr>
              <a:t>大阪府立</a:t>
            </a:r>
            <a:r>
              <a:rPr lang="ja-JP" altLang="en-US" sz="2000" b="1" dirty="0">
                <a:solidFill>
                  <a:schemeClr val="bg1"/>
                </a:solidFill>
                <a:latin typeface="Meiryo UI" panose="020B0604030504040204" pitchFamily="50" charset="-128"/>
                <a:ea typeface="Meiryo UI" panose="020B0604030504040204" pitchFamily="50" charset="-128"/>
              </a:rPr>
              <a:t>阿倍野高等学校外</a:t>
            </a:r>
            <a:r>
              <a:rPr lang="en-US" altLang="ja-JP" sz="2000" b="1" dirty="0">
                <a:solidFill>
                  <a:schemeClr val="bg1"/>
                </a:solidFill>
                <a:latin typeface="Meiryo UI" panose="020B0604030504040204" pitchFamily="50" charset="-128"/>
                <a:ea typeface="Meiryo UI" panose="020B0604030504040204" pitchFamily="50" charset="-128"/>
              </a:rPr>
              <a:t>29</a:t>
            </a:r>
            <a:r>
              <a:rPr lang="ja-JP" altLang="ja-JP" sz="2000" b="1" dirty="0">
                <a:solidFill>
                  <a:schemeClr val="bg1"/>
                </a:solidFill>
                <a:latin typeface="Meiryo UI" panose="020B0604030504040204" pitchFamily="50" charset="-128"/>
                <a:ea typeface="Meiryo UI" panose="020B0604030504040204" pitchFamily="50" charset="-128"/>
              </a:rPr>
              <a:t>件</a:t>
            </a:r>
            <a:r>
              <a:rPr lang="en-US" altLang="ja-JP" sz="2000" b="1" dirty="0">
                <a:solidFill>
                  <a:schemeClr val="bg1"/>
                </a:solidFill>
                <a:latin typeface="Meiryo UI" panose="020B0604030504040204" pitchFamily="50" charset="-128"/>
                <a:ea typeface="Meiryo UI" panose="020B0604030504040204" pitchFamily="50" charset="-128"/>
              </a:rPr>
              <a:t>ESCO</a:t>
            </a:r>
            <a:r>
              <a:rPr lang="ja-JP" altLang="ja-JP" sz="2000" b="1" dirty="0">
                <a:solidFill>
                  <a:schemeClr val="bg1"/>
                </a:solidFill>
                <a:latin typeface="Meiryo UI" panose="020B0604030504040204" pitchFamily="50" charset="-128"/>
                <a:ea typeface="Meiryo UI" panose="020B0604030504040204" pitchFamily="50" charset="-128"/>
              </a:rPr>
              <a:t>事業</a:t>
            </a:r>
            <a:endParaRPr kumimoji="0" lang="ja-JP" altLang="en-US" sz="2000" b="1" kern="0" dirty="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sp>
        <p:nvSpPr>
          <p:cNvPr id="30" name="テキスト ボックス 29">
            <a:extLst>
              <a:ext uri="{FF2B5EF4-FFF2-40B4-BE49-F238E27FC236}">
                <a16:creationId xmlns:a16="http://schemas.microsoft.com/office/drawing/2014/main" id="{64CF1A75-4623-41CC-9EC2-1995B81FAFE4}"/>
              </a:ext>
            </a:extLst>
          </p:cNvPr>
          <p:cNvSpPr txBox="1"/>
          <p:nvPr/>
        </p:nvSpPr>
        <p:spPr>
          <a:xfrm>
            <a:off x="5148064" y="87596"/>
            <a:ext cx="3381890" cy="400110"/>
          </a:xfrm>
          <a:prstGeom prst="rect">
            <a:avLst/>
          </a:prstGeom>
          <a:noFill/>
        </p:spPr>
        <p:txBody>
          <a:bodyPr wrap="square" rtlCol="0">
            <a:spAutoFit/>
          </a:bodyPr>
          <a:lstStyle/>
          <a:p>
            <a:r>
              <a:rPr lang="ja-JP" altLang="en-US" sz="20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b="1" dirty="0">
                <a:latin typeface="Meiryo UI" panose="020B0604030504040204" pitchFamily="50" charset="-128"/>
                <a:ea typeface="Meiryo UI" panose="020B0604030504040204" pitchFamily="50" charset="-128"/>
                <a:cs typeface="Meiryo UI" panose="020B0604030504040204" pitchFamily="50" charset="-128"/>
              </a:rPr>
              <a:t>令和</a:t>
            </a:r>
            <a:r>
              <a:rPr lang="en-US" altLang="ja-JP" b="1" dirty="0">
                <a:latin typeface="Meiryo UI" panose="020B0604030504040204" pitchFamily="50" charset="-128"/>
                <a:ea typeface="Meiryo UI" panose="020B0604030504040204" pitchFamily="50" charset="-128"/>
                <a:cs typeface="Meiryo UI" panose="020B0604030504040204" pitchFamily="50" charset="-128"/>
              </a:rPr>
              <a:t>9</a:t>
            </a:r>
            <a:r>
              <a:rPr lang="ja-JP" altLang="en-US" b="1" dirty="0">
                <a:latin typeface="Meiryo UI" panose="020B0604030504040204" pitchFamily="50" charset="-128"/>
                <a:ea typeface="Meiryo UI" panose="020B0604030504040204" pitchFamily="50" charset="-128"/>
                <a:cs typeface="Meiryo UI" panose="020B0604030504040204" pitchFamily="50" charset="-128"/>
              </a:rPr>
              <a:t>年度契約、工事完了</a:t>
            </a: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51" name="テキスト ボックス 50">
            <a:extLst>
              <a:ext uri="{FF2B5EF4-FFF2-40B4-BE49-F238E27FC236}">
                <a16:creationId xmlns:a16="http://schemas.microsoft.com/office/drawing/2014/main" id="{36CCCAE5-F97F-489F-A2FC-BD7ACEDC2447}"/>
              </a:ext>
            </a:extLst>
          </p:cNvPr>
          <p:cNvSpPr txBox="1"/>
          <p:nvPr/>
        </p:nvSpPr>
        <p:spPr>
          <a:xfrm>
            <a:off x="1952004" y="1628800"/>
            <a:ext cx="1755900" cy="2308324"/>
          </a:xfrm>
          <a:prstGeom prst="rect">
            <a:avLst/>
          </a:prstGeom>
          <a:noFill/>
        </p:spPr>
        <p:txBody>
          <a:bodyPr wrap="square">
            <a:spAutoFit/>
          </a:bodyPr>
          <a:lstStyle/>
          <a:p>
            <a:r>
              <a:rPr lang="zh-CN" altLang="en-US" sz="1000" dirty="0">
                <a:latin typeface="BIZ UDゴシック" panose="020B0400000000000000" pitchFamily="49" charset="-128"/>
                <a:ea typeface="BIZ UDゴシック" panose="020B0400000000000000" pitchFamily="49" charset="-128"/>
              </a:rPr>
              <a:t>阿倍野高等学校</a:t>
            </a:r>
          </a:p>
          <a:p>
            <a:r>
              <a:rPr lang="zh-CN" altLang="en-US" sz="1000" dirty="0">
                <a:latin typeface="BIZ UDゴシック" panose="020B0400000000000000" pitchFamily="49" charset="-128"/>
                <a:ea typeface="BIZ UDゴシック" panose="020B0400000000000000" pitchFamily="49" charset="-128"/>
              </a:rPr>
              <a:t>阪南高等学校</a:t>
            </a:r>
          </a:p>
          <a:p>
            <a:r>
              <a:rPr lang="ja-JP" altLang="en-US" sz="1000" dirty="0">
                <a:latin typeface="BIZ UDゴシック" panose="020B0400000000000000" pitchFamily="49" charset="-128"/>
                <a:ea typeface="BIZ UDゴシック" panose="020B0400000000000000" pitchFamily="49" charset="-128"/>
              </a:rPr>
              <a:t>教育センター附属高等学校</a:t>
            </a:r>
          </a:p>
          <a:p>
            <a:r>
              <a:rPr lang="ja-JP" altLang="en-US" sz="1000" dirty="0">
                <a:latin typeface="BIZ UDゴシック" panose="020B0400000000000000" pitchFamily="49" charset="-128"/>
                <a:ea typeface="BIZ UDゴシック" panose="020B0400000000000000" pitchFamily="49" charset="-128"/>
              </a:rPr>
              <a:t>大塚高等学校</a:t>
            </a:r>
          </a:p>
          <a:p>
            <a:r>
              <a:rPr lang="zh-CN" altLang="en-US" sz="1000" dirty="0">
                <a:latin typeface="BIZ UDゴシック" panose="020B0400000000000000" pitchFamily="49" charset="-128"/>
                <a:ea typeface="BIZ UDゴシック" panose="020B0400000000000000" pitchFamily="49" charset="-128"/>
              </a:rPr>
              <a:t>河南高等学校</a:t>
            </a:r>
          </a:p>
          <a:p>
            <a:r>
              <a:rPr lang="ja-JP" altLang="en-US" sz="1000" dirty="0">
                <a:latin typeface="BIZ UDゴシック" panose="020B0400000000000000" pitchFamily="49" charset="-128"/>
                <a:ea typeface="BIZ UDゴシック" panose="020B0400000000000000" pitchFamily="49" charset="-128"/>
              </a:rPr>
              <a:t>金剛高等学校</a:t>
            </a:r>
          </a:p>
          <a:p>
            <a:r>
              <a:rPr lang="ja-JP" altLang="en-US" sz="1000" dirty="0">
                <a:latin typeface="BIZ UDゴシック" panose="020B0400000000000000" pitchFamily="49" charset="-128"/>
                <a:ea typeface="BIZ UDゴシック" panose="020B0400000000000000" pitchFamily="49" charset="-128"/>
              </a:rPr>
              <a:t>長野高等学校</a:t>
            </a:r>
          </a:p>
          <a:p>
            <a:r>
              <a:rPr lang="zh-CN" altLang="en-US" sz="1000" dirty="0">
                <a:latin typeface="BIZ UDゴシック" panose="020B0400000000000000" pitchFamily="49" charset="-128"/>
                <a:ea typeface="BIZ UDゴシック" panose="020B0400000000000000" pitchFamily="49" charset="-128"/>
              </a:rPr>
              <a:t>狭山高等学校</a:t>
            </a:r>
          </a:p>
          <a:p>
            <a:r>
              <a:rPr lang="ja-JP" altLang="en-US" sz="1000" dirty="0">
                <a:latin typeface="BIZ UDゴシック" panose="020B0400000000000000" pitchFamily="49" charset="-128"/>
                <a:ea typeface="BIZ UDゴシック" panose="020B0400000000000000" pitchFamily="49" charset="-128"/>
              </a:rPr>
              <a:t>農芸高等学校</a:t>
            </a:r>
          </a:p>
          <a:p>
            <a:r>
              <a:rPr lang="ja-JP" altLang="en-US" sz="1000" dirty="0">
                <a:latin typeface="BIZ UDゴシック" panose="020B0400000000000000" pitchFamily="49" charset="-128"/>
                <a:ea typeface="BIZ UDゴシック" panose="020B0400000000000000" pitchFamily="49" charset="-128"/>
              </a:rPr>
              <a:t>今宮工科高等学校</a:t>
            </a:r>
          </a:p>
          <a:p>
            <a:r>
              <a:rPr lang="zh-CN" altLang="en-US" sz="1000" dirty="0">
                <a:latin typeface="BIZ UDゴシック" panose="020B0400000000000000" pitchFamily="49" charset="-128"/>
                <a:ea typeface="BIZ UDゴシック" panose="020B0400000000000000" pitchFamily="49" charset="-128"/>
              </a:rPr>
              <a:t>藤井寺工科高等学校</a:t>
            </a:r>
            <a:endParaRPr lang="en-US" altLang="zh-CN" sz="1000" dirty="0">
              <a:latin typeface="BIZ UDゴシック" panose="020B0400000000000000" pitchFamily="49" charset="-128"/>
              <a:ea typeface="BIZ UDゴシック" panose="020B0400000000000000" pitchFamily="49" charset="-128"/>
            </a:endParaRPr>
          </a:p>
          <a:p>
            <a:r>
              <a:rPr lang="zh-CN" altLang="en-US" sz="1000" dirty="0">
                <a:latin typeface="BIZ UDゴシック" panose="020B0400000000000000" pitchFamily="49" charset="-128"/>
                <a:ea typeface="BIZ UDゴシック" panose="020B0400000000000000" pitchFamily="49" charset="-128"/>
              </a:rPr>
              <a:t>住吉高等学校</a:t>
            </a:r>
          </a:p>
          <a:p>
            <a:r>
              <a:rPr lang="zh-CN" altLang="en-US" sz="1000" dirty="0">
                <a:latin typeface="BIZ UDゴシック" panose="020B0400000000000000" pitchFamily="49" charset="-128"/>
                <a:ea typeface="BIZ UDゴシック" panose="020B0400000000000000" pitchFamily="49" charset="-128"/>
              </a:rPr>
              <a:t>生野高等学校</a:t>
            </a:r>
            <a:endParaRPr lang="en-US" altLang="zh-CN" sz="1000" dirty="0">
              <a:latin typeface="BIZ UDゴシック" panose="020B0400000000000000" pitchFamily="49" charset="-128"/>
              <a:ea typeface="BIZ UDゴシック" panose="020B0400000000000000" pitchFamily="49" charset="-128"/>
            </a:endParaRPr>
          </a:p>
          <a:p>
            <a:r>
              <a:rPr lang="zh-CN" altLang="en-US" sz="1000" dirty="0">
                <a:latin typeface="BIZ UDゴシック" panose="020B0400000000000000" pitchFamily="49" charset="-128"/>
                <a:ea typeface="BIZ UDゴシック" panose="020B0400000000000000" pitchFamily="49" charset="-128"/>
              </a:rPr>
              <a:t>港南造形高等学校</a:t>
            </a:r>
          </a:p>
          <a:p>
            <a:endParaRPr lang="ja-JP" altLang="en-US" sz="400" dirty="0">
              <a:latin typeface="BIZ UDゴシック" panose="020B0400000000000000" pitchFamily="49" charset="-128"/>
              <a:ea typeface="BIZ UDゴシック" panose="020B0400000000000000" pitchFamily="49" charset="-128"/>
              <a:cs typeface="Arial" panose="020B0604020202020204" pitchFamily="34" charset="0"/>
            </a:endParaRPr>
          </a:p>
        </p:txBody>
      </p:sp>
      <p:sp>
        <p:nvSpPr>
          <p:cNvPr id="53" name="テキスト ボックス 52">
            <a:extLst>
              <a:ext uri="{FF2B5EF4-FFF2-40B4-BE49-F238E27FC236}">
                <a16:creationId xmlns:a16="http://schemas.microsoft.com/office/drawing/2014/main" id="{83312640-F8D1-43D4-A4CB-76A75D251BAA}"/>
              </a:ext>
            </a:extLst>
          </p:cNvPr>
          <p:cNvSpPr txBox="1"/>
          <p:nvPr/>
        </p:nvSpPr>
        <p:spPr>
          <a:xfrm>
            <a:off x="3594635" y="1628800"/>
            <a:ext cx="1584177" cy="2092881"/>
          </a:xfrm>
          <a:prstGeom prst="rect">
            <a:avLst/>
          </a:prstGeom>
          <a:noFill/>
        </p:spPr>
        <p:txBody>
          <a:bodyPr wrap="square">
            <a:spAutoFit/>
          </a:bodyPr>
          <a:lstStyle/>
          <a:p>
            <a:r>
              <a:rPr lang="zh-CN" altLang="en-US" sz="1000" dirty="0">
                <a:latin typeface="BIZ UDゴシック" panose="020B0400000000000000" pitchFamily="49" charset="-128"/>
                <a:ea typeface="BIZ UDゴシック" panose="020B0400000000000000" pitchFamily="49" charset="-128"/>
              </a:rPr>
              <a:t>西成高等学校</a:t>
            </a:r>
          </a:p>
          <a:p>
            <a:r>
              <a:rPr lang="ja-JP" altLang="en-US" sz="1000" dirty="0">
                <a:latin typeface="BIZ UDゴシック" panose="020B0400000000000000" pitchFamily="49" charset="-128"/>
                <a:ea typeface="BIZ UDゴシック" panose="020B0400000000000000" pitchFamily="49" charset="-128"/>
              </a:rPr>
              <a:t>東住吉総合高等学校</a:t>
            </a:r>
          </a:p>
          <a:p>
            <a:r>
              <a:rPr lang="ja-JP" altLang="en-US" sz="1000" dirty="0">
                <a:latin typeface="BIZ UDゴシック" panose="020B0400000000000000" pitchFamily="49" charset="-128"/>
                <a:ea typeface="BIZ UDゴシック" panose="020B0400000000000000" pitchFamily="49" charset="-128"/>
              </a:rPr>
              <a:t>大阪南視覚支援学校</a:t>
            </a:r>
          </a:p>
          <a:p>
            <a:r>
              <a:rPr lang="zh-CN" altLang="en-US" sz="1000" dirty="0">
                <a:latin typeface="BIZ UDゴシック" panose="020B0400000000000000" pitchFamily="49" charset="-128"/>
                <a:ea typeface="BIZ UDゴシック" panose="020B0400000000000000" pitchFamily="49" charset="-128"/>
              </a:rPr>
              <a:t>生野聴覚支援学校</a:t>
            </a:r>
          </a:p>
          <a:p>
            <a:r>
              <a:rPr lang="ja-JP" altLang="en-US" sz="1000" dirty="0">
                <a:latin typeface="BIZ UDゴシック" panose="020B0400000000000000" pitchFamily="49" charset="-128"/>
                <a:ea typeface="BIZ UDゴシック" panose="020B0400000000000000" pitchFamily="49" charset="-128"/>
              </a:rPr>
              <a:t>東大阪支援学校</a:t>
            </a:r>
          </a:p>
          <a:p>
            <a:r>
              <a:rPr lang="zh-CN" altLang="en-US" sz="1000" dirty="0">
                <a:latin typeface="BIZ UDゴシック" panose="020B0400000000000000" pitchFamily="49" charset="-128"/>
                <a:ea typeface="BIZ UDゴシック" panose="020B0400000000000000" pitchFamily="49" charset="-128"/>
              </a:rPr>
              <a:t>藤井寺支援学校</a:t>
            </a:r>
          </a:p>
          <a:p>
            <a:r>
              <a:rPr lang="zh-CN" altLang="en-US" sz="1000" dirty="0">
                <a:latin typeface="BIZ UDゴシック" panose="020B0400000000000000" pitchFamily="49" charset="-128"/>
                <a:ea typeface="BIZ UDゴシック" panose="020B0400000000000000" pitchFamily="49" charset="-128"/>
              </a:rPr>
              <a:t>平野支援学校</a:t>
            </a:r>
          </a:p>
          <a:p>
            <a:r>
              <a:rPr lang="zh-CN" altLang="en-US" sz="1000" dirty="0">
                <a:latin typeface="BIZ UDゴシック" panose="020B0400000000000000" pitchFamily="49" charset="-128"/>
                <a:ea typeface="BIZ UDゴシック" panose="020B0400000000000000" pitchFamily="49" charset="-128"/>
              </a:rPr>
              <a:t>八尾支援学校</a:t>
            </a:r>
          </a:p>
          <a:p>
            <a:r>
              <a:rPr lang="zh-CN" altLang="en-US" sz="1000" dirty="0">
                <a:latin typeface="BIZ UDゴシック" panose="020B0400000000000000" pitchFamily="49" charset="-128"/>
                <a:ea typeface="BIZ UDゴシック" panose="020B0400000000000000" pitchFamily="49" charset="-128"/>
              </a:rPr>
              <a:t>富田林支援学校</a:t>
            </a:r>
          </a:p>
          <a:p>
            <a:r>
              <a:rPr lang="zh-CN" altLang="en-US" sz="1000" dirty="0">
                <a:latin typeface="BIZ UDゴシック" panose="020B0400000000000000" pitchFamily="49" charset="-128"/>
                <a:ea typeface="BIZ UDゴシック" panose="020B0400000000000000" pitchFamily="49" charset="-128"/>
              </a:rPr>
              <a:t>西浦支援学校</a:t>
            </a:r>
          </a:p>
          <a:p>
            <a:r>
              <a:rPr lang="ja-JP" altLang="en-US" sz="1000" dirty="0">
                <a:latin typeface="BIZ UDゴシック" panose="020B0400000000000000" pitchFamily="49" charset="-128"/>
                <a:ea typeface="BIZ UDゴシック" panose="020B0400000000000000" pitchFamily="49" charset="-128"/>
              </a:rPr>
              <a:t>難波支援学校</a:t>
            </a:r>
            <a:endParaRPr lang="en-US" altLang="ja-JP" sz="1000" dirty="0">
              <a:latin typeface="BIZ UDゴシック" panose="020B0400000000000000" pitchFamily="49" charset="-128"/>
              <a:ea typeface="BIZ UDゴシック" panose="020B0400000000000000" pitchFamily="49" charset="-128"/>
            </a:endParaRPr>
          </a:p>
          <a:p>
            <a:r>
              <a:rPr lang="en-US" altLang="ja-JP" sz="1000" dirty="0">
                <a:latin typeface="BIZ UDゴシック" panose="020B0400000000000000" pitchFamily="49" charset="-128"/>
                <a:ea typeface="BIZ UDゴシック" panose="020B0400000000000000" pitchFamily="49" charset="-128"/>
              </a:rPr>
              <a:t> </a:t>
            </a:r>
            <a:r>
              <a:rPr lang="ja-JP" altLang="en-US" sz="1000" dirty="0">
                <a:latin typeface="BIZ UDゴシック" panose="020B0400000000000000" pitchFamily="49" charset="-128"/>
                <a:ea typeface="BIZ UDゴシック" panose="020B0400000000000000" pitchFamily="49" charset="-128"/>
              </a:rPr>
              <a:t>・なにわ高等支援学校</a:t>
            </a:r>
          </a:p>
          <a:p>
            <a:r>
              <a:rPr lang="zh-CN" altLang="en-US" sz="1000" dirty="0">
                <a:latin typeface="BIZ UDゴシック" panose="020B0400000000000000" pitchFamily="49" charset="-128"/>
                <a:ea typeface="BIZ UDゴシック" panose="020B0400000000000000" pitchFamily="49" charset="-128"/>
              </a:rPr>
              <a:t>羽曳野支援学校</a:t>
            </a:r>
            <a:endParaRPr lang="ja-JP" altLang="en-US" sz="400" dirty="0">
              <a:latin typeface="BIZ UDゴシック" panose="020B0400000000000000" pitchFamily="49" charset="-128"/>
              <a:ea typeface="BIZ UDゴシック" panose="020B0400000000000000" pitchFamily="49" charset="-128"/>
              <a:cs typeface="Arial" panose="020B0604020202020204" pitchFamily="34" charset="0"/>
            </a:endParaRPr>
          </a:p>
        </p:txBody>
      </p:sp>
      <p:sp>
        <p:nvSpPr>
          <p:cNvPr id="54" name="テキスト ボックス 53">
            <a:extLst>
              <a:ext uri="{FF2B5EF4-FFF2-40B4-BE49-F238E27FC236}">
                <a16:creationId xmlns:a16="http://schemas.microsoft.com/office/drawing/2014/main" id="{CE7CE9A6-DF0E-4108-936E-212C6C7370C8}"/>
              </a:ext>
            </a:extLst>
          </p:cNvPr>
          <p:cNvSpPr txBox="1"/>
          <p:nvPr/>
        </p:nvSpPr>
        <p:spPr>
          <a:xfrm>
            <a:off x="5220980" y="2495649"/>
            <a:ext cx="1686025" cy="861774"/>
          </a:xfrm>
          <a:prstGeom prst="rect">
            <a:avLst/>
          </a:prstGeom>
          <a:noFill/>
        </p:spPr>
        <p:txBody>
          <a:bodyPr wrap="square">
            <a:spAutoFit/>
          </a:bodyPr>
          <a:lstStyle/>
          <a:p>
            <a:r>
              <a:rPr lang="ja-JP" altLang="en-US" sz="1000" dirty="0">
                <a:latin typeface="BIZ UDゴシック" panose="020B0400000000000000" pitchFamily="49" charset="-128"/>
                <a:ea typeface="BIZ UDゴシック" panose="020B0400000000000000" pitchFamily="49" charset="-128"/>
                <a:cs typeface="Arial" panose="020B0604020202020204" pitchFamily="34" charset="0"/>
              </a:rPr>
              <a:t>桜宮高等学校</a:t>
            </a:r>
          </a:p>
          <a:p>
            <a:r>
              <a:rPr lang="ja-JP" altLang="en-US" sz="1000" dirty="0">
                <a:latin typeface="BIZ UDゴシック" panose="020B0400000000000000" pitchFamily="49" charset="-128"/>
                <a:ea typeface="BIZ UDゴシック" panose="020B0400000000000000" pitchFamily="49" charset="-128"/>
                <a:cs typeface="Arial" panose="020B0604020202020204" pitchFamily="34" charset="0"/>
              </a:rPr>
              <a:t>いちりつ高等学校</a:t>
            </a:r>
          </a:p>
          <a:p>
            <a:r>
              <a:rPr lang="ja-JP" altLang="en-US" sz="1000" dirty="0">
                <a:latin typeface="BIZ UDゴシック" panose="020B0400000000000000" pitchFamily="49" charset="-128"/>
                <a:ea typeface="BIZ UDゴシック" panose="020B0400000000000000" pitchFamily="49" charset="-128"/>
                <a:cs typeface="Arial" panose="020B0604020202020204" pitchFamily="34" charset="0"/>
              </a:rPr>
              <a:t>工芸高等学校</a:t>
            </a:r>
          </a:p>
          <a:p>
            <a:r>
              <a:rPr lang="ja-JP" altLang="en-US" sz="1000" dirty="0">
                <a:latin typeface="BIZ UDゴシック" panose="020B0400000000000000" pitchFamily="49" charset="-128"/>
                <a:ea typeface="BIZ UDゴシック" panose="020B0400000000000000" pitchFamily="49" charset="-128"/>
                <a:cs typeface="Arial" panose="020B0604020202020204" pitchFamily="34" charset="0"/>
              </a:rPr>
              <a:t>大阪ビジネス</a:t>
            </a:r>
            <a:endParaRPr lang="en-US" altLang="ja-JP" sz="1000" dirty="0">
              <a:latin typeface="BIZ UDゴシック" panose="020B0400000000000000" pitchFamily="49" charset="-128"/>
              <a:ea typeface="BIZ UDゴシック" panose="020B0400000000000000" pitchFamily="49" charset="-128"/>
              <a:cs typeface="Arial" panose="020B0604020202020204" pitchFamily="34" charset="0"/>
            </a:endParaRPr>
          </a:p>
          <a:p>
            <a:r>
              <a:rPr lang="ja-JP" altLang="en-US" sz="1000" dirty="0">
                <a:latin typeface="BIZ UDゴシック" panose="020B0400000000000000" pitchFamily="49" charset="-128"/>
                <a:ea typeface="BIZ UDゴシック" panose="020B0400000000000000" pitchFamily="49" charset="-128"/>
                <a:cs typeface="Arial" panose="020B0604020202020204" pitchFamily="34" charset="0"/>
              </a:rPr>
              <a:t>　フロンティア高等学校</a:t>
            </a:r>
          </a:p>
        </p:txBody>
      </p:sp>
      <p:sp>
        <p:nvSpPr>
          <p:cNvPr id="25" name="正方形/長方形 24">
            <a:extLst>
              <a:ext uri="{FF2B5EF4-FFF2-40B4-BE49-F238E27FC236}">
                <a16:creationId xmlns:a16="http://schemas.microsoft.com/office/drawing/2014/main" id="{6F2F8CD5-D25D-4627-8E71-249F5987B2D4}"/>
              </a:ext>
            </a:extLst>
          </p:cNvPr>
          <p:cNvSpPr/>
          <p:nvPr/>
        </p:nvSpPr>
        <p:spPr>
          <a:xfrm>
            <a:off x="5178813" y="2339779"/>
            <a:ext cx="2921579" cy="1089221"/>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05B5CFE8-EF88-4FFB-BC5C-FEAF77A9D1EB}"/>
              </a:ext>
            </a:extLst>
          </p:cNvPr>
          <p:cNvSpPr/>
          <p:nvPr/>
        </p:nvSpPr>
        <p:spPr>
          <a:xfrm>
            <a:off x="1395969" y="1560632"/>
            <a:ext cx="5336271" cy="237649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サブタイトル 2">
            <a:extLst>
              <a:ext uri="{FF2B5EF4-FFF2-40B4-BE49-F238E27FC236}">
                <a16:creationId xmlns:a16="http://schemas.microsoft.com/office/drawing/2014/main" id="{1291EDB6-E078-4E92-9AC9-C033523C6FC3}"/>
              </a:ext>
            </a:extLst>
          </p:cNvPr>
          <p:cNvSpPr txBox="1">
            <a:spLocks/>
          </p:cNvSpPr>
          <p:nvPr/>
        </p:nvSpPr>
        <p:spPr bwMode="auto">
          <a:xfrm>
            <a:off x="5178813" y="2016516"/>
            <a:ext cx="2921579" cy="323263"/>
          </a:xfrm>
          <a:prstGeom prst="rect">
            <a:avLst/>
          </a:prstGeom>
          <a:solidFill>
            <a:schemeClr val="accent3">
              <a:lumMod val="50000"/>
            </a:schemeClr>
          </a:solidFill>
          <a:ln w="19050">
            <a:solidFill>
              <a:schemeClr val="tx1"/>
            </a:solidFill>
            <a:prstDash val="dash"/>
            <a:miter lim="800000"/>
            <a:headEnd/>
            <a:tailEnd/>
          </a:ln>
          <a:effectLst/>
        </p:spPr>
        <p:txBody>
          <a:bodyPr wrap="square" lIns="0" tIns="108000" rIns="0" bIns="180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nSpc>
                <a:spcPts val="1500"/>
              </a:lnSpc>
              <a:buNone/>
              <a:tabLst>
                <a:tab pos="4749800" algn="l"/>
              </a:tabLst>
              <a:defRPr/>
            </a:pPr>
            <a:r>
              <a:rPr kumimoji="0" lang="ja-JP" altLang="en-US" sz="1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大阪市からの移管校</a:t>
            </a:r>
            <a:r>
              <a:rPr kumimoji="0" lang="en-US" altLang="ja-JP" sz="1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a:t>
            </a:r>
            <a:r>
              <a:rPr kumimoji="0" lang="ja-JP" altLang="en-US" sz="1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４施設</a:t>
            </a:r>
            <a:r>
              <a:rPr kumimoji="0" lang="en-US" altLang="ja-JP" sz="1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a:t>
            </a:r>
            <a:endParaRPr kumimoji="0" lang="en-US" altLang="ja-JP" sz="20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sp>
        <p:nvSpPr>
          <p:cNvPr id="46" name="楕円 45">
            <a:extLst>
              <a:ext uri="{FF2B5EF4-FFF2-40B4-BE49-F238E27FC236}">
                <a16:creationId xmlns:a16="http://schemas.microsoft.com/office/drawing/2014/main" id="{D89D0B6C-EF4B-4FAE-B70C-1878574543DB}"/>
              </a:ext>
            </a:extLst>
          </p:cNvPr>
          <p:cNvSpPr/>
          <p:nvPr/>
        </p:nvSpPr>
        <p:spPr>
          <a:xfrm>
            <a:off x="6854268" y="2546537"/>
            <a:ext cx="1152128" cy="532864"/>
          </a:xfrm>
          <a:prstGeom prst="ellipse">
            <a:avLst/>
          </a:prstGeom>
          <a:solidFill>
            <a:srgbClr val="FF3300"/>
          </a:solidFill>
        </p:spPr>
        <p:style>
          <a:lnRef idx="1">
            <a:schemeClr val="accent5"/>
          </a:lnRef>
          <a:fillRef idx="3">
            <a:schemeClr val="accent5"/>
          </a:fillRef>
          <a:effectRef idx="2">
            <a:schemeClr val="accent5"/>
          </a:effectRef>
          <a:fontRef idx="minor">
            <a:schemeClr val="lt1"/>
          </a:fontRef>
        </p:style>
        <p:txBody>
          <a:bodyPr lIns="0" tIns="0" rIns="0" bIns="0" rtlCol="0" anchor="ctr"/>
          <a:lstStyle/>
          <a:p>
            <a:pPr algn="ctr"/>
            <a:r>
              <a:rPr lang="ja-JP" altLang="en-US" sz="1400" b="1" dirty="0">
                <a:latin typeface="Meiryo UI" panose="020B0604030504040204" pitchFamily="50" charset="-128"/>
                <a:ea typeface="Meiryo UI" panose="020B0604030504040204" pitchFamily="50" charset="-128"/>
                <a:cs typeface="Arial" panose="020B0604020202020204" pitchFamily="34" charset="0"/>
              </a:rPr>
              <a:t>ギャランティード</a:t>
            </a:r>
            <a:endParaRPr kumimoji="1" lang="ja-JP" altLang="en-US" sz="1400" b="1" dirty="0">
              <a:latin typeface="Meiryo UI" panose="020B0604030504040204" pitchFamily="50" charset="-128"/>
              <a:ea typeface="Meiryo UI" panose="020B0604030504040204" pitchFamily="50" charset="-128"/>
              <a:cs typeface="Arial" panose="020B0604020202020204" pitchFamily="34" charset="0"/>
            </a:endParaRPr>
          </a:p>
        </p:txBody>
      </p:sp>
      <p:sp>
        <p:nvSpPr>
          <p:cNvPr id="2" name="楕円 1">
            <a:extLst>
              <a:ext uri="{FF2B5EF4-FFF2-40B4-BE49-F238E27FC236}">
                <a16:creationId xmlns:a16="http://schemas.microsoft.com/office/drawing/2014/main" id="{8322BD2A-0B65-4A03-B516-898C941BD3F8}"/>
              </a:ext>
            </a:extLst>
          </p:cNvPr>
          <p:cNvSpPr/>
          <p:nvPr/>
        </p:nvSpPr>
        <p:spPr>
          <a:xfrm>
            <a:off x="799728" y="2128726"/>
            <a:ext cx="1152128" cy="532864"/>
          </a:xfrm>
          <a:prstGeom prst="ellipse">
            <a:avLst/>
          </a:prstGeom>
          <a:solidFill>
            <a:srgbClr val="3333FF"/>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ja-JP" altLang="en-US" sz="1400" b="1" dirty="0">
                <a:latin typeface="Meiryo UI" panose="020B0604030504040204" pitchFamily="50" charset="-128"/>
                <a:ea typeface="Meiryo UI" panose="020B0604030504040204" pitchFamily="50" charset="-128"/>
                <a:cs typeface="Arial" panose="020B0604020202020204" pitchFamily="34" charset="0"/>
              </a:rPr>
              <a:t>シェアード</a:t>
            </a:r>
          </a:p>
        </p:txBody>
      </p:sp>
      <p:sp>
        <p:nvSpPr>
          <p:cNvPr id="57" name="テキスト ボックス 56">
            <a:extLst>
              <a:ext uri="{FF2B5EF4-FFF2-40B4-BE49-F238E27FC236}">
                <a16:creationId xmlns:a16="http://schemas.microsoft.com/office/drawing/2014/main" id="{B4F54EB1-E219-4757-B78B-2B75274A1487}"/>
              </a:ext>
            </a:extLst>
          </p:cNvPr>
          <p:cNvSpPr txBox="1"/>
          <p:nvPr/>
        </p:nvSpPr>
        <p:spPr>
          <a:xfrm>
            <a:off x="1401958" y="2679420"/>
            <a:ext cx="723714" cy="246221"/>
          </a:xfrm>
          <a:prstGeom prst="rect">
            <a:avLst/>
          </a:prstGeom>
          <a:noFill/>
        </p:spPr>
        <p:txBody>
          <a:bodyPr wrap="square">
            <a:spAutoFit/>
          </a:bodyPr>
          <a:lstStyle/>
          <a:p>
            <a:r>
              <a:rPr lang="en-US" altLang="ja-JP" sz="1000" dirty="0">
                <a:latin typeface="BIZ UDゴシック" panose="020B0400000000000000" pitchFamily="49" charset="-128"/>
                <a:ea typeface="BIZ UDゴシック" panose="020B0400000000000000" pitchFamily="49" charset="-128"/>
                <a:cs typeface="Arial" panose="020B0604020202020204" pitchFamily="34" charset="0"/>
              </a:rPr>
              <a:t>30</a:t>
            </a:r>
            <a:r>
              <a:rPr lang="ja-JP" altLang="en-US" sz="1000" dirty="0">
                <a:latin typeface="BIZ UDゴシック" panose="020B0400000000000000" pitchFamily="49" charset="-128"/>
                <a:ea typeface="BIZ UDゴシック" panose="020B0400000000000000" pitchFamily="49" charset="-128"/>
                <a:cs typeface="Arial" panose="020B0604020202020204" pitchFamily="34" charset="0"/>
              </a:rPr>
              <a:t>施設</a:t>
            </a:r>
          </a:p>
        </p:txBody>
      </p:sp>
      <p:sp>
        <p:nvSpPr>
          <p:cNvPr id="58" name="テキスト ボックス 57">
            <a:extLst>
              <a:ext uri="{FF2B5EF4-FFF2-40B4-BE49-F238E27FC236}">
                <a16:creationId xmlns:a16="http://schemas.microsoft.com/office/drawing/2014/main" id="{B5605ECA-DFB4-4963-90F9-02EBB9F959EC}"/>
              </a:ext>
            </a:extLst>
          </p:cNvPr>
          <p:cNvSpPr txBox="1"/>
          <p:nvPr/>
        </p:nvSpPr>
        <p:spPr>
          <a:xfrm>
            <a:off x="7157040" y="3107325"/>
            <a:ext cx="723714" cy="246221"/>
          </a:xfrm>
          <a:prstGeom prst="rect">
            <a:avLst/>
          </a:prstGeom>
          <a:noFill/>
        </p:spPr>
        <p:txBody>
          <a:bodyPr wrap="square">
            <a:spAutoFit/>
          </a:bodyPr>
          <a:lstStyle/>
          <a:p>
            <a:r>
              <a:rPr lang="ja-JP" altLang="en-US" sz="1000" dirty="0">
                <a:latin typeface="BIZ UDゴシック" panose="020B0400000000000000" pitchFamily="49" charset="-128"/>
                <a:ea typeface="BIZ UDゴシック" panose="020B0400000000000000" pitchFamily="49" charset="-128"/>
                <a:cs typeface="Arial" panose="020B0604020202020204" pitchFamily="34" charset="0"/>
              </a:rPr>
              <a:t>４施設</a:t>
            </a:r>
          </a:p>
        </p:txBody>
      </p:sp>
    </p:spTree>
    <p:extLst>
      <p:ext uri="{BB962C8B-B14F-4D97-AF65-F5344CB8AC3E}">
        <p14:creationId xmlns:p14="http://schemas.microsoft.com/office/powerpoint/2010/main" val="1082491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D05AFA2B-67CA-411A-97F7-112B4A068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718" y="680240"/>
            <a:ext cx="4365274" cy="4376613"/>
          </a:xfrm>
          <a:prstGeom prst="rect">
            <a:avLst/>
          </a:prstGeom>
        </p:spPr>
      </p:pic>
      <p:cxnSp>
        <p:nvCxnSpPr>
          <p:cNvPr id="18" name="直線コネクタ 1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cxnSp>
        <p:nvCxnSpPr>
          <p:cNvPr id="29" name="直線コネクタ 28"/>
          <p:cNvCxnSpPr/>
          <p:nvPr/>
        </p:nvCxnSpPr>
        <p:spPr>
          <a:xfrm>
            <a:off x="113410" y="484756"/>
            <a:ext cx="8856000" cy="0"/>
          </a:xfrm>
          <a:prstGeom prst="line">
            <a:avLst/>
          </a:prstGeom>
          <a:ln w="31750">
            <a:solidFill>
              <a:schemeClr val="tx2"/>
            </a:solidFill>
          </a:ln>
        </p:spPr>
        <p:style>
          <a:lnRef idx="3">
            <a:schemeClr val="accent1"/>
          </a:lnRef>
          <a:fillRef idx="0">
            <a:schemeClr val="accent1"/>
          </a:fillRef>
          <a:effectRef idx="2">
            <a:schemeClr val="accent1"/>
          </a:effectRef>
          <a:fontRef idx="minor">
            <a:schemeClr val="tx1"/>
          </a:fontRef>
        </p:style>
      </p:cxnSp>
      <p:sp>
        <p:nvSpPr>
          <p:cNvPr id="30" name="正方形/長方形 29"/>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21.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HP</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の紹介</a:t>
            </a: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40</a:t>
            </a:fld>
            <a:endParaRPr kumimoji="1" lang="ja-JP" altLang="en-US"/>
          </a:p>
        </p:txBody>
      </p:sp>
      <p:pic>
        <p:nvPicPr>
          <p:cNvPr id="7" name="図 6">
            <a:extLst>
              <a:ext uri="{FF2B5EF4-FFF2-40B4-BE49-F238E27FC236}">
                <a16:creationId xmlns:a16="http://schemas.microsoft.com/office/drawing/2014/main" id="{D5D21C77-FD1F-40FE-8461-4126B5D0CD0B}"/>
              </a:ext>
            </a:extLst>
          </p:cNvPr>
          <p:cNvPicPr>
            <a:picLocks noChangeAspect="1"/>
          </p:cNvPicPr>
          <p:nvPr/>
        </p:nvPicPr>
        <p:blipFill rotWithShape="1">
          <a:blip r:embed="rId4"/>
          <a:srcRect l="27163" t="20433" r="18251" b="12370"/>
          <a:stretch/>
        </p:blipFill>
        <p:spPr>
          <a:xfrm>
            <a:off x="4067944" y="659152"/>
            <a:ext cx="4991423" cy="3893500"/>
          </a:xfrm>
          <a:prstGeom prst="rect">
            <a:avLst/>
          </a:prstGeom>
        </p:spPr>
      </p:pic>
      <p:sp>
        <p:nvSpPr>
          <p:cNvPr id="33" name="サブタイトル 2"/>
          <p:cNvSpPr txBox="1">
            <a:spLocks/>
          </p:cNvSpPr>
          <p:nvPr/>
        </p:nvSpPr>
        <p:spPr bwMode="auto">
          <a:xfrm>
            <a:off x="134718" y="4581128"/>
            <a:ext cx="8858868" cy="2160240"/>
          </a:xfrm>
          <a:prstGeom prst="rect">
            <a:avLst/>
          </a:prstGeom>
          <a:solidFill>
            <a:schemeClr val="accent2">
              <a:lumMod val="20000"/>
              <a:lumOff val="80000"/>
            </a:schemeClr>
          </a:solidFill>
          <a:ln w="9525" cap="flat">
            <a:solidFill>
              <a:schemeClr val="tx1"/>
            </a:solidFill>
            <a:round/>
            <a:headEnd/>
            <a:tailEnd/>
          </a:ln>
          <a:effectLst/>
        </p:spPr>
        <p:txBody>
          <a:bodyPr anchor="ct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marR="0" lvl="0" indent="0" algn="ctr" defTabSz="914400" rtl="0" eaLnBrk="0" fontAlgn="base" latinLnBrk="0" hangingPunct="0">
              <a:lnSpc>
                <a:spcPct val="90000"/>
              </a:lnSpc>
              <a:spcBef>
                <a:spcPct val="20000"/>
              </a:spcBef>
              <a:spcAft>
                <a:spcPct val="0"/>
              </a:spcAft>
              <a:buClrTx/>
              <a:buSzTx/>
              <a:buFontTx/>
              <a:buNone/>
              <a:tabLst/>
              <a:defRPr/>
            </a:pPr>
            <a:endParaRPr lang="en-US" altLang="ja-JP" sz="9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サブタイトル 2"/>
          <p:cNvSpPr txBox="1">
            <a:spLocks/>
          </p:cNvSpPr>
          <p:nvPr/>
        </p:nvSpPr>
        <p:spPr bwMode="auto">
          <a:xfrm>
            <a:off x="249738" y="5164450"/>
            <a:ext cx="8676000" cy="1576918"/>
          </a:xfrm>
          <a:prstGeom prst="rect">
            <a:avLst/>
          </a:prstGeom>
          <a:solidFill>
            <a:srgbClr val="FFFFFF"/>
          </a:solidFill>
          <a:ln w="12700">
            <a:noFill/>
            <a:miter lim="800000"/>
            <a:headEnd/>
            <a:tailEnd/>
          </a:ln>
          <a:effectLst/>
        </p:spPr>
        <p:txBody>
          <a:bodyPr lIns="72000" tIns="72000" rIns="36000" bIns="72000" anchor="ct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lvl="0" indent="0">
              <a:spcBef>
                <a:spcPts val="300"/>
              </a:spcBef>
              <a:buNone/>
              <a:defRPr/>
            </a:pPr>
            <a:r>
              <a:rPr lang="ja-JP" altLang="en-US"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8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400" b="1" kern="0" dirty="0">
                <a:solidFill>
                  <a:srgbClr val="000099"/>
                </a:solidFill>
                <a:latin typeface="Meiryo UI" panose="020B0604030504040204" pitchFamily="50" charset="-128"/>
                <a:ea typeface="Meiryo UI" panose="020B0604030504040204" pitchFamily="50" charset="-128"/>
                <a:cs typeface="Meiryo UI" panose="020B0604030504040204" pitchFamily="50" charset="-128"/>
              </a:rPr>
              <a:t>大阪府 </a:t>
            </a:r>
            <a:r>
              <a:rPr lang="ja-JP" altLang="en-US"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都市整備部 住宅建築局 公共建築室 </a:t>
            </a:r>
            <a:endParaRPr lang="en-US" altLang="ja-JP"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spcBef>
                <a:spcPts val="300"/>
              </a:spcBef>
              <a:buNone/>
              <a:defRPr/>
            </a:pPr>
            <a:r>
              <a:rPr lang="ja-JP" altLang="en-US"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設備課　設備計画グループ</a:t>
            </a:r>
            <a:endParaRPr lang="en-US" altLang="ja-JP"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spcBef>
                <a:spcPts val="300"/>
              </a:spcBef>
              <a:buNone/>
              <a:defRPr/>
            </a:pP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大阪市住之江区南港北</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1-14-16</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大阪府咲洲庁舎</a:t>
            </a:r>
            <a:r>
              <a:rPr lang="ja-JP" altLang="en-US" sz="10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9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9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さきしまコスモタワー</a:t>
            </a:r>
            <a:r>
              <a:rPr lang="en-US" altLang="ja-JP" sz="19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26</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階</a:t>
            </a:r>
            <a:endParaRPr lang="en-US" altLang="ja-JP" sz="21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spcBef>
                <a:spcPts val="300"/>
              </a:spcBef>
              <a:buNone/>
              <a:defRPr/>
            </a:pPr>
            <a:r>
              <a:rPr lang="ja-JP" altLang="en-US" sz="21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0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電話：</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06-6210-9799</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FAX</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06-6210-9784</a:t>
            </a:r>
            <a:endPar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8357" y="5239360"/>
            <a:ext cx="458572" cy="338571"/>
          </a:xfrm>
          <a:prstGeom prst="rect">
            <a:avLst/>
          </a:prstGeom>
          <a:solidFill>
            <a:schemeClr val="accent2">
              <a:lumMod val="20000"/>
              <a:lumOff val="80000"/>
            </a:schemeClr>
          </a:solidFill>
        </p:spPr>
      </p:pic>
      <p:grpSp>
        <p:nvGrpSpPr>
          <p:cNvPr id="36" name="グループ化 35"/>
          <p:cNvGrpSpPr/>
          <p:nvPr/>
        </p:nvGrpSpPr>
        <p:grpSpPr>
          <a:xfrm>
            <a:off x="4089346" y="4668752"/>
            <a:ext cx="4717160" cy="625201"/>
            <a:chOff x="3160085" y="7686675"/>
            <a:chExt cx="3382941" cy="376410"/>
          </a:xfrm>
        </p:grpSpPr>
        <p:sp>
          <p:nvSpPr>
            <p:cNvPr id="37" name="サブタイトル 2"/>
            <p:cNvSpPr txBox="1">
              <a:spLocks/>
            </p:cNvSpPr>
            <p:nvPr/>
          </p:nvSpPr>
          <p:spPr bwMode="auto">
            <a:xfrm>
              <a:off x="3160085" y="7688253"/>
              <a:ext cx="2549525" cy="249226"/>
            </a:xfrm>
            <a:prstGeom prst="rect">
              <a:avLst/>
            </a:prstGeom>
            <a:solidFill>
              <a:srgbClr val="FFFFFF"/>
            </a:solidFill>
            <a:ln w="12700">
              <a:solidFill>
                <a:schemeClr val="tx1"/>
              </a:solidFill>
              <a:miter lim="800000"/>
              <a:headEnd/>
              <a:tailEnd/>
            </a:ln>
            <a:effectLst/>
          </p:spPr>
          <p:txBody>
            <a:bodyPr lIns="72000" tIns="72000" rIns="36000" bIns="72000" anchor="ct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lvl="0" indent="0" algn="ctr">
                <a:buNone/>
                <a:defRPr/>
              </a:pPr>
              <a:r>
                <a:rPr lang="ja-JP" altLang="en-US" sz="2000" b="1" kern="0" dirty="0">
                  <a:latin typeface="Meiryo UI" panose="020B0604030504040204" pitchFamily="50" charset="-128"/>
                  <a:ea typeface="Meiryo UI" panose="020B0604030504040204" pitchFamily="50" charset="-128"/>
                  <a:cs typeface="Meiryo UI" panose="020B0604030504040204" pitchFamily="50" charset="-128"/>
                </a:rPr>
                <a:t>大阪府 　</a:t>
              </a:r>
              <a:r>
                <a:rPr lang="en-US" altLang="ja-JP" sz="2000" b="1" kern="0"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kern="0" dirty="0">
                  <a:latin typeface="Meiryo UI" panose="020B0604030504040204" pitchFamily="50" charset="-128"/>
                  <a:ea typeface="Meiryo UI" panose="020B0604030504040204" pitchFamily="50" charset="-128"/>
                  <a:cs typeface="Meiryo UI" panose="020B0604030504040204" pitchFamily="50" charset="-128"/>
                </a:rPr>
                <a:t>事業</a:t>
              </a:r>
              <a:endParaRPr lang="ja-JP" altLang="en-US" sz="2000"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サブタイトル 2"/>
            <p:cNvSpPr txBox="1">
              <a:spLocks/>
            </p:cNvSpPr>
            <p:nvPr/>
          </p:nvSpPr>
          <p:spPr bwMode="auto">
            <a:xfrm>
              <a:off x="5850344" y="7686675"/>
              <a:ext cx="559982" cy="249226"/>
            </a:xfrm>
            <a:prstGeom prst="rect">
              <a:avLst/>
            </a:prstGeom>
            <a:solidFill>
              <a:schemeClr val="bg1">
                <a:lumMod val="85000"/>
              </a:schemeClr>
            </a:solidFill>
            <a:ln w="12700">
              <a:solidFill>
                <a:schemeClr val="tx1"/>
              </a:solidFill>
              <a:miter lim="800000"/>
              <a:headEnd/>
              <a:tailEnd/>
            </a:ln>
            <a:effectLst/>
          </p:spPr>
          <p:txBody>
            <a:bodyPr lIns="72000" tIns="72000" rIns="36000" bIns="72000" anchor="ct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lvl="0" indent="0" algn="ctr">
                <a:buNone/>
                <a:defRPr/>
              </a:pPr>
              <a:r>
                <a:rPr lang="ja-JP" altLang="en-US" sz="1700" kern="0" dirty="0">
                  <a:latin typeface="Meiryo UI" panose="020B0604030504040204" pitchFamily="50" charset="-128"/>
                  <a:ea typeface="Meiryo UI" panose="020B0604030504040204" pitchFamily="50" charset="-128"/>
                  <a:cs typeface="Meiryo UI" panose="020B0604030504040204" pitchFamily="50" charset="-128"/>
                </a:rPr>
                <a:t>検索</a:t>
              </a:r>
            </a:p>
          </p:txBody>
        </p:sp>
        <p:sp>
          <p:nvSpPr>
            <p:cNvPr id="39" name="下矢印 38"/>
            <p:cNvSpPr/>
            <p:nvPr/>
          </p:nvSpPr>
          <p:spPr>
            <a:xfrm rot="7800000">
              <a:off x="6322585" y="7842645"/>
              <a:ext cx="193231" cy="247650"/>
            </a:xfrm>
            <a:prstGeom prst="downArrow">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0" name="サブタイトル 2"/>
          <p:cNvSpPr txBox="1">
            <a:spLocks/>
          </p:cNvSpPr>
          <p:nvPr/>
        </p:nvSpPr>
        <p:spPr bwMode="auto">
          <a:xfrm>
            <a:off x="138207" y="4588920"/>
            <a:ext cx="3641705" cy="494176"/>
          </a:xfrm>
          <a:prstGeom prst="rect">
            <a:avLst/>
          </a:prstGeom>
          <a:solidFill>
            <a:schemeClr val="accent1"/>
          </a:solidFill>
          <a:ln w="19050">
            <a:solidFill>
              <a:schemeClr val="tx2"/>
            </a:solidFill>
            <a:miter lim="800000"/>
            <a:headEnd/>
            <a:tailEnd/>
          </a:ln>
          <a:effectLst/>
        </p:spPr>
        <p:txBody>
          <a:bodyPr wrap="square" lIns="180000" tIns="72000" rIns="180000" bIns="72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buNone/>
              <a:tabLst>
                <a:tab pos="4749800" algn="l"/>
              </a:tabLst>
              <a:defRPr/>
            </a:pPr>
            <a:r>
              <a:rPr lang="en-US" altLang="ja-JP" sz="2400" b="1" dirty="0">
                <a:solidFill>
                  <a:schemeClr val="bg1"/>
                </a:solidFill>
                <a:latin typeface="Meiryo UI" pitchFamily="50" charset="-128"/>
                <a:ea typeface="Meiryo UI" pitchFamily="50" charset="-128"/>
                <a:cs typeface="Meiryo UI" pitchFamily="50" charset="-128"/>
              </a:rPr>
              <a:t>ESCO</a:t>
            </a:r>
            <a:r>
              <a:rPr lang="ja-JP" altLang="en-US" sz="2400" b="1" dirty="0">
                <a:solidFill>
                  <a:schemeClr val="bg1"/>
                </a:solidFill>
                <a:latin typeface="Meiryo UI" pitchFamily="50" charset="-128"/>
                <a:ea typeface="Meiryo UI" pitchFamily="50" charset="-128"/>
                <a:cs typeface="Meiryo UI" pitchFamily="50" charset="-128"/>
              </a:rPr>
              <a:t>のお問い合わせ先</a:t>
            </a:r>
          </a:p>
        </p:txBody>
      </p:sp>
    </p:spTree>
    <p:extLst>
      <p:ext uri="{BB962C8B-B14F-4D97-AF65-F5344CB8AC3E}">
        <p14:creationId xmlns:p14="http://schemas.microsoft.com/office/powerpoint/2010/main" val="3961074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8441C7C-2A52-4410-980D-21DC99F74DA8}"/>
              </a:ext>
            </a:extLst>
          </p:cNvPr>
          <p:cNvPicPr>
            <a:picLocks noChangeAspect="1"/>
          </p:cNvPicPr>
          <p:nvPr/>
        </p:nvPicPr>
        <p:blipFill>
          <a:blip r:embed="rId3"/>
          <a:stretch>
            <a:fillRect/>
          </a:stretch>
        </p:blipFill>
        <p:spPr>
          <a:xfrm>
            <a:off x="118436" y="665095"/>
            <a:ext cx="4984749" cy="3700283"/>
          </a:xfrm>
          <a:prstGeom prst="rect">
            <a:avLst/>
          </a:prstGeom>
        </p:spPr>
      </p:pic>
      <p:cxnSp>
        <p:nvCxnSpPr>
          <p:cNvPr id="18" name="直線コネクタ 17"/>
          <p:cNvCxnSpPr/>
          <p:nvPr/>
        </p:nvCxnSpPr>
        <p:spPr>
          <a:xfrm>
            <a:off x="113410" y="484756"/>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cxnSp>
        <p:nvCxnSpPr>
          <p:cNvPr id="29" name="直線コネクタ 28"/>
          <p:cNvCxnSpPr/>
          <p:nvPr/>
        </p:nvCxnSpPr>
        <p:spPr>
          <a:xfrm>
            <a:off x="113410" y="484756"/>
            <a:ext cx="8856000" cy="0"/>
          </a:xfrm>
          <a:prstGeom prst="line">
            <a:avLst/>
          </a:prstGeom>
          <a:ln w="31750">
            <a:solidFill>
              <a:schemeClr val="tx2"/>
            </a:solidFill>
          </a:ln>
        </p:spPr>
        <p:style>
          <a:lnRef idx="3">
            <a:schemeClr val="accent1"/>
          </a:lnRef>
          <a:fillRef idx="0">
            <a:schemeClr val="accent1"/>
          </a:fillRef>
          <a:effectRef idx="2">
            <a:schemeClr val="accent1"/>
          </a:effectRef>
          <a:fontRef idx="minor">
            <a:schemeClr val="tx1"/>
          </a:fontRef>
        </p:style>
      </p:cxnSp>
      <p:sp>
        <p:nvSpPr>
          <p:cNvPr id="30" name="正方形/長方形 29"/>
          <p:cNvSpPr/>
          <p:nvPr/>
        </p:nvSpPr>
        <p:spPr>
          <a:xfrm>
            <a:off x="86106" y="36164"/>
            <a:ext cx="888330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21. </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大阪府</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HP</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の紹介</a:t>
            </a: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41</a:t>
            </a:fld>
            <a:endParaRPr kumimoji="1" lang="ja-JP" altLang="en-US"/>
          </a:p>
        </p:txBody>
      </p:sp>
      <p:pic>
        <p:nvPicPr>
          <p:cNvPr id="10" name="図 9">
            <a:extLst>
              <a:ext uri="{FF2B5EF4-FFF2-40B4-BE49-F238E27FC236}">
                <a16:creationId xmlns:a16="http://schemas.microsoft.com/office/drawing/2014/main" id="{28E8362D-EBAE-451C-87C9-9CE5A146CF7D}"/>
              </a:ext>
            </a:extLst>
          </p:cNvPr>
          <p:cNvPicPr>
            <a:picLocks noChangeAspect="1"/>
          </p:cNvPicPr>
          <p:nvPr/>
        </p:nvPicPr>
        <p:blipFill rotWithShape="1">
          <a:blip r:embed="rId4"/>
          <a:srcRect l="27162" t="22281" r="18324" b="5901"/>
          <a:stretch/>
        </p:blipFill>
        <p:spPr>
          <a:xfrm>
            <a:off x="4106956" y="1328578"/>
            <a:ext cx="4984749" cy="4104456"/>
          </a:xfrm>
          <a:prstGeom prst="rect">
            <a:avLst/>
          </a:prstGeom>
        </p:spPr>
      </p:pic>
      <p:sp>
        <p:nvSpPr>
          <p:cNvPr id="33" name="サブタイトル 2"/>
          <p:cNvSpPr txBox="1">
            <a:spLocks/>
          </p:cNvSpPr>
          <p:nvPr/>
        </p:nvSpPr>
        <p:spPr bwMode="auto">
          <a:xfrm>
            <a:off x="134718" y="4581128"/>
            <a:ext cx="8858868" cy="2160240"/>
          </a:xfrm>
          <a:prstGeom prst="rect">
            <a:avLst/>
          </a:prstGeom>
          <a:solidFill>
            <a:schemeClr val="accent2">
              <a:lumMod val="20000"/>
              <a:lumOff val="80000"/>
            </a:schemeClr>
          </a:solidFill>
          <a:ln w="9525" cap="flat">
            <a:solidFill>
              <a:schemeClr val="tx1"/>
            </a:solidFill>
            <a:round/>
            <a:headEnd/>
            <a:tailEnd/>
          </a:ln>
          <a:effectLst/>
        </p:spPr>
        <p:txBody>
          <a:bodyPr anchor="ct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marR="0" lvl="0" indent="0" algn="ctr" defTabSz="914400" rtl="0" eaLnBrk="0" fontAlgn="base" latinLnBrk="0" hangingPunct="0">
              <a:lnSpc>
                <a:spcPct val="90000"/>
              </a:lnSpc>
              <a:spcBef>
                <a:spcPct val="20000"/>
              </a:spcBef>
              <a:spcAft>
                <a:spcPct val="0"/>
              </a:spcAft>
              <a:buClrTx/>
              <a:buSzTx/>
              <a:buFontTx/>
              <a:buNone/>
              <a:tabLst/>
              <a:defRPr/>
            </a:pPr>
            <a:endParaRPr lang="en-US" altLang="ja-JP" sz="9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サブタイトル 2"/>
          <p:cNvSpPr txBox="1">
            <a:spLocks/>
          </p:cNvSpPr>
          <p:nvPr/>
        </p:nvSpPr>
        <p:spPr bwMode="auto">
          <a:xfrm>
            <a:off x="249738" y="5164450"/>
            <a:ext cx="8676000" cy="1576918"/>
          </a:xfrm>
          <a:prstGeom prst="rect">
            <a:avLst/>
          </a:prstGeom>
          <a:solidFill>
            <a:srgbClr val="FFFFFF"/>
          </a:solidFill>
          <a:ln w="12700">
            <a:noFill/>
            <a:miter lim="800000"/>
            <a:headEnd/>
            <a:tailEnd/>
          </a:ln>
          <a:effectLst/>
        </p:spPr>
        <p:txBody>
          <a:bodyPr lIns="72000" tIns="72000" rIns="36000" bIns="72000" anchor="ct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lvl="0" indent="0">
              <a:buNone/>
              <a:defRPr/>
            </a:pPr>
            <a:r>
              <a:rPr lang="ja-JP" altLang="en-US"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8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400" b="1" kern="0" dirty="0">
                <a:solidFill>
                  <a:srgbClr val="000099"/>
                </a:solidFill>
                <a:latin typeface="Meiryo UI" panose="020B0604030504040204" pitchFamily="50" charset="-128"/>
                <a:ea typeface="Meiryo UI" panose="020B0604030504040204" pitchFamily="50" charset="-128"/>
                <a:cs typeface="Meiryo UI" panose="020B0604030504040204" pitchFamily="50" charset="-128"/>
              </a:rPr>
              <a:t>大阪府 </a:t>
            </a:r>
            <a:r>
              <a:rPr lang="ja-JP" altLang="en-US"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都市整備部 住宅建築局 公共建築室 </a:t>
            </a:r>
            <a:endParaRPr lang="en-US" altLang="ja-JP"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buNone/>
              <a:defRPr/>
            </a:pPr>
            <a:r>
              <a:rPr lang="ja-JP" altLang="en-US"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設備課　設備計画グループ</a:t>
            </a:r>
            <a:endParaRPr lang="en-US" altLang="ja-JP" sz="24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buNone/>
              <a:defRPr/>
            </a:pP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大阪市住之江区南港北</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1-14-16</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大阪府咲洲庁舎</a:t>
            </a:r>
            <a:r>
              <a:rPr lang="ja-JP" altLang="en-US" sz="10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9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9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さきしまコスモタワー</a:t>
            </a:r>
            <a:r>
              <a:rPr lang="en-US" altLang="ja-JP" sz="19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26</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階</a:t>
            </a:r>
            <a:endParaRPr lang="en-US" altLang="ja-JP" sz="21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0" lvl="0" indent="0">
              <a:buNone/>
              <a:defRPr/>
            </a:pPr>
            <a:r>
              <a:rPr lang="ja-JP" altLang="en-US" sz="21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000" b="1"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電話：</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06-6210-9799</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FAX</a:t>
            </a:r>
            <a:r>
              <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06-6210-9784</a:t>
            </a:r>
            <a:endParaRPr lang="ja-JP" altLang="en-US" sz="21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8357" y="5264992"/>
            <a:ext cx="458572" cy="338571"/>
          </a:xfrm>
          <a:prstGeom prst="rect">
            <a:avLst/>
          </a:prstGeom>
          <a:solidFill>
            <a:schemeClr val="accent2">
              <a:lumMod val="20000"/>
              <a:lumOff val="80000"/>
            </a:schemeClr>
          </a:solidFill>
        </p:spPr>
      </p:pic>
      <p:grpSp>
        <p:nvGrpSpPr>
          <p:cNvPr id="36" name="グループ化 35"/>
          <p:cNvGrpSpPr/>
          <p:nvPr/>
        </p:nvGrpSpPr>
        <p:grpSpPr>
          <a:xfrm>
            <a:off x="4089346" y="4668752"/>
            <a:ext cx="4717160" cy="625201"/>
            <a:chOff x="3160085" y="7686675"/>
            <a:chExt cx="3382941" cy="376410"/>
          </a:xfrm>
        </p:grpSpPr>
        <p:sp>
          <p:nvSpPr>
            <p:cNvPr id="37" name="サブタイトル 2"/>
            <p:cNvSpPr txBox="1">
              <a:spLocks/>
            </p:cNvSpPr>
            <p:nvPr/>
          </p:nvSpPr>
          <p:spPr bwMode="auto">
            <a:xfrm>
              <a:off x="3160085" y="7688253"/>
              <a:ext cx="2549525" cy="249226"/>
            </a:xfrm>
            <a:prstGeom prst="rect">
              <a:avLst/>
            </a:prstGeom>
            <a:solidFill>
              <a:srgbClr val="FFFFFF"/>
            </a:solidFill>
            <a:ln w="12700">
              <a:solidFill>
                <a:schemeClr val="tx1"/>
              </a:solidFill>
              <a:miter lim="800000"/>
              <a:headEnd/>
              <a:tailEnd/>
            </a:ln>
            <a:effectLst/>
          </p:spPr>
          <p:txBody>
            <a:bodyPr lIns="72000" tIns="72000" rIns="36000" bIns="72000" anchor="ct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lvl="0" indent="0" algn="ctr">
                <a:buNone/>
                <a:defRPr/>
              </a:pPr>
              <a:r>
                <a:rPr lang="ja-JP" altLang="en-US" sz="2000" b="1" kern="0" dirty="0">
                  <a:latin typeface="Meiryo UI" panose="020B0604030504040204" pitchFamily="50" charset="-128"/>
                  <a:ea typeface="Meiryo UI" panose="020B0604030504040204" pitchFamily="50" charset="-128"/>
                  <a:cs typeface="Meiryo UI" panose="020B0604030504040204" pitchFamily="50" charset="-128"/>
                </a:rPr>
                <a:t>大阪府 　</a:t>
              </a:r>
              <a:r>
                <a:rPr lang="en-US" altLang="ja-JP" sz="2000" b="1" kern="0" dirty="0">
                  <a:latin typeface="Meiryo UI" panose="020B0604030504040204" pitchFamily="50" charset="-128"/>
                  <a:ea typeface="Meiryo UI" panose="020B0604030504040204" pitchFamily="50" charset="-128"/>
                  <a:cs typeface="Meiryo UI" panose="020B0604030504040204" pitchFamily="50" charset="-128"/>
                </a:rPr>
                <a:t>ESCO</a:t>
              </a:r>
              <a:r>
                <a:rPr lang="ja-JP" altLang="en-US" sz="2000" b="1" kern="0" dirty="0">
                  <a:latin typeface="Meiryo UI" panose="020B0604030504040204" pitchFamily="50" charset="-128"/>
                  <a:ea typeface="Meiryo UI" panose="020B0604030504040204" pitchFamily="50" charset="-128"/>
                  <a:cs typeface="Meiryo UI" panose="020B0604030504040204" pitchFamily="50" charset="-128"/>
                </a:rPr>
                <a:t>事業</a:t>
              </a:r>
              <a:endParaRPr lang="ja-JP" altLang="en-US" sz="2000"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サブタイトル 2"/>
            <p:cNvSpPr txBox="1">
              <a:spLocks/>
            </p:cNvSpPr>
            <p:nvPr/>
          </p:nvSpPr>
          <p:spPr bwMode="auto">
            <a:xfrm>
              <a:off x="5850344" y="7686675"/>
              <a:ext cx="559982" cy="249226"/>
            </a:xfrm>
            <a:prstGeom prst="rect">
              <a:avLst/>
            </a:prstGeom>
            <a:solidFill>
              <a:schemeClr val="bg1">
                <a:lumMod val="85000"/>
              </a:schemeClr>
            </a:solidFill>
            <a:ln w="12700">
              <a:solidFill>
                <a:schemeClr val="tx1"/>
              </a:solidFill>
              <a:miter lim="800000"/>
              <a:headEnd/>
              <a:tailEnd/>
            </a:ln>
            <a:effectLst/>
          </p:spPr>
          <p:txBody>
            <a:bodyPr lIns="72000" tIns="72000" rIns="36000" bIns="72000" anchor="ctr">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lvl="0" indent="0" algn="ctr">
                <a:buNone/>
                <a:defRPr/>
              </a:pPr>
              <a:r>
                <a:rPr lang="ja-JP" altLang="en-US" sz="1700" kern="0" dirty="0">
                  <a:latin typeface="Meiryo UI" panose="020B0604030504040204" pitchFamily="50" charset="-128"/>
                  <a:ea typeface="Meiryo UI" panose="020B0604030504040204" pitchFamily="50" charset="-128"/>
                  <a:cs typeface="Meiryo UI" panose="020B0604030504040204" pitchFamily="50" charset="-128"/>
                </a:rPr>
                <a:t>検索</a:t>
              </a:r>
            </a:p>
          </p:txBody>
        </p:sp>
        <p:sp>
          <p:nvSpPr>
            <p:cNvPr id="39" name="下矢印 38"/>
            <p:cNvSpPr/>
            <p:nvPr/>
          </p:nvSpPr>
          <p:spPr>
            <a:xfrm rot="7800000">
              <a:off x="6322585" y="7842645"/>
              <a:ext cx="193231" cy="247650"/>
            </a:xfrm>
            <a:prstGeom prst="downArrow">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0" name="サブタイトル 2"/>
          <p:cNvSpPr txBox="1">
            <a:spLocks/>
          </p:cNvSpPr>
          <p:nvPr/>
        </p:nvSpPr>
        <p:spPr bwMode="auto">
          <a:xfrm>
            <a:off x="138207" y="4588920"/>
            <a:ext cx="3641705" cy="494176"/>
          </a:xfrm>
          <a:prstGeom prst="rect">
            <a:avLst/>
          </a:prstGeom>
          <a:solidFill>
            <a:schemeClr val="accent1"/>
          </a:solidFill>
          <a:ln w="19050">
            <a:solidFill>
              <a:schemeClr val="tx2"/>
            </a:solidFill>
            <a:miter lim="800000"/>
            <a:headEnd/>
            <a:tailEnd/>
          </a:ln>
          <a:effectLst/>
        </p:spPr>
        <p:txBody>
          <a:bodyPr wrap="square" lIns="180000" tIns="72000" rIns="180000" bIns="7200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ctr">
              <a:buNone/>
              <a:tabLst>
                <a:tab pos="4749800" algn="l"/>
              </a:tabLst>
              <a:defRPr/>
            </a:pPr>
            <a:r>
              <a:rPr lang="en-US" altLang="ja-JP" sz="2400" b="1" dirty="0">
                <a:solidFill>
                  <a:schemeClr val="bg1"/>
                </a:solidFill>
                <a:latin typeface="Meiryo UI" pitchFamily="50" charset="-128"/>
                <a:ea typeface="Meiryo UI" pitchFamily="50" charset="-128"/>
                <a:cs typeface="Meiryo UI" pitchFamily="50" charset="-128"/>
              </a:rPr>
              <a:t>ESCO</a:t>
            </a:r>
            <a:r>
              <a:rPr lang="ja-JP" altLang="en-US" sz="2400" b="1" dirty="0">
                <a:solidFill>
                  <a:schemeClr val="bg1"/>
                </a:solidFill>
                <a:latin typeface="Meiryo UI" pitchFamily="50" charset="-128"/>
                <a:ea typeface="Meiryo UI" pitchFamily="50" charset="-128"/>
                <a:cs typeface="Meiryo UI" pitchFamily="50" charset="-128"/>
              </a:rPr>
              <a:t>のお問い合わせ先</a:t>
            </a:r>
          </a:p>
        </p:txBody>
      </p:sp>
    </p:spTree>
    <p:extLst>
      <p:ext uri="{BB962C8B-B14F-4D97-AF65-F5344CB8AC3E}">
        <p14:creationId xmlns:p14="http://schemas.microsoft.com/office/powerpoint/2010/main" val="41917210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正方形/長方形 17"/>
          <p:cNvSpPr/>
          <p:nvPr/>
        </p:nvSpPr>
        <p:spPr>
          <a:xfrm>
            <a:off x="86106" y="36164"/>
            <a:ext cx="7726254" cy="430887"/>
          </a:xfrm>
          <a:prstGeom prst="rect">
            <a:avLst/>
          </a:prstGeom>
        </p:spPr>
        <p:txBody>
          <a:bodyPr wrap="square" tIns="0" bIns="0">
            <a:spAutoFit/>
          </a:bodyPr>
          <a:lstStyle/>
          <a:p>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22.</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 大阪府における</a:t>
            </a:r>
            <a:r>
              <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ESCO</a:t>
            </a:r>
            <a:r>
              <a:rPr lang="ja-JP" altLang="en-US"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rPr>
              <a:t>事業の受賞実績</a:t>
            </a:r>
            <a:endParaRPr lang="en-US" altLang="ja-JP" sz="2800" b="1" dirty="0">
              <a:solidFill>
                <a:schemeClr val="tx2">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29" name="直線コネクタ 28"/>
          <p:cNvCxnSpPr/>
          <p:nvPr/>
        </p:nvCxnSpPr>
        <p:spPr>
          <a:xfrm>
            <a:off x="113410" y="470242"/>
            <a:ext cx="8856000"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pic>
        <p:nvPicPr>
          <p:cNvPr id="30" name="図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02" y="1025026"/>
            <a:ext cx="2919107" cy="2648499"/>
          </a:xfrm>
          <a:prstGeom prst="rect">
            <a:avLst/>
          </a:prstGeom>
        </p:spPr>
      </p:pic>
      <p:pic>
        <p:nvPicPr>
          <p:cNvPr id="31" name="図 3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098619" y="634543"/>
            <a:ext cx="2927369" cy="2943078"/>
          </a:xfrm>
          <a:prstGeom prst="rect">
            <a:avLst/>
          </a:prstGeom>
          <a:ln>
            <a:noFill/>
          </a:ln>
        </p:spPr>
      </p:pic>
      <p:sp>
        <p:nvSpPr>
          <p:cNvPr id="32" name="角丸四角形 31"/>
          <p:cNvSpPr/>
          <p:nvPr/>
        </p:nvSpPr>
        <p:spPr>
          <a:xfrm>
            <a:off x="2990019" y="3384702"/>
            <a:ext cx="3198332" cy="605222"/>
          </a:xfrm>
          <a:prstGeom prst="roundRect">
            <a:avLst>
              <a:gd name="adj" fmla="val 808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ja-JP" altLang="en-US" sz="1600" b="1" dirty="0">
                <a:solidFill>
                  <a:schemeClr val="accent4">
                    <a:lumMod val="50000"/>
                  </a:schemeClr>
                </a:solidFill>
                <a:latin typeface="Meiryo UI" panose="020B0604030504040204" pitchFamily="50" charset="-128"/>
                <a:ea typeface="Meiryo UI" panose="020B0604030504040204" pitchFamily="50" charset="-128"/>
                <a:cs typeface="Meiryo UI" panose="020B0604030504040204" pitchFamily="50" charset="-128"/>
              </a:rPr>
              <a:t>先進エネルギー自治体賞 優良賞</a:t>
            </a:r>
            <a:endParaRPr lang="en-US" altLang="ja-JP" sz="1600" b="1" dirty="0">
              <a:solidFill>
                <a:schemeClr val="accent4">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3" name="Picture 2" descr="図：地球温暖化防止活動環境大臣表彰ロゴ"/>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067545" y="859796"/>
            <a:ext cx="2896943" cy="3131414"/>
          </a:xfrm>
          <a:prstGeom prst="rect">
            <a:avLst/>
          </a:prstGeom>
          <a:noFill/>
          <a:extLst>
            <a:ext uri="{909E8E84-426E-40DD-AFC4-6F175D3DCCD1}">
              <a14:hiddenFill xmlns:a14="http://schemas.microsoft.com/office/drawing/2010/main">
                <a:solidFill>
                  <a:srgbClr val="FFFFFF"/>
                </a:solidFill>
              </a14:hiddenFill>
            </a:ext>
          </a:extLst>
        </p:spPr>
      </p:pic>
      <p:sp>
        <p:nvSpPr>
          <p:cNvPr id="34" name="サブタイトル 2"/>
          <p:cNvSpPr txBox="1">
            <a:spLocks/>
          </p:cNvSpPr>
          <p:nvPr/>
        </p:nvSpPr>
        <p:spPr bwMode="auto">
          <a:xfrm>
            <a:off x="121556" y="4581128"/>
            <a:ext cx="8892696" cy="2160240"/>
          </a:xfrm>
          <a:prstGeom prst="rect">
            <a:avLst/>
          </a:prstGeom>
          <a:noFill/>
          <a:ln w="19050">
            <a:solidFill>
              <a:schemeClr val="tx2"/>
            </a:solidFill>
            <a:miter lim="800000"/>
            <a:headEnd/>
            <a:tailEnd/>
          </a:ln>
          <a:effectLst/>
        </p:spPr>
        <p:txBody>
          <a:bodyPr wrap="square" lIns="90000" tIns="144000" rIns="90000" bIns="90000"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★平成</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14</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年度 省エネルギー優秀事例全国大会 </a:t>
            </a:r>
            <a:r>
              <a:rPr lang="zh-TW" altLang="en-US" sz="2200" b="1" kern="0" dirty="0">
                <a:latin typeface="Meiryo UI" panose="020B0604030504040204" pitchFamily="50" charset="-128"/>
                <a:ea typeface="Meiryo UI" panose="020B0604030504040204" pitchFamily="50" charset="-128"/>
                <a:cs typeface="Meiryo UI" panose="020B0604030504040204" pitchFamily="50" charset="-128"/>
              </a:rPr>
              <a:t>経済産業大臣賞</a:t>
            </a:r>
            <a:endParaRPr lang="en-US" altLang="ja-JP" sz="2200" b="1" kern="0" dirty="0">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★平成</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16</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年度 省エネルギー優秀事例全国大会 </a:t>
            </a:r>
            <a:r>
              <a:rPr lang="zh-TW" altLang="en-US" sz="2200" b="1" kern="0" dirty="0">
                <a:latin typeface="Meiryo UI" panose="020B0604030504040204" pitchFamily="50" charset="-128"/>
                <a:ea typeface="Meiryo UI" panose="020B0604030504040204" pitchFamily="50" charset="-128"/>
                <a:cs typeface="Meiryo UI" panose="020B0604030504040204" pitchFamily="50" charset="-128"/>
              </a:rPr>
              <a:t>近畿経済産業局長賞</a:t>
            </a:r>
            <a:endParaRPr lang="en-US" altLang="ja-JP" sz="2200" b="1" kern="0" dirty="0">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★平成</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26</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年度 地球温暖化防止活動 環境大臣表彰 </a:t>
            </a:r>
            <a:r>
              <a:rPr lang="ja-JP" altLang="en-US" sz="1800" b="1" kern="0" dirty="0">
                <a:latin typeface="Meiryo UI" panose="020B0604030504040204" pitchFamily="50" charset="-128"/>
                <a:ea typeface="Meiryo UI" panose="020B0604030504040204" pitchFamily="50" charset="-128"/>
                <a:cs typeface="Meiryo UI" panose="020B0604030504040204" pitchFamily="50" charset="-128"/>
              </a:rPr>
              <a:t>対策活動実践・普及部門</a:t>
            </a:r>
            <a:endParaRPr lang="en-US" altLang="ja-JP" sz="1800" b="1" kern="0" dirty="0">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★ジャパン・レジリエンス・アワード</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2016 </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先進エネルギー自治体大賞 優良賞</a:t>
            </a:r>
            <a:endParaRPr lang="en-US" altLang="ja-JP" sz="2200" b="1" kern="0" dirty="0">
              <a:latin typeface="Meiryo UI" panose="020B0604030504040204" pitchFamily="50" charset="-128"/>
              <a:ea typeface="Meiryo UI" panose="020B0604030504040204" pitchFamily="50" charset="-128"/>
              <a:cs typeface="Meiryo UI" panose="020B0604030504040204" pitchFamily="50" charset="-128"/>
            </a:endParaRPr>
          </a:p>
          <a:p>
            <a:pPr marL="0" indent="0" algn="just">
              <a:buNone/>
              <a:tabLst>
                <a:tab pos="4749800" algn="l"/>
              </a:tabLst>
              <a:defRPr/>
            </a:pP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★低炭素杯</a:t>
            </a:r>
            <a:r>
              <a:rPr lang="en-US" altLang="ja-JP" sz="2200" b="1" kern="0" dirty="0">
                <a:latin typeface="Meiryo UI" panose="020B0604030504040204" pitchFamily="50" charset="-128"/>
                <a:ea typeface="Meiryo UI" panose="020B0604030504040204" pitchFamily="50" charset="-128"/>
                <a:cs typeface="Meiryo UI" panose="020B0604030504040204" pitchFamily="50" charset="-128"/>
              </a:rPr>
              <a:t>2018</a:t>
            </a:r>
            <a:r>
              <a:rPr lang="ja-JP" altLang="en-US" sz="2200" b="1" kern="0" dirty="0">
                <a:latin typeface="Meiryo UI" panose="020B0604030504040204" pitchFamily="50" charset="-128"/>
                <a:ea typeface="Meiryo UI" panose="020B0604030504040204" pitchFamily="50" charset="-128"/>
                <a:cs typeface="Meiryo UI" panose="020B0604030504040204" pitchFamily="50" charset="-128"/>
              </a:rPr>
              <a:t> 環境大臣賞 市民部門 金賞　　　　　</a:t>
            </a:r>
            <a:endParaRPr lang="en-US" altLang="ja-JP" sz="2200" b="1" kern="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サブタイトル 2"/>
          <p:cNvSpPr txBox="1">
            <a:spLocks/>
          </p:cNvSpPr>
          <p:nvPr/>
        </p:nvSpPr>
        <p:spPr bwMode="auto">
          <a:xfrm>
            <a:off x="121554" y="4077128"/>
            <a:ext cx="4306430" cy="504000"/>
          </a:xfrm>
          <a:prstGeom prst="rect">
            <a:avLst/>
          </a:prstGeom>
          <a:solidFill>
            <a:schemeClr val="accent1"/>
          </a:solidFill>
          <a:ln w="19050">
            <a:solidFill>
              <a:schemeClr val="tx2"/>
            </a:solidFill>
            <a:miter lim="800000"/>
            <a:headEnd/>
            <a:tailEnd/>
          </a:ln>
          <a:effectLst/>
        </p:spPr>
        <p:txBody>
          <a:bodyPr wrap="square" lIns="180000" tIns="180000" rIns="0" bIns="108000" anchor="ctr" anchorCtr="0"/>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None/>
              <a:tabLst>
                <a:tab pos="4749800" algn="l"/>
              </a:tabLst>
              <a:defRPr/>
            </a:pPr>
            <a:r>
              <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大阪府</a:t>
            </a:r>
            <a:r>
              <a:rPr kumimoji="0" lang="en-US" altLang="ja-JP"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ESCO</a:t>
            </a:r>
            <a:r>
              <a:rPr kumimoji="0" lang="ja-JP" altLang="en-US" sz="2400" b="1" kern="0" dirty="0">
                <a:solidFill>
                  <a:prstClr val="white"/>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事業の受賞実績</a:t>
            </a:r>
          </a:p>
        </p:txBody>
      </p:sp>
      <p:sp>
        <p:nvSpPr>
          <p:cNvPr id="2" name="スライド番号プレースホルダー 1"/>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42</a:t>
            </a:fld>
            <a:endParaRPr kumimoji="1" lang="ja-JP" altLang="en-US"/>
          </a:p>
        </p:txBody>
      </p:sp>
    </p:spTree>
    <p:extLst>
      <p:ext uri="{BB962C8B-B14F-4D97-AF65-F5344CB8AC3E}">
        <p14:creationId xmlns:p14="http://schemas.microsoft.com/office/powerpoint/2010/main" val="11059988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1 つの角を切り取った四角形 9"/>
          <p:cNvSpPr/>
          <p:nvPr/>
        </p:nvSpPr>
        <p:spPr>
          <a:xfrm>
            <a:off x="353971" y="4159633"/>
            <a:ext cx="8424936" cy="2088232"/>
          </a:xfrm>
          <a:prstGeom prst="snip1Rect">
            <a:avLst>
              <a:gd name="adj" fmla="val 0"/>
            </a:avLst>
          </a:prstGeom>
          <a:ln w="76200">
            <a:solidFill>
              <a:srgbClr val="3333CC"/>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タイトル 12"/>
          <p:cNvSpPr txBox="1">
            <a:spLocks/>
          </p:cNvSpPr>
          <p:nvPr/>
        </p:nvSpPr>
        <p:spPr>
          <a:xfrm>
            <a:off x="2483768" y="4303649"/>
            <a:ext cx="5328592" cy="1800200"/>
          </a:xfrm>
          <a:prstGeom prst="rect">
            <a:avLst/>
          </a:prstGeom>
        </p:spPr>
        <p:txBody>
          <a:bodyPr vert="horz" anchor="ctr">
            <a:normAutofit/>
          </a:bodyPr>
          <a:lstStyle>
            <a:lvl1pPr algn="l" rtl="0" eaLnBrk="1" latinLnBrk="0" hangingPunct="1">
              <a:spcBef>
                <a:spcPct val="0"/>
              </a:spcBef>
              <a:buNone/>
              <a:defRPr kumimoji="1" sz="4000" kern="1200">
                <a:solidFill>
                  <a:schemeClr val="tx2"/>
                </a:solidFill>
                <a:latin typeface="+mj-lt"/>
                <a:ea typeface="+mj-ea"/>
                <a:cs typeface="+mj-cs"/>
              </a:defRPr>
            </a:lvl1pPr>
          </a:lstStyle>
          <a:p>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　都市整備部　住宅建築局</a:t>
            </a:r>
            <a:endPar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公共建築室 設備課 設備計画Ｇ</a:t>
            </a:r>
            <a:endPar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TEL</a:t>
            </a:r>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06-6210-9799</a:t>
            </a:r>
          </a:p>
          <a:p>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FAX</a:t>
            </a:r>
            <a:r>
              <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06-6210-9784</a:t>
            </a:r>
            <a:endParaRPr lang="ja-JP" altLang="en-US" sz="2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8791" y="4338103"/>
            <a:ext cx="1302192" cy="957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テキスト ボックス 10"/>
          <p:cNvSpPr txBox="1"/>
          <p:nvPr/>
        </p:nvSpPr>
        <p:spPr>
          <a:xfrm>
            <a:off x="353970" y="767605"/>
            <a:ext cx="8424937" cy="2523768"/>
          </a:xfrm>
          <a:prstGeom prst="rect">
            <a:avLst/>
          </a:prstGeom>
          <a:noFill/>
        </p:spPr>
        <p:txBody>
          <a:bodyPr wrap="square" rtlCol="0">
            <a:spAutoFit/>
          </a:bodyPr>
          <a:lstStyle/>
          <a:p>
            <a:r>
              <a:rPr kumimoji="1" lang="ja-JP" altLang="en-US" sz="3600" b="1" dirty="0"/>
              <a:t>　</a:t>
            </a:r>
            <a:endParaRPr lang="en-US" altLang="ja-JP" sz="3600" b="1" dirty="0"/>
          </a:p>
          <a:p>
            <a:pPr algn="ctr">
              <a:lnSpc>
                <a:spcPct val="80000"/>
              </a:lnSpc>
            </a:pPr>
            <a:r>
              <a:rPr lang="ja-JP" altLang="en-US" sz="5000" b="1" dirty="0">
                <a:latin typeface="Meiryo UI" panose="020B0604030504040204" pitchFamily="50" charset="-128"/>
                <a:ea typeface="Meiryo UI" panose="020B0604030504040204" pitchFamily="50" charset="-128"/>
                <a:cs typeface="Meiryo UI" panose="020B0604030504040204" pitchFamily="50" charset="-128"/>
              </a:rPr>
              <a:t>ご清聴ありがとうございました。</a:t>
            </a:r>
          </a:p>
          <a:p>
            <a:pPr algn="ctr"/>
            <a:endParaRPr lang="en-US" altLang="ja-JP" sz="2000" b="1" dirty="0"/>
          </a:p>
          <a:p>
            <a:endParaRPr kumimoji="1" lang="en-US" altLang="ja-JP" sz="2000" b="1" dirty="0"/>
          </a:p>
          <a:p>
            <a:endParaRPr kumimoji="1" lang="en-US" altLang="ja-JP" sz="2000" b="1" dirty="0"/>
          </a:p>
          <a:p>
            <a:pPr algn="ctr"/>
            <a:r>
              <a:rPr kumimoji="1" lang="en-US" altLang="ja-JP" sz="2200" b="1" dirty="0">
                <a:latin typeface="Meiryo UI" panose="020B0604030504040204" pitchFamily="50" charset="-128"/>
                <a:ea typeface="Meiryo UI" panose="020B0604030504040204" pitchFamily="50" charset="-128"/>
                <a:cs typeface="Meiryo UI" panose="020B0604030504040204" pitchFamily="50" charset="-128"/>
              </a:rPr>
              <a:t>ESCO</a:t>
            </a:r>
            <a:r>
              <a:rPr kumimoji="1" lang="ja-JP" altLang="en-US" sz="2200" b="1" dirty="0">
                <a:latin typeface="Meiryo UI" panose="020B0604030504040204" pitchFamily="50" charset="-128"/>
                <a:ea typeface="Meiryo UI" panose="020B0604030504040204" pitchFamily="50" charset="-128"/>
                <a:cs typeface="Meiryo UI" panose="020B0604030504040204" pitchFamily="50" charset="-128"/>
              </a:rPr>
              <a:t>事業に関するお問合せや、出前講座等のご依頼はこちらまで</a:t>
            </a:r>
          </a:p>
        </p:txBody>
      </p:sp>
      <p:sp>
        <p:nvSpPr>
          <p:cNvPr id="2" name="下矢印 1"/>
          <p:cNvSpPr>
            <a:spLocks noChangeAspect="1"/>
          </p:cNvSpPr>
          <p:nvPr/>
        </p:nvSpPr>
        <p:spPr>
          <a:xfrm>
            <a:off x="4139952" y="3356992"/>
            <a:ext cx="566875" cy="597646"/>
          </a:xfrm>
          <a:prstGeom prst="downArrow">
            <a:avLst>
              <a:gd name="adj1" fmla="val 45317"/>
              <a:gd name="adj2" fmla="val 51823"/>
            </a:avLst>
          </a:prstGeom>
          <a:solidFill>
            <a:srgbClr val="33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1">
            <a:extLst>
              <a:ext uri="{FF2B5EF4-FFF2-40B4-BE49-F238E27FC236}">
                <a16:creationId xmlns:a16="http://schemas.microsoft.com/office/drawing/2014/main" id="{7F042FB1-00DE-4482-8456-E1BDA724F0CB}"/>
              </a:ext>
            </a:extLst>
          </p:cNvPr>
          <p:cNvSpPr>
            <a:spLocks noGrp="1"/>
          </p:cNvSpPr>
          <p:nvPr>
            <p:ph type="sldNum" sz="quarter" idx="12"/>
          </p:nvPr>
        </p:nvSpPr>
        <p:spPr>
          <a:xfrm>
            <a:off x="8316416" y="44624"/>
            <a:ext cx="762000" cy="365760"/>
          </a:xfrm>
        </p:spPr>
        <p:txBody>
          <a:bodyPr/>
          <a:lstStyle/>
          <a:p>
            <a:fld id="{6DBCCE75-96CE-4693-9D68-DB546D813132}" type="slidenum">
              <a:rPr kumimoji="1" lang="ja-JP" altLang="en-US" smtClean="0"/>
              <a:t>43</a:t>
            </a:fld>
            <a:endParaRPr kumimoji="1" lang="ja-JP" altLang="en-US"/>
          </a:p>
        </p:txBody>
      </p:sp>
    </p:spTree>
    <p:extLst>
      <p:ext uri="{BB962C8B-B14F-4D97-AF65-F5344CB8AC3E}">
        <p14:creationId xmlns:p14="http://schemas.microsoft.com/office/powerpoint/2010/main" val="11466702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6727</Words>
  <Application>Microsoft Office PowerPoint</Application>
  <PresentationFormat>画面に合わせる (4:3)</PresentationFormat>
  <Paragraphs>1328</Paragraphs>
  <Slides>43</Slides>
  <Notes>43</Notes>
  <HiddenSlides>0</HiddenSlides>
  <MMClips>0</MMClips>
  <ScaleCrop>false</ScaleCrop>
  <HeadingPairs>
    <vt:vector size="8" baseType="variant">
      <vt:variant>
        <vt:lpstr>使用されているフォント</vt:lpstr>
      </vt:variant>
      <vt:variant>
        <vt:i4>10</vt:i4>
      </vt:variant>
      <vt:variant>
        <vt:lpstr>テーマ</vt:lpstr>
      </vt:variant>
      <vt:variant>
        <vt:i4>1</vt:i4>
      </vt:variant>
      <vt:variant>
        <vt:lpstr>埋め込まれた OLE サーバー</vt:lpstr>
      </vt:variant>
      <vt:variant>
        <vt:i4>1</vt:i4>
      </vt:variant>
      <vt:variant>
        <vt:lpstr>スライド タイトル</vt:lpstr>
      </vt:variant>
      <vt:variant>
        <vt:i4>43</vt:i4>
      </vt:variant>
    </vt:vector>
  </HeadingPairs>
  <TitlesOfParts>
    <vt:vector size="55" baseType="lpstr">
      <vt:lpstr>Arial Unicode MS</vt:lpstr>
      <vt:lpstr>BIZ UDPゴシック</vt:lpstr>
      <vt:lpstr>BIZ UDゴシック</vt:lpstr>
      <vt:lpstr>HG丸ｺﾞｼｯｸM-PRO</vt:lpstr>
      <vt:lpstr>Meiryo UI</vt:lpstr>
      <vt:lpstr>メイリオ</vt:lpstr>
      <vt:lpstr>Calibri</vt:lpstr>
      <vt:lpstr>Georgia</vt:lpstr>
      <vt:lpstr>Trebuchet MS</vt:lpstr>
      <vt:lpstr>Wingdings 2</vt:lpstr>
      <vt:lpstr>アーバン</vt:lpstr>
      <vt:lpstr>Worksheet</vt:lpstr>
      <vt:lpstr>大阪府における最新ESCO事業 （ZEB化）の動向</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2024-10-04T01:36:43Z</dcterms:created>
  <dcterms:modified xsi:type="dcterms:W3CDTF">2026-10-27T05:13:40Z</dcterms:modified>
</cp:coreProperties>
</file>